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3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1" r:id="rId6"/>
    <p:sldId id="271" r:id="rId7"/>
    <p:sldId id="265" r:id="rId8"/>
    <p:sldId id="267" r:id="rId9"/>
    <p:sldId id="266" r:id="rId10"/>
    <p:sldId id="268" r:id="rId11"/>
    <p:sldId id="269" r:id="rId12"/>
    <p:sldId id="263" r:id="rId13"/>
    <p:sldId id="270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2"/>
  </p:normalViewPr>
  <p:slideViewPr>
    <p:cSldViewPr snapToGrid="0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DDA00-EB92-684D-A19D-84F36C7B0DD7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CEC46-1123-7C43-80FB-DB6866489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0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CEC46-1123-7C43-80FB-DB68664896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3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122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0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360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61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2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8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0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8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0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8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4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2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0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E7D6-4080-B341-9EF7-C87DB0C4E945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4D615B-DDC1-5743-9406-EFCE2465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6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  <p:sldLayoutId id="2147484485" r:id="rId12"/>
    <p:sldLayoutId id="2147484486" r:id="rId13"/>
    <p:sldLayoutId id="2147484487" r:id="rId14"/>
    <p:sldLayoutId id="2147484488" r:id="rId15"/>
    <p:sldLayoutId id="21474844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2592B-C64C-4BCD-0B92-F520D0A78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809" y="-265814"/>
            <a:ext cx="8133907" cy="4742121"/>
          </a:xfrm>
        </p:spPr>
        <p:txBody>
          <a:bodyPr/>
          <a:lstStyle/>
          <a:p>
            <a:r>
              <a:rPr lang="ru-RU" sz="4000" b="1" dirty="0"/>
              <a:t>Информационная перегрузка.</a:t>
            </a:r>
            <a:br>
              <a:rPr lang="en-GB" sz="4000" b="1" dirty="0"/>
            </a:br>
            <a:r>
              <a:rPr lang="ru-RU" sz="4000" b="1" dirty="0"/>
              <a:t>Её влияние на организм и информационная гигиена.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4F5831-9037-D83F-6636-CB6827260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3860" y="5146159"/>
            <a:ext cx="5358810" cy="1711842"/>
          </a:xfrm>
        </p:spPr>
        <p:txBody>
          <a:bodyPr>
            <a:noAutofit/>
          </a:bodyPr>
          <a:lstStyle/>
          <a:p>
            <a:pPr algn="ctr"/>
            <a:endParaRPr lang="ru-RU" sz="1400" b="1" i="1" dirty="0"/>
          </a:p>
          <a:p>
            <a:pPr algn="ctr"/>
            <a:r>
              <a:rPr lang="ru-RU" sz="1400" b="1" i="1" dirty="0"/>
              <a:t>Автор проекта</a:t>
            </a:r>
            <a:r>
              <a:rPr lang="en-GB" sz="1400" b="1" i="1" dirty="0"/>
              <a:t>:</a:t>
            </a:r>
          </a:p>
          <a:p>
            <a:pPr algn="ctr"/>
            <a:r>
              <a:rPr lang="ru-RU" sz="1400" b="1" i="1" dirty="0"/>
              <a:t>Зубенко София, ученица 10 «Е» класса</a:t>
            </a:r>
          </a:p>
          <a:p>
            <a:pPr algn="ctr"/>
            <a:r>
              <a:rPr lang="ru-RU" sz="1400" b="1" i="1" dirty="0"/>
              <a:t>Консультант</a:t>
            </a:r>
            <a:r>
              <a:rPr lang="en-GB" sz="1400" b="1" i="1" dirty="0"/>
              <a:t>:</a:t>
            </a:r>
            <a:endParaRPr lang="ru-RU" sz="1400" b="1" i="1" dirty="0"/>
          </a:p>
          <a:p>
            <a:pPr algn="ctr"/>
            <a:r>
              <a:rPr lang="ru-RU" sz="1400" b="1" i="1" dirty="0"/>
              <a:t>Педагог-психолог Никифорова В.В.</a:t>
            </a:r>
          </a:p>
        </p:txBody>
      </p:sp>
    </p:spTree>
    <p:extLst>
      <p:ext uri="{BB962C8B-B14F-4D97-AF65-F5344CB8AC3E}">
        <p14:creationId xmlns:p14="http://schemas.microsoft.com/office/powerpoint/2010/main" val="380262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B9282B-93F8-352C-2005-B7B1A8084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30179"/>
            <a:ext cx="8596668" cy="52111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В 7Г и 7Д классе почти равные показатели учеников, которые посещают дополнительные занятия после школы, это чуть более 30% опрошенных. А в 7И классе в два раза больше ребят посещают дополнительные занятия. Из этого можно сделать вывод, что ученики 7И класса больше заняты </a:t>
            </a:r>
            <a:r>
              <a:rPr lang="ru-RU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доп.образованием</a:t>
            </a: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и развивают свои интересы, а следовательно, имеют меньше возможности и желания сидеть в телефоне.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2A0AD9-8658-0C89-7135-41A5AFE73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09" y="3096822"/>
            <a:ext cx="7038474" cy="35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8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A9EC4E-B0D8-04D9-AC75-5703D18AC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6639"/>
            <a:ext cx="8596668" cy="522472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Половина учащихся 7Д класса чувствуют усталость от избытка информации почти каждый день. А у учеников 7Г и 7И класса низкий показатель среди учащихся по этому критерию. Это может быть связано с тем, что ученики 7Д класса больше сидят в гаджетах или получают слишком много информации в школе за день.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9AD0A5-750E-EB4B-1ACC-142EF81D7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931" y="2860216"/>
            <a:ext cx="7410503" cy="33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2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D9015-F8AD-B3DA-3EA4-4DD1F07B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517" y="260863"/>
            <a:ext cx="7589581" cy="1761958"/>
          </a:xfrm>
        </p:spPr>
        <p:txBody>
          <a:bodyPr/>
          <a:lstStyle/>
          <a:p>
            <a:r>
              <a:rPr lang="en-GB" dirty="0" err="1"/>
              <a:t>О</a:t>
            </a:r>
            <a:r>
              <a:rPr lang="ru-RU" dirty="0" err="1"/>
              <a:t>бучающий</a:t>
            </a:r>
            <a:r>
              <a:rPr lang="ru-RU" dirty="0"/>
              <a:t> мастер-класс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B025D8-D740-7041-FCF2-E81633C4B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15"/>
          <a:stretch/>
        </p:blipFill>
        <p:spPr>
          <a:xfrm>
            <a:off x="606056" y="1620608"/>
            <a:ext cx="3157529" cy="378251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C5E14F-EF6C-2052-1C69-D30226E19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691" y="1491916"/>
            <a:ext cx="4544131" cy="38423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0DCBBB-6DBF-FE78-3E7B-18AC8CDA4EA7}"/>
              </a:ext>
            </a:extLst>
          </p:cNvPr>
          <p:cNvSpPr txBox="1"/>
          <p:nvPr/>
        </p:nvSpPr>
        <p:spPr>
          <a:xfrm>
            <a:off x="3958389" y="5550195"/>
            <a:ext cx="4987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«Всё было понятно,</a:t>
            </a:r>
            <a:r>
              <a:rPr lang="en-GB" sz="1600" dirty="0"/>
              <a:t> </a:t>
            </a:r>
            <a:r>
              <a:rPr lang="ru-RU" sz="1600" dirty="0"/>
              <a:t>понравилось</a:t>
            </a:r>
            <a:r>
              <a:rPr lang="en-GB" sz="1600" dirty="0"/>
              <a:t>.</a:t>
            </a:r>
          </a:p>
          <a:p>
            <a:r>
              <a:rPr lang="ru-RU" sz="1600" dirty="0"/>
              <a:t>Будет полезно для современных школьников</a:t>
            </a:r>
            <a:r>
              <a:rPr lang="en-GB" sz="1600" dirty="0"/>
              <a:t>.</a:t>
            </a:r>
            <a:r>
              <a:rPr lang="ru-RU" sz="1600" dirty="0"/>
              <a:t>»</a:t>
            </a:r>
            <a:endParaRPr lang="en-GB" sz="1600" dirty="0"/>
          </a:p>
          <a:p>
            <a:r>
              <a:rPr lang="en-GB" sz="1600" dirty="0"/>
              <a:t>(</a:t>
            </a:r>
            <a:r>
              <a:rPr lang="ru-RU" sz="1600" dirty="0"/>
              <a:t>Астахова Влада 7 Д</a:t>
            </a:r>
            <a:r>
              <a:rPr lang="en-GB" sz="1600" dirty="0"/>
              <a:t>)</a:t>
            </a:r>
            <a:endParaRPr lang="ru-RU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5017-2F84-6B75-DA41-064274F6745D}"/>
              </a:ext>
            </a:extLst>
          </p:cNvPr>
          <p:cNvSpPr txBox="1"/>
          <p:nvPr/>
        </p:nvSpPr>
        <p:spPr>
          <a:xfrm>
            <a:off x="0" y="907081"/>
            <a:ext cx="9824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«Мне понравилась эта презентация. Благодаря ей я поняла, как правильно усваивать информацию</a:t>
            </a:r>
            <a:r>
              <a:rPr lang="en-GB" sz="1600" dirty="0"/>
              <a:t>.</a:t>
            </a:r>
            <a:r>
              <a:rPr lang="ru-RU" sz="1600" dirty="0"/>
              <a:t>»</a:t>
            </a:r>
          </a:p>
          <a:p>
            <a:r>
              <a:rPr lang="ru-RU" sz="1600" dirty="0"/>
              <a:t>(</a:t>
            </a:r>
            <a:r>
              <a:rPr lang="ru-RU" sz="1600" dirty="0" err="1"/>
              <a:t>Лучкина</a:t>
            </a:r>
            <a:r>
              <a:rPr lang="ru-RU" sz="1600" dirty="0"/>
              <a:t> Алиса 7 Д)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A7C41-5BA4-5138-F487-73D6D65E4C12}"/>
              </a:ext>
            </a:extLst>
          </p:cNvPr>
          <p:cNvSpPr txBox="1"/>
          <p:nvPr/>
        </p:nvSpPr>
        <p:spPr>
          <a:xfrm flipH="1">
            <a:off x="457199" y="5766140"/>
            <a:ext cx="3934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«Мне очень понравилось</a:t>
            </a:r>
            <a:r>
              <a:rPr lang="en-GB" sz="1600" dirty="0"/>
              <a:t>,</a:t>
            </a:r>
            <a:r>
              <a:rPr lang="ru-RU" sz="1600" dirty="0"/>
              <a:t>это было очень полезно и интересно</a:t>
            </a:r>
            <a:r>
              <a:rPr lang="en-GB" sz="1600" dirty="0"/>
              <a:t>.</a:t>
            </a:r>
            <a:r>
              <a:rPr lang="ru-RU" sz="1600" dirty="0"/>
              <a:t>»</a:t>
            </a:r>
          </a:p>
          <a:p>
            <a:r>
              <a:rPr lang="ru-RU" sz="1600" dirty="0"/>
              <a:t>(Казакова Анна 7 Д)</a:t>
            </a:r>
          </a:p>
        </p:txBody>
      </p:sp>
    </p:spTree>
    <p:extLst>
      <p:ext uri="{BB962C8B-B14F-4D97-AF65-F5344CB8AC3E}">
        <p14:creationId xmlns:p14="http://schemas.microsoft.com/office/powerpoint/2010/main" val="161744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46E11-1ADB-EF5F-EF44-D8E6BF58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3" y="404038"/>
            <a:ext cx="9973339" cy="1318438"/>
          </a:xfrm>
        </p:spPr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9FC71-8652-638F-495A-E18FD642E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584251"/>
            <a:ext cx="8955025" cy="4603898"/>
          </a:xfrm>
        </p:spPr>
        <p:txBody>
          <a:bodyPr>
            <a:norm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перегрузка – это один из факторов, который связан с негативным влиянием на здоровье человека и, как следствие, в будущем влияющий на возникновение различных заболеваний. </a:t>
            </a:r>
          </a:p>
          <a:p>
            <a:pPr indent="449580" algn="just"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Чтобы избежать проблем со здоровьем в будущем необходимо вовремя проводить профилактику. Для этого достаточно следовать нашим рекомендациям и вовремя устраивать «информационный детокс».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61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57544-6823-D457-D3CD-7E0C4ABD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93" y="2317898"/>
            <a:ext cx="10388009" cy="1629537"/>
          </a:xfrm>
        </p:spPr>
        <p:txBody>
          <a:bodyPr>
            <a:noAutofit/>
          </a:bodyPr>
          <a:lstStyle/>
          <a:p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8509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F4FA6-AD9B-CBBE-089F-E9E0A81A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294" y="372140"/>
            <a:ext cx="8533965" cy="1558259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8D4B0-C1CE-9264-7E33-A986D20BD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488" y="0"/>
            <a:ext cx="5140099" cy="64858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В наше время проблема информационной перегрузки достаточна актуальна, так как повсеместное распространение информационных технологий и доступа к интернету привели к экспоненциальному росту объёма доступной человеку информации.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Информационная перегрузка может привести к потери концентрации и внимания, утомлению и стрессу, падению производительности, проблемам со здоровьем и т.д.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9462AE-173C-6821-DC3B-FAF5E28913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91" b="99966" l="1329" r="11963"/>
                    </a14:imgEffect>
                  </a14:imgLayer>
                </a14:imgProps>
              </a:ext>
            </a:extLst>
          </a:blip>
          <a:srcRect t="99657" r="86708"/>
          <a:stretch/>
        </p:blipFill>
        <p:spPr>
          <a:xfrm rot="17321274" flipH="1">
            <a:off x="3379399" y="3542009"/>
            <a:ext cx="183818" cy="240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6032E4-77E7-61F6-E95D-D75A6C2AC57A}"/>
              </a:ext>
            </a:extLst>
          </p:cNvPr>
          <p:cNvSpPr txBox="1"/>
          <p:nvPr/>
        </p:nvSpPr>
        <p:spPr>
          <a:xfrm>
            <a:off x="967563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72A38A-CEDE-CD1F-772A-0F08E57C4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95" y="1930399"/>
            <a:ext cx="4118132" cy="42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62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42184-B217-27F3-BA20-ECF02802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8" y="446568"/>
            <a:ext cx="1652038" cy="1324344"/>
          </a:xfrm>
        </p:spPr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909644-BA95-84CB-B4C6-0AB16949B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61" y="1858297"/>
            <a:ext cx="9378487" cy="4638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/>
                </a:solidFill>
              </a:rPr>
              <a:t>Задачи</a:t>
            </a:r>
            <a:r>
              <a:rPr lang="en-GB" sz="3600" dirty="0">
                <a:solidFill>
                  <a:schemeClr val="accent1"/>
                </a:solidFill>
              </a:rPr>
              <a:t>:</a:t>
            </a:r>
            <a:endParaRPr lang="ru-RU" sz="3600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Изучить имеющиеся психолого-педагогические исследования феномена информационной перегрузки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Ознакомиться с определениями «информационная перегрузка» и «информационная гигиена»,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основными причинами и признаками информационной перегрузки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Изучить влияние информационной перегрузки на организм человека;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Провести опрос в 7-ых классах для определения уровня информационной перегрузки среди подростков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Сформулировать рекомендации для учащихся по информационной гигиене.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Подготовить и провести мастер-класс для 7-ых классов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12A00-A313-8B2F-042C-9879254B7D97}"/>
              </a:ext>
            </a:extLst>
          </p:cNvPr>
          <p:cNvSpPr txBox="1"/>
          <p:nvPr/>
        </p:nvSpPr>
        <p:spPr>
          <a:xfrm>
            <a:off x="1863109" y="446568"/>
            <a:ext cx="8293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Осветить проблему информационной перегрузки и показать подросткам важность информационной гигиены для снижения уровня информационной перегрузки.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07C66-A057-D7FF-4A6C-A6EA8CF1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DC0F24-3AFA-903D-EDE5-411D8E76F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24" y="3028449"/>
            <a:ext cx="4579444" cy="330855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Продуктом данного проекта стал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обучающий мастер-класс для учеников 7-ых классов по профилактике информационной перегрузки.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34A660-93B5-FA6F-9E01-1F3B00466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82" b="89340" l="13895" r="78845"/>
                    </a14:imgEffect>
                  </a14:imgLayer>
                </a14:imgProps>
              </a:ext>
            </a:extLst>
          </a:blip>
          <a:srcRect l="18361" t="91172" r="80535" b="7129"/>
          <a:stretch/>
        </p:blipFill>
        <p:spPr>
          <a:xfrm>
            <a:off x="6918606" y="6248400"/>
            <a:ext cx="45719" cy="88604"/>
          </a:xfrm>
          <a:prstGeom prst="round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7BAC5F-DE5D-1497-0F4D-12866A6CB3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5" t="3232" r="4770" b="2424"/>
          <a:stretch/>
        </p:blipFill>
        <p:spPr>
          <a:xfrm>
            <a:off x="4788524" y="895839"/>
            <a:ext cx="4414621" cy="457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5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7A747-BFD2-EDAE-E2A3-6BB2056F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860" y="297712"/>
            <a:ext cx="5074142" cy="1632688"/>
          </a:xfrm>
        </p:spPr>
        <p:txBody>
          <a:bodyPr/>
          <a:lstStyle/>
          <a:p>
            <a:r>
              <a:rPr lang="ru-RU" dirty="0"/>
              <a:t>Ресурсы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8A51B1-BE0B-0677-6F0E-9ABF6DFFD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140" y="2063455"/>
            <a:ext cx="5603358" cy="397790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Информационные: интернет, научные статьи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Материальные: опросные листы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Технические : телефон, ноутбук, принтер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E4CB88-5763-21FB-150E-5C8D06780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11908" r="8347" b="10698"/>
          <a:stretch/>
        </p:blipFill>
        <p:spPr>
          <a:xfrm>
            <a:off x="395004" y="2063455"/>
            <a:ext cx="4549136" cy="4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1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66B6F-DE8F-7171-AD5C-28D86D711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Проведение опроса </a:t>
            </a:r>
            <a:br>
              <a:rPr lang="ru-RU" dirty="0"/>
            </a:br>
            <a:r>
              <a:rPr lang="ru-RU" dirty="0"/>
              <a:t>и результаты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F7E36-BD95-005B-1D53-BB81933DF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49580" algn="just" fontAlgn="base">
              <a:lnSpc>
                <a:spcPct val="15000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исследования был создан опросный лист, включающий в себя 10 вопросов с вариантами ответов. </a:t>
            </a:r>
          </a:p>
          <a:p>
            <a:pPr indent="449580" algn="just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Опрос прошли ученики 7 «Г» и 7 «Д» классов общеобразовательной траектории и 7 «И» инженерной траектории. </a:t>
            </a:r>
          </a:p>
          <a:p>
            <a:pPr indent="44958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Затем была проведена обработка результатов по каждому вопросу опросного листа 3-х классов и сравнение полученных данных по основным вопросам.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54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0064ED-B162-54D2-6083-D26C16774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83" y="834684"/>
            <a:ext cx="9480883" cy="40200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В результате сравнения данных, полученных у 3-х опрошенных классов мы можем увидеть, что у учеников 7И класса самый низкий показатель среди учащихся, которые чувствуют разбитость/усталость/чувство недосыпа после того, как долго сидели в телефоне перед сном. А у учащихся 7Г и 7Д класса примерно одинаковый средний показатель.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E2CED3-FB58-E541-497B-6C6C968B5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95" y="2768816"/>
            <a:ext cx="6814829" cy="34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0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CAE6D7-8047-DAD1-92C1-EFE29E9E7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339" y="715555"/>
            <a:ext cx="8771021" cy="51389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У учеников 7Г и 7И класса примерно равный средний показатель того, сколько человек регулярно «зависают» в телефоне перед сном. Более трети опрошенных это делают регулярно.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5B3E6A-42A9-C2B6-FE5B-0F7B61A46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70" y="2014336"/>
            <a:ext cx="7608756" cy="402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4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363823-5756-7A12-5A40-37B3ED53B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82053"/>
            <a:ext cx="8596668" cy="525931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В 7Г и 7Д примерно более 50% ребят имеют одинаково высокие показатели длительности времяпрепровождения в социальных сетях. А в 7И самый маленький показатель из всех классов. Это может быть связано с тем, что учащиеся инженерного класса не так зависимы от социальных сетей, как ученики общеобразовательных классов и свободное время тратят на другие занятия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F81FC6-1006-6590-E971-899EB55B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41" y="3046836"/>
            <a:ext cx="7149854" cy="35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8345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Фиолетовый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662</Words>
  <Application>Microsoft Macintosh PowerPoint</Application>
  <PresentationFormat>Широкоэкранный</PresentationFormat>
  <Paragraphs>54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Информационная перегрузка. Её влияние на организм и информационная гигиена.</vt:lpstr>
      <vt:lpstr>Актуальность</vt:lpstr>
      <vt:lpstr>Цель:</vt:lpstr>
      <vt:lpstr>Продукт</vt:lpstr>
      <vt:lpstr>Ресурсы </vt:lpstr>
      <vt:lpstr>Проведение опроса  и результаты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Обучающий мастер-класс</vt:lpstr>
      <vt:lpstr>Вывод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перегрузка. Её влияние на организм и информационная гигиена.</dc:title>
  <dc:creator>Microsoft Office User</dc:creator>
  <cp:lastModifiedBy>Microsoft Office User</cp:lastModifiedBy>
  <cp:revision>9</cp:revision>
  <dcterms:created xsi:type="dcterms:W3CDTF">2023-10-07T16:14:47Z</dcterms:created>
  <dcterms:modified xsi:type="dcterms:W3CDTF">2024-04-21T20:35:38Z</dcterms:modified>
</cp:coreProperties>
</file>