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EED7D36-BD8D-472E-B501-7A4EF2E29A1C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DCA5564-6C42-47F8-9970-2D9A6293FB40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F1E6CB48-4F97-4900-AF82-44237528CA2F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B2BFC35E-6445-4AAD-BA45-7E3F87F0BDCD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65D595BD-B219-477F-92AF-D3081C8456A1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0F13C14-D7A4-4E4C-8D24-3576E9A2822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439090E-48A8-4792-8899-BBD2BB23AA54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3ECB63B5-883F-4234-92CC-D85F1B68150B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 bwMode="auto">
          <a:xfrm>
            <a:off x="1154880" y="2099880"/>
            <a:ext cx="8825400" cy="1241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C681794-B887-466A-A887-481BB23B0DEA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1F31ABF-D7A4-4058-8386-D8835E5AF40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AD2AA0C-8944-45CF-8AEF-FEDCF55F2FEF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6BC2B04-E471-4B37-B8D1-6C198E07D90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 bwMode="auto"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20" name="Rectangle 6"/>
            <p:cNvSpPr/>
            <p:nvPr/>
          </p:nvSpPr>
          <p:spPr bwMode="auto">
            <a:xfrm>
              <a:off x="0" y="0"/>
              <a:ext cx="12191760" cy="6857640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Oval 12"/>
            <p:cNvSpPr/>
            <p:nvPr/>
          </p:nvSpPr>
          <p:spPr bwMode="auto">
            <a:xfrm>
              <a:off x="0" y="2666880"/>
              <a:ext cx="4190760" cy="419076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0"/>
                  </a:srgbClr>
                </a:gs>
                <a:gs pos="100000">
                  <a:srgbClr val="9B6BF2">
                    <a:alpha val="11372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" name="Oval 14"/>
            <p:cNvSpPr/>
            <p:nvPr/>
          </p:nvSpPr>
          <p:spPr bwMode="auto">
            <a:xfrm>
              <a:off x="0" y="2895480"/>
              <a:ext cx="2361960" cy="236196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0"/>
                  </a:srgbClr>
                </a:gs>
                <a:gs pos="100000">
                  <a:srgbClr val="9B6BF2">
                    <a:alpha val="8235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Oval 17"/>
            <p:cNvSpPr/>
            <p:nvPr/>
          </p:nvSpPr>
          <p:spPr bwMode="auto">
            <a:xfrm>
              <a:off x="8609040" y="5867280"/>
              <a:ext cx="990360" cy="99036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0"/>
                  </a:srgbClr>
                </a:gs>
                <a:gs pos="100000">
                  <a:srgbClr val="9B6BF2">
                    <a:alpha val="14117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Oval 15"/>
            <p:cNvSpPr/>
            <p:nvPr/>
          </p:nvSpPr>
          <p:spPr bwMode="auto">
            <a:xfrm>
              <a:off x="8609040" y="1676520"/>
              <a:ext cx="2819160" cy="281916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0"/>
                  </a:srgbClr>
                </a:gs>
                <a:gs pos="100000">
                  <a:srgbClr val="9B6BF2">
                    <a:alpha val="7058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Oval 16"/>
            <p:cNvSpPr/>
            <p:nvPr/>
          </p:nvSpPr>
          <p:spPr bwMode="auto">
            <a:xfrm>
              <a:off x="7999560" y="8640"/>
              <a:ext cx="1599840" cy="1599840"/>
            </a:xfrm>
            <a:prstGeom prst="ellipse">
              <a:avLst/>
            </a:prstGeom>
            <a:gradFill rotWithShape="0">
              <a:gsLst>
                <a:gs pos="0">
                  <a:srgbClr val="9B6BF2">
                    <a:alpha val="0"/>
                  </a:srgbClr>
                </a:gs>
                <a:gs pos="100000">
                  <a:srgbClr val="9B6BF2">
                    <a:alpha val="14117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Freeform 5"/>
            <p:cNvSpPr/>
            <p:nvPr/>
          </p:nvSpPr>
          <p:spPr bwMode="auto">
            <a:xfrm rot="21010200">
              <a:off x="8490960" y="1797480"/>
              <a:ext cx="3299040" cy="44064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Freeform 5"/>
            <p:cNvSpPr/>
            <p:nvPr/>
          </p:nvSpPr>
          <p:spPr bwMode="auto">
            <a:xfrm>
              <a:off x="459360" y="1866240"/>
              <a:ext cx="11277360" cy="453348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Freeform 5"/>
            <p:cNvSpPr/>
            <p:nvPr/>
          </p:nvSpPr>
          <p:spPr bwMode="auto">
            <a:xfrm>
              <a:off x="0" y="1440"/>
              <a:ext cx="12191760" cy="6856200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 bwMode="auto"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2" name="Rectangle 8"/>
            <p:cNvSpPr/>
            <p:nvPr/>
          </p:nvSpPr>
          <p:spPr bwMode="auto">
            <a:xfrm>
              <a:off x="0" y="0"/>
              <a:ext cx="12191760" cy="6857640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Freeform 5"/>
            <p:cNvSpPr/>
            <p:nvPr/>
          </p:nvSpPr>
          <p:spPr bwMode="auto">
            <a:xfrm>
              <a:off x="0" y="1440"/>
              <a:ext cx="12191760" cy="6856200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154880" y="2099880"/>
            <a:ext cx="8825400" cy="267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>
                <a:solidFill>
                  <a:srgbClr val="EBEBEB"/>
                </a:solidFill>
                <a:latin typeface="Century Gothic"/>
                <a:ea typeface="Arial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 bwMode="auto">
          <a:xfrm rot="5400000">
            <a:off x="10159200" y="1792080"/>
            <a:ext cx="990360" cy="30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ftr" idx="2"/>
          </p:nvPr>
        </p:nvSpPr>
        <p:spPr bwMode="auto">
          <a:xfrm rot="5400000">
            <a:off x="8952120" y="3227760"/>
            <a:ext cx="3859560" cy="304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  <a:defRPr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" name="Rectangle 10"/>
          <p:cNvSpPr/>
          <p:nvPr/>
        </p:nvSpPr>
        <p:spPr bwMode="auto"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PlaceHolder 4"/>
          <p:cNvSpPr>
            <a:spLocks noGrp="1"/>
          </p:cNvSpPr>
          <p:nvPr>
            <p:ph type="sldNum" idx="3"/>
          </p:nvPr>
        </p:nvSpPr>
        <p:spPr bwMode="auto">
          <a:xfrm>
            <a:off x="10352520" y="295560"/>
            <a:ext cx="837720" cy="76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>
              <a:defRPr lang="ru-RU" sz="2400" b="0" strike="noStrike" spc="-1">
                <a:latin typeface="Times New Roman"/>
              </a:defRPr>
            </a:lvl1pPr>
          </a:lstStyle>
          <a:p>
            <a:pPr>
              <a:defRPr/>
            </a:pPr>
            <a:endParaRPr lang="ru-RU" sz="2400" b="0" strike="noStrike" spc="-1"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surbanforum.ru/areas/gostiniy-dvor/" TargetMode="External"/><Relationship Id="rId2" Type="http://schemas.openxmlformats.org/officeDocument/2006/relationships/hyperlink" Target="https://prof.foxford.ru/?utm_source=yandex&amp;utm_medium=cpc&amp;utm_campaign=acq_all_high_prof-search-desktop-msk-spb&amp;utm_content=14709547469&amp;utm_term=&#1082;&#1072;&#1082;%20&#1074;&#1099;&#1073;&#1088;&#1072;&#1090;&#1100;%20&#1087;&#1088;&#1086;&#1092;&#1077;&#1089;&#1089;&#1080;&#1102;&amp;placement=none&amp;network=search&amp;yclid=1103322960060140748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 bwMode="auto">
          <a:xfrm>
            <a:off x="479376" y="692696"/>
            <a:ext cx="11233248" cy="84744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b" anchorCtr="0" forceAA="0" compatLnSpc="0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b="1" strike="noStrike" spc="-1" dirty="0">
                <a:solidFill>
                  <a:srgbClr val="EBEBEB"/>
                </a:solidFill>
                <a:latin typeface="Century Gothic"/>
                <a:ea typeface="Arial"/>
              </a:rPr>
              <a:t>Как выбрать профильны</a:t>
            </a:r>
            <a:r>
              <a:rPr lang="ru-RU" b="1" spc="-1" dirty="0">
                <a:solidFill>
                  <a:srgbClr val="EBEBEB"/>
                </a:solidFill>
                <a:latin typeface="Century Gothic"/>
                <a:ea typeface="Arial"/>
              </a:rPr>
              <a:t>е</a:t>
            </a:r>
            <a:r>
              <a:rPr lang="ru-RU" b="1" strike="noStrike" spc="-1" dirty="0">
                <a:solidFill>
                  <a:srgbClr val="EBEBEB"/>
                </a:solidFill>
                <a:latin typeface="Century Gothic"/>
                <a:ea typeface="Arial"/>
              </a:rPr>
              <a:t> предметы?</a:t>
            </a:r>
            <a:r>
              <a:rPr lang="ru-RU" b="0" strike="noStrike" spc="-1" dirty="0">
                <a:solidFill>
                  <a:srgbClr val="EBEBEB"/>
                </a:solidFill>
                <a:latin typeface="Century Gothic"/>
                <a:ea typeface="Arial"/>
              </a:rPr>
              <a:t> </a:t>
            </a:r>
            <a:endParaRPr lang="en-US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 bwMode="auto">
          <a:xfrm>
            <a:off x="5879976" y="1772816"/>
            <a:ext cx="4971600" cy="35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96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Руководитель  проекта: </a:t>
            </a:r>
            <a:endParaRPr lang="ru-RU" sz="9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96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Буданова Варвара</a:t>
            </a:r>
            <a:endParaRPr lang="ru-RU" sz="9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ru-RU" sz="9600" b="0" strike="noStrike" cap="all" spc="-1" dirty="0">
              <a:solidFill>
                <a:schemeClr val="bg1"/>
              </a:solidFill>
              <a:latin typeface="Century Gothic"/>
              <a:ea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96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Участники проекта: Лямзаева Дарья</a:t>
            </a:r>
            <a:endParaRPr lang="ru-RU" sz="9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96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Ворушилина Дарья</a:t>
            </a:r>
            <a:endParaRPr lang="ru-RU" sz="9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96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Ермолаева Варвара</a:t>
            </a:r>
            <a:endParaRPr lang="ru-RU" sz="9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ru-RU" sz="9600" b="0" strike="noStrike" cap="all" spc="-1" dirty="0">
              <a:solidFill>
                <a:schemeClr val="bg1"/>
              </a:solidFill>
              <a:latin typeface="Century Gothic"/>
              <a:ea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96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Консультант  проекта: </a:t>
            </a:r>
            <a:endParaRPr lang="ru-RU" sz="9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96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Щапин Юрий Анатольевич</a:t>
            </a:r>
            <a:endParaRPr lang="ru-RU" sz="96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ru-RU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6" b="94318" l="5280" r="92391">
                        <a14:foregroundMark x1="39208" y1="14566" x2="29115" y2="30888"/>
                        <a14:foregroundMark x1="47904" y1="35950" x2="48059" y2="48347"/>
                        <a14:foregroundMark x1="45109" y1="49483" x2="45109" y2="49483"/>
                        <a14:foregroundMark x1="51398" y1="48244" x2="51398" y2="48244"/>
                        <a14:foregroundMark x1="51242" y1="42149" x2="51242" y2="42149"/>
                        <a14:foregroundMark x1="43789" y1="57748" x2="43789" y2="57748"/>
                        <a14:foregroundMark x1="44488" y1="57231" x2="44488" y2="57231"/>
                        <a14:foregroundMark x1="45807" y1="53099" x2="51398" y2="59298"/>
                        <a14:foregroundMark x1="47050" y1="57541" x2="48059" y2="62087"/>
                        <a14:foregroundMark x1="37811" y1="68182" x2="43245" y2="88223"/>
                        <a14:foregroundMark x1="54270" y1="86777" x2="64053" y2="64979"/>
                        <a14:foregroundMark x1="69488" y1="53099" x2="76398" y2="36054"/>
                        <a14:foregroundMark x1="75311" y1="61364" x2="74068" y2="44112"/>
                        <a14:foregroundMark x1="76087" y1="40393" x2="77873" y2="58781"/>
                        <a14:foregroundMark x1="77795" y1="42459" x2="79037" y2="51136"/>
                        <a14:foregroundMark x1="68168" y1="32851" x2="78028" y2="35124"/>
                        <a14:foregroundMark x1="66693" y1="37603" x2="63587" y2="41012"/>
                        <a14:foregroundMark x1="63665" y1="54442" x2="72438" y2="57541"/>
                        <a14:foregroundMark x1="50000" y1="29029" x2="70031" y2="23450"/>
                        <a14:foregroundMark x1="60248" y1="22004" x2="60248" y2="22004"/>
                        <a14:foregroundMark x1="54581" y1="16529" x2="57997" y2="23140"/>
                        <a14:foregroundMark x1="60093" y1="18698" x2="59161" y2="23657"/>
                        <a14:foregroundMark x1="40761" y1="14463" x2="42003" y2="27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614579"/>
            <a:ext cx="4783855" cy="3595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 bwMode="auto">
          <a:xfrm>
            <a:off x="2682000" y="2489400"/>
            <a:ext cx="9143640" cy="705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>
                <a:solidFill>
                  <a:srgbClr val="EBEBEB"/>
                </a:solidFill>
                <a:latin typeface="Century Gothic"/>
                <a:ea typeface="Arial"/>
              </a:rPr>
              <a:t>Спасибо за внимание!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295800" y="678960"/>
            <a:ext cx="7086240" cy="101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>
                <a:solidFill>
                  <a:srgbClr val="EBEBEB"/>
                </a:solidFill>
                <a:latin typeface="Century Gothic"/>
                <a:ea typeface="Arial"/>
              </a:rPr>
              <a:t>Описание проекта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 bwMode="auto">
          <a:xfrm>
            <a:off x="1666800" y="2093398"/>
            <a:ext cx="8945640" cy="277576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В процессе работы над проектом наша команда планирует создать справочное пособие для учащихся 7-х - 9-х классов, как вспомогательный материал для осознанного выбора предметного углубления.</a:t>
            </a:r>
            <a:endParaRPr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 bwMode="auto">
          <a:xfrm>
            <a:off x="3295800" y="678960"/>
            <a:ext cx="7086240" cy="101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>
                <a:solidFill>
                  <a:srgbClr val="EBEBEB"/>
                </a:solidFill>
                <a:latin typeface="Century Gothic"/>
                <a:ea typeface="Arial"/>
              </a:rPr>
              <a:t>Проблема проекта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 bwMode="auto">
          <a:xfrm>
            <a:off x="1495440" y="2093399"/>
            <a:ext cx="9136080" cy="392788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Начиная с 7-го класса учащиеся обязаны выбирать предметы для углубленного изучения. так называемые  "профили", Но в этом возрасте чаще всего они ещё не могут осознано определиться с выбором будущей профессии и как следствие  осознанно выбирать профильные предметы, необходимые для овладения будущей профессией.</a:t>
            </a:r>
            <a:endParaRPr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8086680" y="678960"/>
            <a:ext cx="1980720" cy="101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>
                <a:solidFill>
                  <a:srgbClr val="EBEBEB"/>
                </a:solidFill>
                <a:latin typeface="Century Gothic"/>
                <a:ea typeface="Arial"/>
              </a:rPr>
              <a:t>Цель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 bwMode="auto">
          <a:xfrm>
            <a:off x="1621080" y="2142561"/>
            <a:ext cx="9086400" cy="204658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Создание справочного пособия для </a:t>
            </a:r>
            <a:r>
              <a:rPr lang="ru-RU" sz="2800" b="0" i="0" u="none" strike="noStrike" cap="all" spc="0" dirty="0">
                <a:solidFill>
                  <a:schemeClr val="bg1"/>
                </a:solidFill>
                <a:latin typeface="Century Gothic"/>
                <a:ea typeface="Arial"/>
                <a:cs typeface="Century Gothic"/>
              </a:rPr>
              <a:t>облегчения </a:t>
            </a:r>
            <a:r>
              <a:rPr lang="ru-RU" sz="2800" b="0" strike="noStrike" cap="all" spc="0" dirty="0">
                <a:solidFill>
                  <a:schemeClr val="bg1"/>
                </a:solidFill>
                <a:latin typeface="Century Gothic"/>
                <a:ea typeface="Arial"/>
              </a:rPr>
              <a:t>осознанного выбора </a:t>
            </a:r>
            <a:r>
              <a:rPr lang="ru-RU" sz="2800" b="0" i="0" u="none" strike="noStrike" cap="all" spc="0" dirty="0">
                <a:solidFill>
                  <a:schemeClr val="bg1"/>
                </a:solidFill>
                <a:latin typeface="Century Gothic"/>
                <a:ea typeface="Arial"/>
                <a:cs typeface="Century Gothic"/>
              </a:rPr>
              <a:t>учащимся</a:t>
            </a:r>
            <a:r>
              <a:rPr lang="ru-RU" sz="2800" b="0" strike="noStrike" cap="all" spc="0" dirty="0">
                <a:solidFill>
                  <a:schemeClr val="bg1"/>
                </a:solidFill>
                <a:latin typeface="Century Gothic"/>
                <a:ea typeface="Arial"/>
              </a:rPr>
              <a:t> предметных углублений, связанных с предполагаемой будущей профессией.</a:t>
            </a:r>
            <a:endParaRPr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 bwMode="auto">
          <a:xfrm>
            <a:off x="7058160" y="678960"/>
            <a:ext cx="3009600" cy="101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>
                <a:solidFill>
                  <a:srgbClr val="EBEBEB"/>
                </a:solidFill>
                <a:latin typeface="Century Gothic"/>
                <a:ea typeface="Arial"/>
              </a:rPr>
              <a:t>Продукт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 bwMode="auto">
          <a:xfrm>
            <a:off x="1271464" y="2093400"/>
            <a:ext cx="9433048" cy="248772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Справочник-пособие для учащихся для помощи с выбором ПРОФИЛЬНОГО ПРЕДМЕТА и проведение уроков в 7-х классах с использованием данного справочника.</a:t>
            </a:r>
            <a:endParaRPr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9840416" y="764704"/>
            <a:ext cx="1885680" cy="101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 dirty="0">
                <a:solidFill>
                  <a:srgbClr val="EBEBEB"/>
                </a:solidFill>
                <a:latin typeface="Century Gothic"/>
                <a:ea typeface="Arial"/>
              </a:rPr>
              <a:t>Роли </a:t>
            </a:r>
            <a:endParaRPr lang="en-US" sz="54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 bwMode="auto">
          <a:xfrm>
            <a:off x="696000" y="548680"/>
            <a:ext cx="10872608" cy="583264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3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В процессе работы над проектом мы выполняли роли:</a:t>
            </a:r>
            <a:endParaRPr lang="ru-RU" sz="23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3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Буданова </a:t>
            </a:r>
            <a:r>
              <a:rPr lang="ru-RU" sz="2300" cap="all" spc="-1" dirty="0">
                <a:solidFill>
                  <a:schemeClr val="bg1"/>
                </a:solidFill>
                <a:latin typeface="Century Gothic"/>
                <a:ea typeface="Arial"/>
              </a:rPr>
              <a:t>варвара</a:t>
            </a:r>
            <a:r>
              <a:rPr lang="ru-RU" sz="2300" b="0" strike="noStrike" cap="all" spc="0" dirty="0">
                <a:solidFill>
                  <a:schemeClr val="bg1"/>
                </a:solidFill>
                <a:latin typeface="Century Gothic"/>
                <a:ea typeface="Arial"/>
              </a:rPr>
              <a:t> – руководитель проекта. создание портфолио. организация работы группы. создание справочного пособия. подготовка презентации к уроку. провождение урока. защита и предзащита ПРОЕКТА.</a:t>
            </a:r>
            <a:endParaRPr lang="ru-RU" sz="23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3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Лямзаева Дарья – участник проекта. Создание презентации к предзащите. создание справочного пособия. поиск материалов для справочника и для урока. провождение урока. защита и предзащита проекта. </a:t>
            </a:r>
            <a:endParaRPr lang="ru-RU" sz="23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3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Ворушилина Дарья – участник проекта. поиск материалов для справочника и для урока. создание справочного пособия. провождение урока. защита и предзащита проекта.</a:t>
            </a:r>
            <a:endParaRPr lang="ru-RU" sz="23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ru-RU" sz="23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Ермолаева варвара – участник проекта. Поиск материалов для урока и справочника. создание справочного пособия. провождение урока . защита  и предзащита проекта.</a:t>
            </a:r>
            <a:endParaRPr lang="ru-RU" sz="23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 bwMode="auto">
          <a:xfrm>
            <a:off x="8544272" y="1844824"/>
            <a:ext cx="2912943" cy="163116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b" anchorCtr="0" forceAA="0" compatLnSpc="0">
            <a:normAutofit fontScale="90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 dirty="0">
                <a:solidFill>
                  <a:srgbClr val="EBEBEB"/>
                </a:solidFill>
                <a:latin typeface="Century Gothic"/>
                <a:ea typeface="Arial"/>
              </a:rPr>
              <a:t>График</a:t>
            </a:r>
            <a:r>
              <a:rPr sz="5400" dirty="0"/>
              <a:t/>
            </a:r>
            <a:br>
              <a:rPr sz="5400" dirty="0"/>
            </a:br>
            <a:r>
              <a:rPr lang="ru-RU" sz="5400" b="0" strike="noStrike" spc="-1" dirty="0">
                <a:solidFill>
                  <a:srgbClr val="EBEBEB"/>
                </a:solidFill>
                <a:latin typeface="Century Gothic"/>
                <a:ea typeface="Arial"/>
              </a:rPr>
              <a:t>и задачи </a:t>
            </a:r>
            <a:endParaRPr lang="en-US" sz="54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 bwMode="auto">
          <a:xfrm>
            <a:off x="551384" y="476672"/>
            <a:ext cx="10714050" cy="590465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i="0" u="none" strike="noStrike" cap="all" spc="0" dirty="0" smtClean="0">
                <a:solidFill>
                  <a:schemeClr val="bg1"/>
                </a:solidFill>
                <a:latin typeface="Century Gothic"/>
                <a:ea typeface="Arial"/>
                <a:cs typeface="Century Gothic"/>
              </a:rPr>
              <a:t>определить проблему И Тему ПРОЕКТА.</a:t>
            </a:r>
            <a:r>
              <a:rPr lang="ru-RU" sz="1600" b="0" strike="noStrike" cap="all" spc="0" dirty="0" smtClean="0">
                <a:solidFill>
                  <a:schemeClr val="bg1"/>
                </a:solidFill>
                <a:latin typeface="Century Gothic"/>
                <a:ea typeface="Arial"/>
              </a:rPr>
              <a:t> (01 — 03.10.23)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i="0" u="none" strike="noStrike" cap="all" spc="0" dirty="0" smtClean="0">
                <a:solidFill>
                  <a:schemeClr val="bg1"/>
                </a:solidFill>
                <a:latin typeface="Century Gothic"/>
                <a:ea typeface="Arial"/>
                <a:cs typeface="Century Gothic"/>
              </a:rPr>
              <a:t>Собрать команду, распределить роли, определить задачи проекта. </a:t>
            </a:r>
            <a:r>
              <a:rPr lang="ru-RU" sz="1600" b="0" strike="noStrike" cap="all" spc="0" dirty="0" smtClean="0">
                <a:solidFill>
                  <a:schemeClr val="bg1"/>
                </a:solidFill>
                <a:latin typeface="Century Gothic"/>
                <a:ea typeface="Arial"/>
              </a:rPr>
              <a:t>(05 — 07.10.23)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Зарегистрировать</a:t>
            </a: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 проект на сайте и Создать электронное портфолио.( 10 — 13.10.23)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Создать презентацию к предзащите. (14 — 16.10.23)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Выступить на Предзащите проекта. (17.10.23)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cap="all" spc="-1" dirty="0" smtClean="0">
                <a:solidFill>
                  <a:schemeClr val="bg1"/>
                </a:solidFill>
                <a:latin typeface="Century Gothic"/>
              </a:rPr>
              <a:t>Создать опрос о необходимости справочника</a:t>
            </a: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. (18 — 22.10.23) 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Собрать материалы для справочника. (23 — 25.10.23)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Создать макет справочника. (26.10.23 — 02.11.23)</a:t>
            </a: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Создать справочное пособие</a:t>
            </a:r>
            <a:r>
              <a:rPr lang="ru-RU" sz="1600" cap="all" spc="-1" dirty="0" smtClean="0">
                <a:solidFill>
                  <a:schemeClr val="bg1"/>
                </a:solidFill>
                <a:latin typeface="Century Gothic"/>
              </a:rPr>
              <a:t>. (02 – 03,10,23)</a:t>
            </a: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Найти</a:t>
            </a: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 материалы к уроку</a:t>
            </a:r>
            <a:r>
              <a:rPr lang="ru-RU" sz="1600" cap="all" spc="-1" dirty="0" smtClean="0">
                <a:solidFill>
                  <a:schemeClr val="bg1"/>
                </a:solidFill>
                <a:latin typeface="Century Gothic"/>
              </a:rPr>
              <a:t>. (04 – 06,11,23)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Разработать план урока и Создать презентацию к уроку.  (04 — 08.11.23)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cap="all" spc="-1" dirty="0" smtClean="0">
                <a:solidFill>
                  <a:schemeClr val="bg1"/>
                </a:solidFill>
                <a:latin typeface="Century Gothic"/>
              </a:rPr>
              <a:t>Провести опрос до урока</a:t>
            </a: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. (08 — 12.11.23)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Провести урок в 7-8 классах и опрос после урока.  (13 — 30.11.23)</a:t>
            </a: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Создать презентацию и текст выступления к защите. (01 — 06.12.23)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Создать и разместить рекламу проекта. (07 — 09.12.23)</a:t>
            </a:r>
            <a:endParaRPr lang="ru-RU" sz="16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chemeClr val="bg1"/>
              </a:buClr>
              <a:buSzPct val="80000"/>
              <a:buFont typeface="Century Gothic"/>
              <a:buAutoNum type="arabicPeriod"/>
              <a:defRPr/>
            </a:pPr>
            <a:r>
              <a:rPr lang="ru-RU" sz="1600" b="0" strike="noStrike" cap="all" spc="-1" dirty="0" smtClean="0">
                <a:solidFill>
                  <a:schemeClr val="bg1"/>
                </a:solidFill>
                <a:latin typeface="Century Gothic"/>
                <a:ea typeface="Arial"/>
              </a:rPr>
              <a:t> выступить на Защите проекта. (11 — 14.12.23)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 bwMode="auto">
          <a:xfrm>
            <a:off x="1487488" y="678960"/>
            <a:ext cx="8580272" cy="1018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 dirty="0">
                <a:solidFill>
                  <a:srgbClr val="EBEBEB"/>
                </a:solidFill>
                <a:latin typeface="Century Gothic"/>
                <a:ea typeface="Arial"/>
              </a:rPr>
              <a:t>Критерии эффективности</a:t>
            </a:r>
            <a:endParaRPr lang="en-US" sz="5400" b="0" strike="noStrike" spc="-1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 bwMode="auto">
          <a:xfrm>
            <a:off x="2423592" y="1916832"/>
            <a:ext cx="8064896" cy="385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2800" cap="all" spc="-1" dirty="0">
                <a:solidFill>
                  <a:schemeClr val="bg1"/>
                </a:solidFill>
                <a:latin typeface="Century Gothic"/>
                <a:ea typeface="Arial"/>
              </a:rPr>
              <a:t>Проект выполнен </a:t>
            </a:r>
          </a:p>
          <a:p>
            <a:pPr marL="514350" indent="-514350">
              <a:lnSpc>
                <a:spcPct val="10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sz="2800" cap="all" spc="-1" dirty="0">
                <a:solidFill>
                  <a:schemeClr val="bg1"/>
                </a:solidFill>
                <a:latin typeface="Century Gothic"/>
                <a:ea typeface="Arial"/>
              </a:rPr>
              <a:t>на отлично </a:t>
            </a: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  <a:ea typeface="Arial"/>
              </a:rPr>
              <a:t>(75% – 100%)</a:t>
            </a:r>
          </a:p>
          <a:p>
            <a:pPr marL="514350" indent="-514350">
              <a:lnSpc>
                <a:spcPct val="10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sz="2800" cap="all" spc="-1" dirty="0">
                <a:solidFill>
                  <a:schemeClr val="bg1"/>
                </a:solidFill>
                <a:latin typeface="Century Gothic"/>
                <a:ea typeface="Arial"/>
              </a:rPr>
              <a:t>на</a:t>
            </a:r>
            <a:r>
              <a:rPr lang="ru-RU" sz="2800" cap="all" spc="-1" dirty="0">
                <a:solidFill>
                  <a:schemeClr val="bg1"/>
                </a:solidFill>
                <a:latin typeface="Century Gothic"/>
              </a:rPr>
              <a:t> хорошо (65% – 74%)</a:t>
            </a:r>
          </a:p>
          <a:p>
            <a:pPr marL="514350" indent="-514350">
              <a:lnSpc>
                <a:spcPct val="10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sz="2800" cap="all" spc="-1" dirty="0">
                <a:solidFill>
                  <a:schemeClr val="bg1"/>
                </a:solidFill>
                <a:latin typeface="Century Gothic"/>
                <a:ea typeface="Arial"/>
              </a:rPr>
              <a:t>на</a:t>
            </a:r>
            <a:r>
              <a:rPr lang="ru-RU" sz="2800" cap="all" spc="-1" dirty="0">
                <a:solidFill>
                  <a:schemeClr val="bg1"/>
                </a:solidFill>
                <a:latin typeface="Century Gothic"/>
              </a:rPr>
              <a:t> удовлетворительно (40% – 64%)</a:t>
            </a: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  <a:defRPr/>
            </a:pPr>
            <a:endParaRPr lang="ru-RU" sz="2800" b="0" strike="noStrike" cap="all" spc="-1" dirty="0">
              <a:solidFill>
                <a:schemeClr val="bg1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  <a:defRPr/>
            </a:pP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</a:rPr>
              <a:t>Проект </a:t>
            </a:r>
            <a:r>
              <a:rPr lang="ru-RU" sz="2800" cap="all" spc="-1" dirty="0">
                <a:solidFill>
                  <a:schemeClr val="bg1"/>
                </a:solidFill>
                <a:latin typeface="Century Gothic"/>
              </a:rPr>
              <a:t>не состоялся </a:t>
            </a:r>
          </a:p>
          <a:p>
            <a:pPr marL="514350" indent="-514350">
              <a:lnSpc>
                <a:spcPct val="100000"/>
              </a:lnSpc>
              <a:spcBef>
                <a:spcPts val="1001"/>
              </a:spcBef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</a:rPr>
              <a:t>Неудовлетворительно (меньше </a:t>
            </a:r>
            <a:r>
              <a:rPr lang="ru-RU" sz="2800" cap="all" spc="-1" dirty="0">
                <a:solidFill>
                  <a:schemeClr val="bg1"/>
                </a:solidFill>
                <a:latin typeface="Century Gothic"/>
              </a:rPr>
              <a:t>40</a:t>
            </a:r>
            <a:r>
              <a:rPr lang="ru-RU" sz="2800" b="0" strike="noStrike" cap="all" spc="-1" dirty="0">
                <a:solidFill>
                  <a:schemeClr val="bg1"/>
                </a:solidFill>
                <a:latin typeface="Century Gothic"/>
              </a:rPr>
              <a:t>%)</a:t>
            </a:r>
            <a:endParaRPr lang="ru-RU"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8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 bwMode="auto">
          <a:xfrm>
            <a:off x="1306440" y="613080"/>
            <a:ext cx="9143640" cy="705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5400" b="0" strike="noStrike" spc="-1">
                <a:solidFill>
                  <a:srgbClr val="EBEBEB"/>
                </a:solidFill>
                <a:latin typeface="Century Gothic"/>
                <a:ea typeface="Arial"/>
              </a:rPr>
              <a:t>Предполагаемые источники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 bwMode="auto">
          <a:xfrm>
            <a:off x="780120" y="1803960"/>
            <a:ext cx="5420520" cy="139608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clip" vert="horz" wrap="square" lIns="0" tIns="0" rIns="0" bIns="0" numCol="1" spcCol="0" rtlCol="0" fromWordArt="0" anchor="t" anchorCtr="0" forceAA="0" compatLnSpc="0">
            <a:normAutofit fontScale="8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Century Gothic"/>
              <a:buAutoNum type="arabicPeriod"/>
              <a:defRPr/>
            </a:pPr>
            <a:r>
              <a:rPr lang="ru-RU" sz="2800" b="0" u="sng" strike="noStrike" cap="all" spc="-1" dirty="0" err="1">
                <a:solidFill>
                  <a:srgbClr val="BCBCBC"/>
                </a:solidFill>
                <a:latin typeface="Century Gothic"/>
                <a:ea typeface="Arial"/>
                <a:hlinkClick r:id="rId2" tooltip="https://prof.foxford.ru/?utm_source=yandex&amp;utm_medium=cpc&amp;utm_campaign=acq_all_high_prof-search-desktop-msk-spb&amp;utm_content=14709547469&amp;utm_term=как%20выбрать%20профессию&amp;placement=none&amp;network=search&amp;yclid=11033229600601407487"/>
              </a:rPr>
              <a:t>Вузопедия</a:t>
            </a:r>
            <a:endParaRPr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Century Gothic"/>
              <a:buAutoNum type="arabicPeriod"/>
              <a:defRPr/>
            </a:pPr>
            <a:r>
              <a:rPr lang="ru-RU" sz="2800" b="0" u="sng" strike="noStrike" cap="all" spc="-1">
                <a:solidFill>
                  <a:srgbClr val="BCBCBC"/>
                </a:solidFill>
                <a:latin typeface="Century Gothic"/>
                <a:ea typeface="Arial"/>
                <a:hlinkClick r:id="rId3" tooltip="https://mosurbanforum.ru/areas/gostiniy-dvor/"/>
              </a:rPr>
              <a:t>Тесты </a:t>
            </a:r>
            <a:r>
              <a:rPr lang="ru-RU" sz="2800" b="0" u="sng" strike="noStrike" cap="all" spc="-1" dirty="0" err="1">
                <a:solidFill>
                  <a:srgbClr val="BCBCBC"/>
                </a:solidFill>
                <a:latin typeface="Century Gothic"/>
                <a:ea typeface="Arial"/>
                <a:hlinkClick r:id="rId3" tooltip="https://mosurbanforum.ru/areas/gostiniy-dvor/"/>
              </a:rPr>
              <a:t>профориентационные</a:t>
            </a:r>
            <a:endParaRPr sz="28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1001"/>
              </a:spcBef>
              <a:buClr>
                <a:srgbClr val="B31166"/>
              </a:buClr>
              <a:buSzPct val="80000"/>
              <a:buFont typeface="Century Gothic"/>
              <a:buAutoNum type="arabicPeriod"/>
              <a:defRPr/>
            </a:pPr>
            <a:r>
              <a:rPr lang="ru-RU" sz="2800" b="0" u="sng" strike="noStrike" cap="all" spc="-1" dirty="0">
                <a:solidFill>
                  <a:srgbClr val="BCBCBC"/>
                </a:solidFill>
                <a:latin typeface="Century Gothic"/>
                <a:ea typeface="Arial"/>
                <a:hlinkClick r:id="rId3" tooltip="https://mosurbanforum.ru/areas/gostiniy-dvor/"/>
              </a:rPr>
              <a:t>Урбанистический форум</a:t>
            </a:r>
            <a:endParaRPr sz="2800" b="0" strike="noStrike" spc="-1" dirty="0">
              <a:latin typeface="Arial"/>
            </a:endParaRPr>
          </a:p>
        </p:txBody>
      </p:sp>
      <p:sp>
        <p:nvSpPr>
          <p:cNvPr id="73" name="Rectangle 4"/>
          <p:cNvSpPr/>
          <p:nvPr/>
        </p:nvSpPr>
        <p:spPr bwMode="auto">
          <a:xfrm>
            <a:off x="1600560" y="-7299360"/>
            <a:ext cx="12448800" cy="686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ctr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900" b="0" strike="noStrike" spc="-1">
                <a:solidFill>
                  <a:srgbClr val="333333"/>
                </a:solidFill>
                <a:latin typeface="Lucida Grande"/>
                <a:ea typeface="Arial"/>
              </a:rPr>
              <a:t> Руководитель проекта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sz="1800"/>
              <a:t/>
            </a:r>
            <a:br>
              <a:rPr sz="1800"/>
            </a:b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161</TotalTime>
  <Words>492</Words>
  <Application>Microsoft Office PowerPoint</Application>
  <DocSecurity>0</DocSecurity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Century Gothic</vt:lpstr>
      <vt:lpstr>DejaVu Sans</vt:lpstr>
      <vt:lpstr>Lucida Grande</vt:lpstr>
      <vt:lpstr>Symbol</vt:lpstr>
      <vt:lpstr>Times New Roman</vt:lpstr>
      <vt:lpstr>Wingdings</vt:lpstr>
      <vt:lpstr>Office Theme</vt:lpstr>
      <vt:lpstr>Как выбрать профильные предметы? </vt:lpstr>
      <vt:lpstr>Описание проекта</vt:lpstr>
      <vt:lpstr>Проблема проекта</vt:lpstr>
      <vt:lpstr>Цель</vt:lpstr>
      <vt:lpstr>Продукт</vt:lpstr>
      <vt:lpstr>Роли </vt:lpstr>
      <vt:lpstr>График и задачи </vt:lpstr>
      <vt:lpstr>Критерии эффективности</vt:lpstr>
      <vt:lpstr>Предполагаемые источники</vt:lpstr>
      <vt:lpstr>Спасибо за внимание!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выбрать профессию?</dc:title>
  <dc:subject/>
  <dc:creator>Varya</dc:creator>
  <cp:keywords/>
  <dc:description/>
  <cp:lastModifiedBy>Varya</cp:lastModifiedBy>
  <cp:revision>28</cp:revision>
  <dcterms:created xsi:type="dcterms:W3CDTF">2023-10-14T18:18:23Z</dcterms:created>
  <dcterms:modified xsi:type="dcterms:W3CDTF">2023-10-17T10:11:37Z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9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9</vt:i4>
  </property>
</Properties>
</file>