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 sz="2800" b="1">
                    <a:ln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Лист1!$B$2:$B$6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798993875765534"/>
          <c:y val="0.32213122378596554"/>
          <c:w val="5.1087909625773482E-2"/>
          <c:h val="0.3763667265807966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DCE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264" y="2564904"/>
            <a:ext cx="7653696" cy="1395586"/>
          </a:xfrm>
          <a:ln>
            <a:solidFill>
              <a:schemeClr val="bg1"/>
            </a:solidFill>
          </a:ln>
        </p:spPr>
        <p:txBody>
          <a:bodyPr>
            <a:noAutofit/>
            <a:scene3d>
              <a:camera prst="isometricOffAxis2Lef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8000" b="0" cap="none" spc="0">
                <a:ln w="18415" cmpd="sng">
                  <a:solidFill>
                    <a:srgbClr val="5A702E"/>
                  </a:solidFill>
                  <a:prstDash val="solid"/>
                </a:ln>
                <a:solidFill>
                  <a:srgbClr val="BED39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39104" y="2830"/>
            <a:ext cx="9183104" cy="6873652"/>
            <a:chOff x="-39104" y="0"/>
            <a:chExt cx="9183104" cy="6873652"/>
          </a:xfrm>
          <a:gradFill flip="none" rotWithShape="1">
            <a:gsLst>
              <a:gs pos="0">
                <a:srgbClr val="CFDEB0"/>
              </a:gs>
              <a:gs pos="12000">
                <a:srgbClr val="B3CB83"/>
              </a:gs>
              <a:gs pos="38000">
                <a:srgbClr val="5A702E"/>
              </a:gs>
              <a:gs pos="24000">
                <a:srgbClr val="7F9E40"/>
              </a:gs>
              <a:gs pos="50000">
                <a:schemeClr val="accent3">
                  <a:lumMod val="50000"/>
                </a:schemeClr>
              </a:gs>
              <a:gs pos="62000">
                <a:schemeClr val="accent3">
                  <a:lumMod val="75000"/>
                </a:schemeClr>
              </a:gs>
              <a:gs pos="73000">
                <a:srgbClr val="B8CF8B"/>
              </a:gs>
              <a:gs pos="86000">
                <a:srgbClr val="D2E1B5"/>
              </a:gs>
              <a:gs pos="9900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14" name="Группа 13"/>
            <p:cNvGrpSpPr/>
            <p:nvPr userDrawn="1"/>
          </p:nvGrpSpPr>
          <p:grpSpPr>
            <a:xfrm>
              <a:off x="-39104" y="0"/>
              <a:ext cx="9183104" cy="6873652"/>
              <a:chOff x="-39104" y="0"/>
              <a:chExt cx="9183104" cy="6873652"/>
            </a:xfrm>
            <a:grpFill/>
          </p:grpSpPr>
          <p:sp>
            <p:nvSpPr>
              <p:cNvPr id="12" name="Прямоугольник 11"/>
              <p:cNvSpPr/>
              <p:nvPr userDrawn="1"/>
            </p:nvSpPr>
            <p:spPr>
              <a:xfrm>
                <a:off x="-39104" y="0"/>
                <a:ext cx="9183104" cy="7647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 userDrawn="1"/>
            </p:nvSpPr>
            <p:spPr>
              <a:xfrm rot="5400000">
                <a:off x="-2775408" y="3372644"/>
                <a:ext cx="6237312" cy="7647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 userDrawn="1"/>
          </p:nvGrpSpPr>
          <p:grpSpPr>
            <a:xfrm rot="10800000">
              <a:off x="-39104" y="0"/>
              <a:ext cx="9183104" cy="6873652"/>
              <a:chOff x="-39104" y="0"/>
              <a:chExt cx="9183104" cy="6873652"/>
            </a:xfrm>
            <a:grpFill/>
          </p:grpSpPr>
          <p:sp>
            <p:nvSpPr>
              <p:cNvPr id="16" name="Прямоугольник 15"/>
              <p:cNvSpPr/>
              <p:nvPr userDrawn="1"/>
            </p:nvSpPr>
            <p:spPr>
              <a:xfrm>
                <a:off x="-39104" y="0"/>
                <a:ext cx="9183104" cy="7647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 userDrawn="1"/>
            </p:nvSpPr>
            <p:spPr>
              <a:xfrm rot="5400000">
                <a:off x="-2775408" y="3372644"/>
                <a:ext cx="6237312" cy="7647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0" name="Солнце 19"/>
          <p:cNvSpPr/>
          <p:nvPr/>
        </p:nvSpPr>
        <p:spPr>
          <a:xfrm>
            <a:off x="899592" y="980728"/>
            <a:ext cx="1398128" cy="1398128"/>
          </a:xfrm>
          <a:prstGeom prst="sun">
            <a:avLst>
              <a:gd name="adj" fmla="val 25217"/>
            </a:avLst>
          </a:prstGeom>
          <a:solidFill>
            <a:srgbClr val="5A702E"/>
          </a:solidFill>
          <a:ln>
            <a:solidFill>
              <a:srgbClr val="67803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348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815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308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12/25/2016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698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463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12/25/2016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434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24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12/25/2016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25000">
                <a:schemeClr val="accent3">
                  <a:lumMod val="60000"/>
                  <a:lumOff val="4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7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29884" y="0"/>
            <a:ext cx="966080" cy="966080"/>
          </a:xfrm>
          <a:prstGeom prst="sun">
            <a:avLst>
              <a:gd name="adj" fmla="val 25217"/>
            </a:avLst>
          </a:prstGeom>
          <a:solidFill>
            <a:srgbClr val="5A702E"/>
          </a:solidFill>
          <a:ln>
            <a:solidFill>
              <a:srgbClr val="67803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2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117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2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9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10103546" cy="1800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11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Bake </a:t>
            </a:r>
            <a:r>
              <a:rPr lang="ru-RU" sz="11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a </a:t>
            </a:r>
            <a:r>
              <a:rPr lang="ru-RU" sz="11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comic</a:t>
            </a:r>
            <a:endParaRPr lang="ru-RU" sz="11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302102"/>
            <a:ext cx="7406640" cy="254288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Горелкина Анфиса </a:t>
            </a:r>
            <a:endParaRPr lang="ru-R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</a:endParaRPr>
          </a:p>
          <a:p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Ишимбаева Виктория</a:t>
            </a:r>
          </a:p>
          <a:p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Шевцова Анна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1997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Реклама проекта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4" y="1268760"/>
            <a:ext cx="3898553" cy="5126864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391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Актуальность проекта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50" dirty="0" smtClean="0">
                <a:latin typeface="Segoe Print" panose="02000600000000000000" pitchFamily="2" charset="0"/>
              </a:rPr>
              <a:t>	Актуальность </a:t>
            </a:r>
            <a:r>
              <a:rPr lang="ru-RU" sz="2150" dirty="0">
                <a:latin typeface="Segoe Print" panose="02000600000000000000" pitchFamily="2" charset="0"/>
              </a:rPr>
              <a:t>нашего проекта можно разделить на 2 уровня: актуальность для нас (создателей) и потребителей (учеников и учителей). Актуальность для нас: повышение наших навыков в создании комиксов, потому что в школе нет никаких кружков, где нас могут научить правильно составлять и рисовать комиксы. В частности, мы научились: </a:t>
            </a:r>
            <a:r>
              <a:rPr lang="ru-RU" sz="2150" dirty="0" smtClean="0">
                <a:latin typeface="Segoe Print" panose="02000600000000000000" pitchFamily="2" charset="0"/>
              </a:rPr>
              <a:t>обрабатывать </a:t>
            </a:r>
            <a:r>
              <a:rPr lang="ru-RU" sz="2150" dirty="0">
                <a:latin typeface="Segoe Print" panose="02000600000000000000" pitchFamily="2" charset="0"/>
              </a:rPr>
              <a:t>текст, работать над сюжетом, верстать книжку комикс на компьютере. Актуальность для учителей: учителя, если захотят, смогут использовать наши комиксы на своих уроках в качестве подачи материала о технике безопасности. Актуальность для учеников: комиксы – интересный и необычный формат для подачи информации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11155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48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50" dirty="0" smtClean="0">
                <a:latin typeface="Segoe Print" panose="02000600000000000000" pitchFamily="2" charset="0"/>
              </a:rPr>
              <a:t>	Техника </a:t>
            </a:r>
            <a:r>
              <a:rPr lang="ru-RU" sz="2150" dirty="0">
                <a:latin typeface="Segoe Print" panose="02000600000000000000" pitchFamily="2" charset="0"/>
              </a:rPr>
              <a:t>безопасности не очень интересна школьникам и ее редко читают. Мы специально выбрали материал, к которому обычно не проявляют интерес. Мы выбрали такой сюжет, форму и презентацию, чтобы учителя и ученики действительно заинтересовались. Это мы проверили на новогодней ярмарке.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Проблема проекта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150" dirty="0">
                <a:latin typeface="Segoe Print" panose="02000600000000000000" pitchFamily="2" charset="0"/>
              </a:rPr>
              <a:t>	</a:t>
            </a:r>
            <a:r>
              <a:rPr lang="ru-RU" sz="2150" dirty="0" smtClean="0">
                <a:latin typeface="Segoe Print" panose="02000600000000000000" pitchFamily="2" charset="0"/>
              </a:rPr>
              <a:t>Цель </a:t>
            </a:r>
            <a:r>
              <a:rPr lang="ru-RU" sz="2150" dirty="0">
                <a:latin typeface="Segoe Print" panose="02000600000000000000" pitchFamily="2" charset="0"/>
              </a:rPr>
              <a:t>нашего проекта состояла в создание комикса о технике безопасности. Потому что на эту тему очень мало учебного материала, изложенного в яркой и доступной </a:t>
            </a:r>
            <a:r>
              <a:rPr lang="ru-RU" sz="2150" dirty="0" smtClean="0">
                <a:latin typeface="Segoe Print" panose="02000600000000000000" pitchFamily="2" charset="0"/>
              </a:rPr>
              <a:t>форме.</a:t>
            </a:r>
            <a:endParaRPr lang="ru-RU" sz="2150" dirty="0">
              <a:latin typeface="Segoe Print" panose="020006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Цель проекта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9362484" cy="403244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1. Ознакомиться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с </a:t>
            </a: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техникой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безопасности (Ответственная - Ишимбаева Виктория). </a:t>
            </a: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2. Узнать </a:t>
            </a: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у </a:t>
            </a: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преподавателей ОБЖ о наиболее опасных травмах, получение которых возможно в школе (Ответственная - Ишимбаева Виктория).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3. Написать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сценарий комикса (Ответственная - Ишимбаева Виктория). 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10103546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В ходе проектной работы были выполнены следующие задачи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9217024" cy="590465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4. Изучить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разные виды рисовок (Ответственная - Шевцова Анна). </a:t>
            </a:r>
            <a:endParaRPr lang="ru-RU" sz="2150" dirty="0" smtClean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5. Создать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эскизы комиксов (Ответственная - Горелкина Анфиса). </a:t>
            </a:r>
            <a:endParaRPr lang="ru-RU" sz="2150" dirty="0" smtClean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6.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Нарисовать комикс (Ответственная - Горелкина Анфиса). </a:t>
            </a:r>
            <a:endParaRPr lang="ru-RU" sz="2150" dirty="0" smtClean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7. 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Перевод комикса в электронный вариант, вёрстка и подготовка к печати. </a:t>
            </a:r>
            <a:endParaRPr lang="ru-RU" sz="2150" dirty="0" smtClean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 smtClean="0">
                <a:latin typeface="Segoe Print" panose="02000600000000000000" pitchFamily="2" charset="0"/>
                <a:ea typeface="Times New Roman" panose="02020603050405020304" pitchFamily="18" charset="0"/>
              </a:rPr>
              <a:t>8</a:t>
            </a: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. Выставить комикс на продажу на Новогодней ярмарке (Ответственная – Шевцова Анна).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ts val="1350"/>
              <a:buNone/>
            </a:pPr>
            <a:r>
              <a:rPr lang="ru-RU" sz="2150" dirty="0">
                <a:latin typeface="Segoe Print" panose="02000600000000000000" pitchFamily="2" charset="0"/>
                <a:ea typeface="Times New Roman" panose="02020603050405020304" pitchFamily="18" charset="0"/>
              </a:rPr>
              <a:t>9. Отдать комиксы учителям ОБЖ. </a:t>
            </a:r>
            <a:endParaRPr lang="ru-RU" sz="2150" dirty="0" smtClean="0"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908335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50" dirty="0">
                <a:latin typeface="Segoe Print" panose="02000600000000000000" pitchFamily="2" charset="0"/>
              </a:rPr>
              <a:t>- экспертная оценка Елены Евгеньевны и Алексея Павловича (учителей ОБЖ) – с одной стороны. От обоих учителей мы получили положительные отзывы. С другой – оценка экспертов в сфере создания комикса. Мы так же связались с Комикс-центром, который работает в Библиотеке для молодежи. Там постоянно проходят мастер-классы по созданию комиксов, проходят встречи с художниками. Пока что мы ждём ответа.</a:t>
            </a:r>
          </a:p>
          <a:p>
            <a:pPr marL="0" indent="0" algn="just">
              <a:buNone/>
            </a:pPr>
            <a:r>
              <a:rPr lang="ru-RU" sz="2150" dirty="0">
                <a:latin typeface="Segoe Print" panose="02000600000000000000" pitchFamily="2" charset="0"/>
              </a:rPr>
              <a:t>- положительные отзывы на </a:t>
            </a:r>
            <a:r>
              <a:rPr lang="ru-RU" sz="2150" dirty="0" smtClean="0">
                <a:latin typeface="Segoe Print" panose="02000600000000000000" pitchFamily="2" charset="0"/>
              </a:rPr>
              <a:t>ярмарке</a:t>
            </a:r>
            <a:r>
              <a:rPr lang="ru-RU" sz="2150" dirty="0">
                <a:latin typeface="Segoe Print" panose="02000600000000000000" pitchFamily="2" charset="0"/>
              </a:rPr>
              <a:t>, от купивших комикс.</a:t>
            </a:r>
          </a:p>
          <a:p>
            <a:pPr marL="0" indent="0" algn="just">
              <a:buNone/>
            </a:pPr>
            <a:r>
              <a:rPr lang="ru-RU" sz="2150" dirty="0">
                <a:latin typeface="Segoe Print" panose="02000600000000000000" pitchFamily="2" charset="0"/>
              </a:rPr>
              <a:t>- большое </a:t>
            </a:r>
            <a:r>
              <a:rPr lang="ru-RU" sz="2150" smtClean="0">
                <a:latin typeface="Segoe Print" panose="02000600000000000000" pitchFamily="2" charset="0"/>
              </a:rPr>
              <a:t>количество купленных </a:t>
            </a:r>
            <a:r>
              <a:rPr lang="ru-RU" sz="2150" dirty="0">
                <a:latin typeface="Segoe Print" panose="02000600000000000000" pitchFamily="2" charset="0"/>
              </a:rPr>
              <a:t>комиксов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101035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Критерии эффективности проекта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4714"/>
          <a:stretch/>
        </p:blipFill>
        <p:spPr>
          <a:xfrm>
            <a:off x="0" y="0"/>
            <a:ext cx="10103546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798714"/>
              </p:ext>
            </p:extLst>
          </p:nvPr>
        </p:nvGraphicFramePr>
        <p:xfrm>
          <a:off x="467544" y="1770522"/>
          <a:ext cx="8676456" cy="468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71600" y="518"/>
            <a:ext cx="8424936" cy="177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Диаграмма оценки комикса по 5-ти бальной шкале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0" y="0"/>
            <a:ext cx="5531475" cy="3717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9" y="1257659"/>
            <a:ext cx="5300629" cy="3573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0" y="3861048"/>
            <a:ext cx="4654450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27"/>
          <a:stretch/>
        </p:blipFill>
        <p:spPr>
          <a:xfrm>
            <a:off x="-19880" y="4130172"/>
            <a:ext cx="4842185" cy="2755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972" y="1511275"/>
            <a:ext cx="3908028" cy="2723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1"/>
          <a:stretch/>
        </p:blipFill>
        <p:spPr>
          <a:xfrm>
            <a:off x="4769440" y="-10187"/>
            <a:ext cx="4374560" cy="27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96</TotalTime>
  <Words>232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Bake a comic</vt:lpstr>
      <vt:lpstr>Актуальность проекта</vt:lpstr>
      <vt:lpstr>Проблема проекта</vt:lpstr>
      <vt:lpstr>Презентация PowerPoint</vt:lpstr>
      <vt:lpstr>В ходе проектной работы были выполнены следующие задачи</vt:lpstr>
      <vt:lpstr>Презентация PowerPoint</vt:lpstr>
      <vt:lpstr>Критерии эффективности проекта</vt:lpstr>
      <vt:lpstr>Презентация PowerPoint</vt:lpstr>
      <vt:lpstr>Презентация PowerPoint</vt:lpstr>
      <vt:lpstr>Реклама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Bake a comic</dc:title>
  <dc:creator>Хозяин</dc:creator>
  <cp:lastModifiedBy>Хозяин</cp:lastModifiedBy>
  <cp:revision>16</cp:revision>
  <dcterms:created xsi:type="dcterms:W3CDTF">2016-12-25T13:22:03Z</dcterms:created>
  <dcterms:modified xsi:type="dcterms:W3CDTF">2016-12-25T19:10:33Z</dcterms:modified>
</cp:coreProperties>
</file>