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77" r:id="rId2"/>
    <p:sldId id="278" r:id="rId3"/>
    <p:sldId id="256" r:id="rId4"/>
    <p:sldId id="280" r:id="rId5"/>
    <p:sldId id="260" r:id="rId6"/>
    <p:sldId id="259" r:id="rId7"/>
    <p:sldId id="281" r:id="rId8"/>
    <p:sldId id="261" r:id="rId9"/>
    <p:sldId id="282" r:id="rId10"/>
    <p:sldId id="263" r:id="rId11"/>
    <p:sldId id="266" r:id="rId12"/>
    <p:sldId id="271" r:id="rId13"/>
    <p:sldId id="269" r:id="rId14"/>
    <p:sldId id="272" r:id="rId15"/>
    <p:sldId id="273" r:id="rId16"/>
    <p:sldId id="275" r:id="rId17"/>
    <p:sldId id="276" r:id="rId18"/>
    <p:sldId id="279" r:id="rId19"/>
  </p:sldIdLst>
  <p:sldSz cx="9001125" cy="6858000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2EAF"/>
    <a:srgbClr val="CFA5AF"/>
    <a:srgbClr val="F12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52" autoAdjust="0"/>
  </p:normalViewPr>
  <p:slideViewPr>
    <p:cSldViewPr>
      <p:cViewPr>
        <p:scale>
          <a:sx n="75" d="100"/>
          <a:sy n="75" d="100"/>
        </p:scale>
        <p:origin x="-1188" y="-84"/>
      </p:cViewPr>
      <p:guideLst>
        <p:guide orient="horz" pos="216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12124-8FC8-434D-93BA-E1B30F7DA2E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75013" y="504825"/>
            <a:ext cx="3316287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5" y="3198813"/>
            <a:ext cx="7893050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6D22D-7A8D-42A9-8705-C325C794D0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7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6D22D-7A8D-42A9-8705-C325C794D07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780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001125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001125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00112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00112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0767" y="5052546"/>
            <a:ext cx="5548932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4807" y="3132290"/>
            <a:ext cx="7063236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5234" y="731519"/>
            <a:ext cx="6300788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5731" y="376518"/>
            <a:ext cx="2025253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72174" y="731520"/>
            <a:ext cx="475382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25140" y="731520"/>
            <a:ext cx="6300788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001125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001125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00112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00112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426" y="2172648"/>
            <a:ext cx="587343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0837" y="4607511"/>
            <a:ext cx="587720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25140" y="731519"/>
            <a:ext cx="329441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572571" y="731520"/>
            <a:ext cx="329441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141" y="731520"/>
            <a:ext cx="329441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8377" y="1400327"/>
            <a:ext cx="329441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4688" y="731520"/>
            <a:ext cx="329441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446" y="1399032"/>
            <a:ext cx="329441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985" y="2209801"/>
            <a:ext cx="3579271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1742" y="731520"/>
            <a:ext cx="3954318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8956" y="3497802"/>
            <a:ext cx="3335712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001125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001125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00112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00112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05251" y="1143000"/>
            <a:ext cx="4050506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4170" y="1010486"/>
            <a:ext cx="3636393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905" y="4464421"/>
            <a:ext cx="6283795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001125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001125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001125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001125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5269" y="4372168"/>
            <a:ext cx="6410753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5140" y="732260"/>
            <a:ext cx="6300788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75760" y="6172201"/>
            <a:ext cx="2475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52A9110-4DE9-4466-9267-1886233C80AC}" type="datetimeFigureOut">
              <a:rPr lang="ru-RU" smtClean="0"/>
              <a:t>16.12.2016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0056" y="6172201"/>
            <a:ext cx="3300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750469" y="6172201"/>
            <a:ext cx="1800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7B6F8E-1CFE-479B-8232-C8CC798388B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098" y="188640"/>
            <a:ext cx="8280920" cy="1143000"/>
          </a:xfr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6600" dirty="0" smtClean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latin typeface="A La Russ" pitchFamily="82" charset="0"/>
              </a:rPr>
              <a:t>Последние</a:t>
            </a:r>
            <a:r>
              <a:rPr lang="ru-RU" sz="6600" dirty="0" smtClean="0">
                <a:ln>
                  <a:solidFill>
                    <a:prstClr val="black"/>
                  </a:solidFill>
                </a:ln>
                <a:solidFill>
                  <a:srgbClr val="4E67C8"/>
                </a:solidFill>
                <a:latin typeface="A La Russ" pitchFamily="82" charset="0"/>
              </a:rPr>
              <a:t> кадеты </a:t>
            </a:r>
            <a:r>
              <a:rPr lang="ru-RU" sz="6600" dirty="0" smtClean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A La Russ" pitchFamily="82" charset="0"/>
              </a:rPr>
              <a:t>Империи</a:t>
            </a:r>
            <a:endParaRPr lang="ru-RU" sz="6600" dirty="0">
              <a:ln>
                <a:solidFill>
                  <a:schemeClr val="tx1"/>
                </a:solidFill>
              </a:ln>
              <a:solidFill>
                <a:schemeClr val="accent5"/>
              </a:solidFill>
              <a:latin typeface="A La Russ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3932" y="1640384"/>
            <a:ext cx="3096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latin typeface="A La Russ" pitchFamily="82" charset="0"/>
              </a:rPr>
              <a:t>Над проектом Работали</a:t>
            </a:r>
            <a:r>
              <a:rPr lang="ru-RU" sz="2400" dirty="0" smtClean="0">
                <a:latin typeface="A La Russ" pitchFamily="82" charset="0"/>
              </a:rPr>
              <a:t>:</a:t>
            </a:r>
          </a:p>
          <a:p>
            <a:endParaRPr lang="ru-RU" sz="2400" dirty="0" smtClean="0">
              <a:latin typeface="A La Russ" pitchFamily="82" charset="0"/>
            </a:endParaRPr>
          </a:p>
          <a:p>
            <a:r>
              <a:rPr lang="ru-RU" sz="2400" b="1" dirty="0" smtClean="0">
                <a:latin typeface="A La Russ" pitchFamily="82" charset="0"/>
              </a:rPr>
              <a:t>Руководитель группы:</a:t>
            </a:r>
          </a:p>
          <a:p>
            <a:r>
              <a:rPr lang="ru-RU" sz="2400" dirty="0" smtClean="0">
                <a:latin typeface="A La Russ" pitchFamily="82" charset="0"/>
              </a:rPr>
              <a:t>Шевченко-Павловский Арсентий</a:t>
            </a:r>
          </a:p>
          <a:p>
            <a:endParaRPr lang="ru-RU" sz="2400" dirty="0" smtClean="0">
              <a:latin typeface="A La Russ" pitchFamily="82" charset="0"/>
            </a:endParaRPr>
          </a:p>
          <a:p>
            <a:r>
              <a:rPr lang="ru-RU" sz="2400" dirty="0" smtClean="0">
                <a:latin typeface="A La Russ" pitchFamily="82" charset="0"/>
              </a:rPr>
              <a:t>Будаев Геннадий</a:t>
            </a:r>
          </a:p>
          <a:p>
            <a:r>
              <a:rPr lang="ru-RU" sz="2400" dirty="0" smtClean="0">
                <a:latin typeface="A La Russ" pitchFamily="82" charset="0"/>
              </a:rPr>
              <a:t>Андреев Михаил</a:t>
            </a:r>
          </a:p>
          <a:p>
            <a:endParaRPr lang="ru-RU" sz="2400" u="sng" dirty="0" smtClean="0">
              <a:latin typeface="A La Russ" pitchFamily="82" charset="0"/>
            </a:endParaRPr>
          </a:p>
          <a:p>
            <a:r>
              <a:rPr lang="ru-RU" sz="2400" b="1" u="sng" dirty="0" smtClean="0">
                <a:latin typeface="A La Russ" pitchFamily="82" charset="0"/>
              </a:rPr>
              <a:t>Консультант</a:t>
            </a:r>
            <a:r>
              <a:rPr lang="ru-RU" sz="2400" b="1" dirty="0" smtClean="0">
                <a:latin typeface="A La Russ" pitchFamily="82" charset="0"/>
              </a:rPr>
              <a:t>:</a:t>
            </a:r>
            <a:r>
              <a:rPr lang="ru-RU" sz="2400" dirty="0" smtClean="0">
                <a:latin typeface="A La Russ" pitchFamily="82" charset="0"/>
              </a:rPr>
              <a:t> Бурикова Ирина Валерьевна </a:t>
            </a:r>
            <a:endParaRPr lang="ru-RU" sz="2400" dirty="0">
              <a:latin typeface="A La Russ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4378" y="602128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A La Russ" pitchFamily="82" charset="0"/>
              </a:rPr>
              <a:t>Москва 2016 г.</a:t>
            </a:r>
            <a:endParaRPr lang="ru-RU" sz="2400" b="1" dirty="0">
              <a:latin typeface="A La Russ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7" y="1628800"/>
            <a:ext cx="4689635" cy="3672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softRound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003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19" y="182219"/>
            <a:ext cx="8593718" cy="726501"/>
          </a:xfrm>
        </p:spPr>
        <p:txBody>
          <a:bodyPr>
            <a:noAutofit/>
          </a:bodyPr>
          <a:lstStyle/>
          <a:p>
            <a:pPr marL="0" indent="0" algn="ctr">
              <a:lnSpc>
                <a:spcPts val="3100"/>
              </a:lnSpc>
              <a:buNone/>
            </a:pPr>
            <a:r>
              <a:rPr lang="ru-R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 La Russ" pitchFamily="82" charset="0"/>
                <a:cs typeface="Times New Roman" pitchFamily="18" charset="0"/>
              </a:rPr>
              <a:t>Первый Русский Великого Князя Константина Константиновича Кадетский корпус 1920-1944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 La Russ" pitchFamily="82" charset="0"/>
                <a:cs typeface="Times New Roman" pitchFamily="18" charset="0"/>
              </a:rPr>
              <a:t>гг.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8075" y="1239128"/>
            <a:ext cx="936104" cy="2033732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В дек. 1920 г.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  В эмиграцию Одессу прибывает Киевский К.К. </a:t>
            </a:r>
            <a:endParaRPr lang="ru-RU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4180" y="1239128"/>
            <a:ext cx="1240236" cy="65796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Одесский К.К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4179" y="2561571"/>
            <a:ext cx="1240237" cy="69837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pc="-1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Киевский К.К</a:t>
            </a:r>
            <a:r>
              <a:rPr lang="ru-RU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4416" y="1252257"/>
            <a:ext cx="1877482" cy="1081352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25.01..1920 г. </a:t>
            </a:r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исход из России 1-я  группа на </a:t>
            </a:r>
            <a:r>
              <a:rPr lang="ru-RU" spc="-100" dirty="0" err="1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кр</a:t>
            </a:r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. «</a:t>
            </a:r>
            <a:r>
              <a:rPr lang="ru-RU" spc="-100" dirty="0" err="1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Церес</a:t>
            </a:r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», далее на пар. «Рио Негро»   </a:t>
            </a:r>
            <a:endParaRPr lang="ru-RU" spc="-100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93459" y="2348880"/>
            <a:ext cx="1872209" cy="911067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25.02.1920 г.</a:t>
            </a:r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2-ая группа на пароходе «Царь Фердинанд»</a:t>
            </a:r>
            <a:endParaRPr lang="ru-RU" spc="-100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4179" y="1901888"/>
            <a:ext cx="1240237" cy="656928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2-ая рота Полоцкого К.К. </a:t>
            </a:r>
            <a:endParaRPr lang="ru-RU" spc="-100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517796" y="1239128"/>
            <a:ext cx="947161" cy="1094481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Порт Салоники (Греция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17796" y="2348880"/>
            <a:ext cx="947161" cy="980960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Г</a:t>
            </a:r>
            <a:r>
              <a:rPr lang="ru-RU" spc="-1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. Варна (Болгария</a:t>
            </a:r>
            <a:r>
              <a:rPr lang="ru-RU" sz="2000" spc="-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2000" spc="-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24698" y="1239128"/>
            <a:ext cx="983263" cy="102501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Г. Сисак К.С.Х.С</a:t>
            </a:r>
            <a:endParaRPr lang="ru-RU" sz="2000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24697" y="2245475"/>
            <a:ext cx="983263" cy="1062503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М. Панчево К.С.Х.С. </a:t>
            </a:r>
            <a:endParaRPr lang="ru-RU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161898" y="2804413"/>
            <a:ext cx="355898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181024" y="1780595"/>
            <a:ext cx="336772" cy="1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686156" y="2252058"/>
            <a:ext cx="460989" cy="1208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вал 16"/>
          <p:cNvSpPr/>
          <p:nvPr/>
        </p:nvSpPr>
        <p:spPr>
          <a:xfrm>
            <a:off x="7147145" y="1519544"/>
            <a:ext cx="1152128" cy="13426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Июнь 1920 г. </a:t>
            </a:r>
            <a:r>
              <a:rPr lang="ru-RU" dirty="0" smtClean="0">
                <a:latin typeface="A La Russ" pitchFamily="82" charset="0"/>
              </a:rPr>
              <a:t>г. Сараево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076610" y="3238863"/>
            <a:ext cx="1528408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Сент. 1929 Г. </a:t>
            </a:r>
            <a:r>
              <a:rPr lang="ru-RU" dirty="0" smtClean="0">
                <a:latin typeface="A La Russ" pitchFamily="82" charset="0"/>
              </a:rPr>
              <a:t>Белая Церковь</a:t>
            </a:r>
            <a:endParaRPr lang="ru-RU" dirty="0">
              <a:latin typeface="A La Russ" pitchFamily="82" charset="0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5398454" y="1910262"/>
            <a:ext cx="432048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5398454" y="2769288"/>
            <a:ext cx="432048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755995" y="2910759"/>
            <a:ext cx="0" cy="32810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66" y="3501008"/>
            <a:ext cx="4166204" cy="259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54765" y="6196662"/>
            <a:ext cx="4990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Здание казармы «Короля Петра» в Сараево. 1929 г.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" y="188640"/>
            <a:ext cx="8101013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 La Russ" pitchFamily="82" charset="0"/>
                <a:cs typeface="Times New Roman" pitchFamily="18" charset="0"/>
              </a:rPr>
              <a:t>ЖИЗНЬ И ОБУЧЕНИЕ КАДЕТ В КОРОЛЕВСТВЕ С,Х,С,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A La Russ" pitchFamily="82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52411" y="3739509"/>
            <a:ext cx="1752600" cy="208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21" y="985722"/>
            <a:ext cx="3026664" cy="2069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6" y="1140812"/>
            <a:ext cx="2983992" cy="184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88" y="3821821"/>
            <a:ext cx="2959608" cy="199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08" y="1908808"/>
            <a:ext cx="1947672" cy="277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357922" y="4685536"/>
            <a:ext cx="2654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Директор Первого Русского кадетского корпуса генерал-лейтенант Борис Викторович Адамович. 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2411" y="5995074"/>
            <a:ext cx="2468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Кадетские традиции. Звериада. 1940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074" y="3055314"/>
            <a:ext cx="3065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Спальня. Белая Церковь. 1930 г.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624" y="5995074"/>
            <a:ext cx="3034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Экзаменационная сессия. Белая церковь. 1937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3986" y="3055314"/>
            <a:ext cx="305913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Кадетские традиции. «Похороны химии»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73" y="2697769"/>
            <a:ext cx="3447288" cy="2075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9453"/>
            <a:ext cx="8640960" cy="7060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rgbClr val="7030A0"/>
                </a:solidFill>
                <a:latin typeface="A La Russ" pitchFamily="82" charset="0"/>
                <a:cs typeface="Times New Roman" pitchFamily="18" charset="0"/>
              </a:rPr>
              <a:t>Морской кадетский корпус в Бизерте 1920 – 1925 гг. </a:t>
            </a:r>
            <a:endParaRPr lang="ru-RU" sz="3200" b="1" dirty="0">
              <a:solidFill>
                <a:srgbClr val="7030A0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082" y="2010545"/>
            <a:ext cx="2544414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</a:pPr>
            <a:r>
              <a:rPr lang="ru-RU" dirty="0" smtClean="0">
                <a:latin typeface="A La Russ" pitchFamily="82" charset="0"/>
              </a:rPr>
              <a:t>01.11.1920 г. Севастопольский Морской кадетский корпус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1151" y="1279612"/>
            <a:ext cx="1944216" cy="129614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600"/>
              </a:lnSpc>
            </a:pPr>
            <a:r>
              <a:rPr lang="ru-RU" sz="1600" b="1" dirty="0" smtClean="0">
                <a:latin typeface="A La Russ" pitchFamily="82" charset="0"/>
              </a:rPr>
              <a:t>Ноябрь 1920 г. Г.</a:t>
            </a:r>
            <a:r>
              <a:rPr lang="ru-RU" sz="1600" dirty="0" smtClean="0">
                <a:latin typeface="A La Russ" pitchFamily="82" charset="0"/>
              </a:rPr>
              <a:t> прибыли в Константинополь. </a:t>
            </a:r>
          </a:p>
          <a:p>
            <a:pPr algn="ctr">
              <a:lnSpc>
                <a:spcPts val="1600"/>
              </a:lnSpc>
            </a:pPr>
            <a:r>
              <a:rPr lang="ru-RU" sz="1600" dirty="0" smtClean="0">
                <a:latin typeface="A La Russ" pitchFamily="82" charset="0"/>
              </a:rPr>
              <a:t>Исход из Константинополя дек. 1920 г. </a:t>
            </a:r>
            <a:endParaRPr lang="ru-RU" sz="1600" dirty="0">
              <a:latin typeface="A La Russ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15407" y="1249202"/>
            <a:ext cx="2016224" cy="12961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latin typeface="A La Russ" pitchFamily="82" charset="0"/>
              </a:rPr>
              <a:t>10.01.1921 г</a:t>
            </a:r>
            <a:r>
              <a:rPr lang="ru-RU" dirty="0" smtClean="0">
                <a:latin typeface="A La Russ" pitchFamily="82" charset="0"/>
              </a:rPr>
              <a:t>. прибыли на судах: «КСНЕНИЯ», «ЯКУТ», «Генерал Алексеев» в Бизерту (ТУНИС)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96907" y="1249202"/>
            <a:ext cx="1296144" cy="1267122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25.05.1925 г.</a:t>
            </a:r>
            <a:r>
              <a:rPr lang="ru-RU" dirty="0" smtClean="0">
                <a:latin typeface="A La Russ" pitchFamily="82" charset="0"/>
              </a:rPr>
              <a:t> Корпус был Ликвидирован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055367" y="1818146"/>
            <a:ext cx="360040" cy="1657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74" y="1773225"/>
            <a:ext cx="3841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80081" y="876747"/>
            <a:ext cx="2544415" cy="11337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ts val="1800"/>
              </a:lnSpc>
            </a:pPr>
            <a:endParaRPr lang="ru-RU" dirty="0" smtClean="0">
              <a:latin typeface="A La Russ" pitchFamily="82" charset="0"/>
            </a:endParaRPr>
          </a:p>
          <a:p>
            <a:pPr lvl="0" algn="ctr">
              <a:lnSpc>
                <a:spcPts val="1800"/>
              </a:lnSpc>
            </a:pPr>
            <a:r>
              <a:rPr lang="ru-RU" dirty="0" smtClean="0">
                <a:latin typeface="A La Russ" pitchFamily="82" charset="0"/>
              </a:rPr>
              <a:t>09.11.1920 прибытие из Владивостока в Севастополь </a:t>
            </a:r>
            <a:r>
              <a:rPr lang="ru-RU" dirty="0" smtClean="0">
                <a:solidFill>
                  <a:prstClr val="black"/>
                </a:solidFill>
                <a:latin typeface="A La Russ" pitchFamily="82" charset="0"/>
              </a:rPr>
              <a:t>Владивостокского Морского </a:t>
            </a:r>
            <a:r>
              <a:rPr lang="ru-RU" dirty="0">
                <a:solidFill>
                  <a:prstClr val="black"/>
                </a:solidFill>
                <a:latin typeface="A La Russ" pitchFamily="82" charset="0"/>
              </a:rPr>
              <a:t>училище</a:t>
            </a:r>
          </a:p>
          <a:p>
            <a:pPr algn="ctr"/>
            <a:endParaRPr lang="ru-RU" dirty="0">
              <a:latin typeface="A La Russ" pitchFamily="8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96" y="1901006"/>
            <a:ext cx="384175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12"/>
          <p:cNvSpPr>
            <a:spLocks noGrp="1"/>
          </p:cNvSpPr>
          <p:nvPr>
            <p:ph sz="quarter" idx="13"/>
          </p:nvPr>
        </p:nvSpPr>
        <p:spPr>
          <a:xfrm>
            <a:off x="156343" y="5564759"/>
            <a:ext cx="2952328" cy="81656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Директор Морского кадетского корпуса </a:t>
            </a:r>
            <a:r>
              <a:rPr lang="ru-RU" sz="1600" b="1" i="1" spc="-100" dirty="0">
                <a:latin typeface="Times New Roman" pitchFamily="18" charset="0"/>
                <a:cs typeface="Times New Roman" pitchFamily="18" charset="0"/>
              </a:rPr>
              <a:t>в Бизерте </a:t>
            </a: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Александр </a:t>
            </a:r>
            <a:r>
              <a:rPr lang="ru-RU" sz="1600" b="1" i="1" spc="-100" dirty="0">
                <a:latin typeface="Times New Roman" pitchFamily="18" charset="0"/>
                <a:cs typeface="Times New Roman" pitchFamily="18" charset="0"/>
              </a:rPr>
              <a:t>Михайлович Герасимов</a:t>
            </a:r>
          </a:p>
        </p:txBody>
      </p:sp>
      <p:pic>
        <p:nvPicPr>
          <p:cNvPr id="1030" name="Picture 6" descr="Герасимов Александр Михайлович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8" y="3140968"/>
            <a:ext cx="1944216" cy="2423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5" name="TextBox 14"/>
          <p:cNvSpPr txBox="1"/>
          <p:nvPr/>
        </p:nvSpPr>
        <p:spPr>
          <a:xfrm>
            <a:off x="3852491" y="5825010"/>
            <a:ext cx="1824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Общий вид Бизерты. 1916 г. 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04242" y="3427837"/>
            <a:ext cx="2288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Бизерта. Форт Джебель-Кебир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77" y="4597353"/>
            <a:ext cx="3219102" cy="193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16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66" y="0"/>
            <a:ext cx="8616068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chemeClr val="accent5"/>
                </a:solidFill>
                <a:latin typeface="A La Russ" pitchFamily="82" charset="0"/>
                <a:cs typeface="Times New Roman" pitchFamily="18" charset="0"/>
              </a:rPr>
              <a:t>Жизнь и обучение кадет в Бизерте</a:t>
            </a:r>
            <a:endParaRPr lang="ru-RU" sz="3600" dirty="0">
              <a:solidFill>
                <a:schemeClr val="accent5"/>
              </a:solidFill>
              <a:latin typeface="A La Russ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" y="858726"/>
            <a:ext cx="3405100" cy="2226675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02" y="858726"/>
            <a:ext cx="4025201" cy="2286955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830" y="3570458"/>
            <a:ext cx="3867284" cy="262432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" y="3541658"/>
            <a:ext cx="3685032" cy="2624328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04450" y="3145681"/>
            <a:ext cx="4170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Кабинет Естествознания. Бизерта 1922 г.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2090" y="6194786"/>
            <a:ext cx="42484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Учебное судно «Моряк» («Ксения», «Свобода»). Бизерта. 1924 г</a:t>
            </a:r>
            <a:r>
              <a:rPr lang="ru-RU" dirty="0" smtClean="0">
                <a:latin typeface="A La Russ" pitchFamily="82" charset="0"/>
              </a:rPr>
              <a:t>.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5911" y="3189218"/>
            <a:ext cx="3713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Амбулатория. Бизерта. 1922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3756" y="6317896"/>
            <a:ext cx="4378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Кадеты на самоподготовке. Бизерта. 1923 г. 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73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трелка влево 14"/>
          <p:cNvSpPr/>
          <p:nvPr/>
        </p:nvSpPr>
        <p:spPr>
          <a:xfrm>
            <a:off x="6773721" y="3841796"/>
            <a:ext cx="1231527" cy="184133"/>
          </a:xfrm>
          <a:prstGeom prst="leftArrow">
            <a:avLst>
              <a:gd name="adj1" fmla="val 44903"/>
              <a:gd name="adj2" fmla="val 79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65186" y="2138029"/>
            <a:ext cx="121254" cy="57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2047788" y="2365214"/>
            <a:ext cx="1122424" cy="141050"/>
          </a:xfrm>
          <a:prstGeom prst="rightArrow">
            <a:avLst>
              <a:gd name="adj1" fmla="val 50000"/>
              <a:gd name="adj2" fmla="val 97489"/>
            </a:avLst>
          </a:prstGeom>
          <a:ln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47788" y="2138029"/>
            <a:ext cx="121254" cy="57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236" y="4344514"/>
            <a:ext cx="168999" cy="40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571" y="116632"/>
            <a:ext cx="8640960" cy="432048"/>
          </a:xfrm>
        </p:spPr>
        <p:txBody>
          <a:bodyPr>
            <a:noAutofit/>
          </a:bodyPr>
          <a:lstStyle/>
          <a:p>
            <a:pPr marL="0" indent="0" algn="ctr">
              <a:lnSpc>
                <a:spcPts val="3400"/>
              </a:lnSpc>
              <a:buNone/>
            </a:pP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 La Russ" pitchFamily="82" charset="0"/>
                <a:cs typeface="Times New Roman" pitchFamily="18" charset="0"/>
              </a:rPr>
              <a:t>Кадетские корпуса в Шанхае (Китай) </a:t>
            </a:r>
            <a:r>
              <a:rPr lang="ru-R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 La Russ" pitchFamily="82" charset="0"/>
                <a:cs typeface="Times New Roman" pitchFamily="18" charset="0"/>
              </a:rPr>
              <a:t>1922-1924 гг</a:t>
            </a:r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 La Russ" pitchFamily="82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312" y="764704"/>
            <a:ext cx="8784730" cy="583264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1588" lvl="1" indent="0" algn="ctr">
              <a:buNone/>
            </a:pPr>
            <a:r>
              <a:rPr lang="ru-RU" b="1" u="sng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1-ый Сибирский </a:t>
            </a:r>
            <a:r>
              <a:rPr lang="ru-RU" b="1" u="sng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Императора Александра </a:t>
            </a:r>
            <a:r>
              <a:rPr lang="en-US" b="1" u="sng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I </a:t>
            </a:r>
            <a:r>
              <a:rPr lang="ru-RU" b="1" u="sng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кадетский корпус </a:t>
            </a:r>
            <a:r>
              <a:rPr lang="ru-RU" b="1" u="sng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(г</a:t>
            </a:r>
            <a:r>
              <a:rPr lang="ru-RU" b="1" u="sng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. Омск</a:t>
            </a:r>
            <a:r>
              <a:rPr lang="ru-RU" b="1" u="sng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) </a:t>
            </a:r>
            <a:endParaRPr lang="ru-RU" b="1" u="sng" dirty="0" smtClean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  <a:p>
            <a:pPr marL="1588" lvl="1" indent="0" algn="ctr">
              <a:buNone/>
            </a:pPr>
            <a:r>
              <a:rPr lang="ru-RU" b="1" u="sng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Хабаровский графа </a:t>
            </a:r>
            <a:r>
              <a:rPr lang="ru-RU" b="1" u="sng" dirty="0" err="1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Муравьёва</a:t>
            </a:r>
            <a:r>
              <a:rPr lang="ru-RU" b="1" u="sng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-Амурского кадетский корпус (г. Хабаровск</a:t>
            </a:r>
            <a:r>
              <a:rPr lang="ru-RU" b="1" u="sng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). </a:t>
            </a:r>
            <a:endParaRPr lang="ru-RU" b="1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  <a:p>
            <a:pPr marL="1588" lvl="1" indent="0" algn="just">
              <a:buNone/>
            </a:pPr>
            <a:endParaRPr lang="ru-RU" sz="1800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  <a:p>
            <a:pPr marL="45720" indent="0">
              <a:lnSpc>
                <a:spcPts val="3400"/>
              </a:lnSpc>
              <a:buNone/>
            </a:pPr>
            <a:endParaRPr lang="ru-RU" sz="1800" dirty="0">
              <a:latin typeface="A La Russ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377" y="1642059"/>
            <a:ext cx="2304256" cy="100249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 La Russ" pitchFamily="82" charset="0"/>
              </a:rPr>
              <a:t>1-й Сибирский К.К</a:t>
            </a:r>
            <a:r>
              <a:rPr lang="ru-RU" sz="1600" dirty="0" smtClean="0">
                <a:latin typeface="A La Russ" pitchFamily="82" charset="0"/>
              </a:rPr>
              <a:t>. на судах «Диомид», «Фарватер </a:t>
            </a:r>
            <a:endParaRPr lang="ru-RU" sz="1600" dirty="0">
              <a:latin typeface="A La Russ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377" y="2420888"/>
            <a:ext cx="2304256" cy="11543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A La Russ" pitchFamily="82" charset="0"/>
              </a:rPr>
              <a:t>Хабаровский К.К</a:t>
            </a:r>
            <a:r>
              <a:rPr lang="ru-RU" sz="1600" dirty="0">
                <a:latin typeface="A La Russ" pitchFamily="82" charset="0"/>
              </a:rPr>
              <a:t>., на судах «Защитник», «Воевода», «Взрыватель», «Лейтенант Дыдымов»</a:t>
            </a:r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-648853" y="2313966"/>
            <a:ext cx="1946396" cy="57606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A La Russ" pitchFamily="82" charset="0"/>
              </a:rPr>
              <a:t>22.10</a:t>
            </a:r>
            <a:r>
              <a:rPr lang="ru-RU" dirty="0" smtClean="0">
                <a:latin typeface="A La Russ" pitchFamily="82" charset="0"/>
              </a:rPr>
              <a:t>.1922 </a:t>
            </a:r>
          </a:p>
          <a:p>
            <a:pPr algn="ctr"/>
            <a:r>
              <a:rPr lang="ru-RU" dirty="0" smtClean="0">
                <a:latin typeface="A La Russ" pitchFamily="82" charset="0"/>
              </a:rPr>
              <a:t>бухта  Новик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68156" y="1789150"/>
            <a:ext cx="1512168" cy="1152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19.12.1922 г.</a:t>
            </a:r>
            <a:r>
              <a:rPr lang="ru-RU" dirty="0" smtClean="0">
                <a:latin typeface="A La Russ" pitchFamily="82" charset="0"/>
              </a:rPr>
              <a:t> </a:t>
            </a:r>
            <a:br>
              <a:rPr lang="ru-RU" dirty="0" smtClean="0">
                <a:latin typeface="A La Russ" pitchFamily="82" charset="0"/>
              </a:rPr>
            </a:br>
            <a:r>
              <a:rPr lang="ru-RU" dirty="0" smtClean="0">
                <a:latin typeface="A La Russ" pitchFamily="82" charset="0"/>
              </a:rPr>
              <a:t>Прибытие в Шанхай.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7638435" y="3109146"/>
            <a:ext cx="489204" cy="117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 La Russ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29783" y="1796396"/>
            <a:ext cx="1757906" cy="115212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09.12.1924 г. г. прибыли в г. Сплит (Королевство С.Х.С.)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96228" y="3412670"/>
            <a:ext cx="1691462" cy="9144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08.02.1925 г. прибыли в г. Сараево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4965" y="3446010"/>
            <a:ext cx="1768756" cy="914400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 La Russ" pitchFamily="82" charset="0"/>
              </a:rPr>
              <a:t>1-Сибирский К.К. был распределен  в Д.К.К. и Первый Русский К.К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88501" y="4746524"/>
            <a:ext cx="1695525" cy="1008112"/>
          </a:xfrm>
          <a:prstGeom prst="rect">
            <a:avLst/>
          </a:prstGeo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 La Russ" pitchFamily="82" charset="0"/>
              </a:rPr>
              <a:t>Хабаровский был распределен в Донской и Крымский кадетские корпуса</a:t>
            </a:r>
            <a:endParaRPr lang="ru-RU" sz="1600" dirty="0">
              <a:solidFill>
                <a:schemeClr val="tx1"/>
              </a:solidFill>
              <a:latin typeface="A La Russ" pitchFamily="82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04965" y="1789150"/>
            <a:ext cx="1734696" cy="115312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06.11.1924 г. </a:t>
            </a:r>
            <a:r>
              <a:rPr lang="ru-RU" sz="1600" dirty="0" smtClean="0">
                <a:solidFill>
                  <a:schemeClr val="tx1"/>
                </a:solidFill>
                <a:latin typeface="A La Russ" pitchFamily="82" charset="0"/>
              </a:rPr>
              <a:t>Сибирский и Хабаровский К.К. вышли из Шанхая на пароходе «</a:t>
            </a:r>
            <a:r>
              <a:rPr lang="ru-RU" sz="1600" dirty="0" err="1" smtClean="0">
                <a:solidFill>
                  <a:schemeClr val="tx1"/>
                </a:solidFill>
                <a:latin typeface="A La Russ" pitchFamily="82" charset="0"/>
              </a:rPr>
              <a:t>Партос</a:t>
            </a:r>
            <a:r>
              <a:rPr lang="ru-RU" sz="1600" dirty="0" smtClean="0">
                <a:solidFill>
                  <a:schemeClr val="tx1"/>
                </a:solidFill>
              </a:rPr>
              <a:t>»  </a:t>
            </a:r>
            <a:endParaRPr lang="ru-RU" sz="16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77" y="3660796"/>
            <a:ext cx="1561044" cy="21724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Объект 7"/>
          <p:cNvSpPr txBox="1">
            <a:spLocks/>
          </p:cNvSpPr>
          <p:nvPr/>
        </p:nvSpPr>
        <p:spPr>
          <a:xfrm>
            <a:off x="172503" y="5949280"/>
            <a:ext cx="3184004" cy="5015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Georgia" pitchFamily="18" charset="0"/>
              <a:buNone/>
            </a:pPr>
            <a:r>
              <a:rPr lang="ru-RU" sz="16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1-го Сибирского К.К. Руссет Евгений Вильгельмович</a:t>
            </a:r>
            <a:endParaRPr lang="ru-RU" sz="16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4098" y="116632"/>
            <a:ext cx="8424936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</a:rPr>
              <a:t>ЖИЗНЬ И ОБУЧЕНИЕ КАДЕТ В ШАНХАЕ</a:t>
            </a:r>
            <a:endParaRPr lang="ru-RU" sz="3200" dirty="0">
              <a:solidFill>
                <a:schemeClr val="accent6">
                  <a:lumMod val="75000"/>
                </a:schemeClr>
              </a:solidFill>
              <a:latin typeface="A La Russ" pitchFamily="82" charset="0"/>
            </a:endParaRPr>
          </a:p>
        </p:txBody>
      </p:sp>
      <p:pic>
        <p:nvPicPr>
          <p:cNvPr id="1026" name="Picture 2" descr="C:\Users\Павел\Pictures\2016-12-14\Верховая ездаШанха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11" y="4005064"/>
            <a:ext cx="4322455" cy="21537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0282" y="6309320"/>
            <a:ext cx="4772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Обучение верховой езде. Хабаровский К.К. Шанхай. 1923 г.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176" y="968131"/>
            <a:ext cx="4000379" cy="229304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47232" y="3352263"/>
            <a:ext cx="257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Парад.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Шанхай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1923 г.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0" y="903393"/>
            <a:ext cx="3558922" cy="23829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0082" y="3342540"/>
            <a:ext cx="4073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Духовой оркестр Хабаровского К.К.. Шанхай 1923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47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57" y="116632"/>
            <a:ext cx="8424069" cy="720080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Корпус-лицей Императора Николая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II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во Франции </a:t>
            </a:r>
            <a:b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1930 – 1964 </a:t>
            </a:r>
            <a:r>
              <a:rPr lang="ru-RU" sz="3200" b="1" dirty="0" err="1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г.г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.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9337" y="1052736"/>
            <a:ext cx="8712968" cy="5616624"/>
          </a:xfrm>
        </p:spPr>
        <p:txBody>
          <a:bodyPr>
            <a:normAutofit/>
          </a:bodyPr>
          <a:lstStyle/>
          <a:p>
            <a:pPr marL="0" indent="266700" algn="just">
              <a:lnSpc>
                <a:spcPts val="2100"/>
              </a:lnSpc>
              <a:buNone/>
              <a:tabLst>
                <a:tab pos="0" algn="l"/>
                <a:tab pos="85725" algn="l"/>
                <a:tab pos="313690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Корпус-лицей Императора 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Николая </a:t>
            </a:r>
            <a:r>
              <a:rPr lang="en-US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II 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был 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учрежден 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1 января 1930 г. в Париже и стал последним 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зарубежным российским 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военно-учебным заведением. Возглавил его В.В. Римский-Корсаков. </a:t>
            </a:r>
          </a:p>
          <a:p>
            <a:pPr marL="0" indent="266700" algn="just">
              <a:lnSpc>
                <a:spcPts val="2100"/>
              </a:lnSpc>
              <a:buNone/>
              <a:tabLst>
                <a:tab pos="0" algn="l"/>
                <a:tab pos="85725" algn="l"/>
                <a:tab pos="3136900" algn="l"/>
              </a:tabLst>
            </a:pPr>
            <a:endParaRPr lang="ru-RU" sz="2000" dirty="0" smtClean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  <a:p>
            <a:pPr marL="0" indent="0" algn="just">
              <a:lnSpc>
                <a:spcPts val="2100"/>
              </a:lnSpc>
              <a:buNone/>
              <a:tabLst>
                <a:tab pos="0" algn="l"/>
                <a:tab pos="85725" algn="l"/>
                <a:tab pos="3136900" algn="l"/>
              </a:tabLst>
            </a:pP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  </a:t>
            </a:r>
            <a:endParaRPr lang="ru-RU" sz="2000" dirty="0">
              <a:solidFill>
                <a:schemeClr val="tx1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8114" y="2060848"/>
            <a:ext cx="1872208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 La Russ" pitchFamily="82" charset="0"/>
              </a:rPr>
              <a:t>1930-1937 </a:t>
            </a:r>
            <a:r>
              <a:rPr lang="ru-RU" dirty="0" smtClean="0">
                <a:latin typeface="A La Russ" pitchFamily="82" charset="0"/>
              </a:rPr>
              <a:t>гг.</a:t>
            </a:r>
          </a:p>
          <a:p>
            <a:pPr algn="ctr"/>
            <a:r>
              <a:rPr lang="ru-RU" sz="2000" dirty="0">
                <a:latin typeface="A La Russ" pitchFamily="82" charset="0"/>
              </a:rPr>
              <a:t>м</a:t>
            </a:r>
            <a:r>
              <a:rPr lang="ru-RU" sz="2000" dirty="0" smtClean="0">
                <a:latin typeface="A La Russ" pitchFamily="82" charset="0"/>
              </a:rPr>
              <a:t>. </a:t>
            </a:r>
            <a:r>
              <a:rPr lang="ru-RU" sz="2000" dirty="0" err="1" smtClean="0">
                <a:latin typeface="A La Russ" pitchFamily="82" charset="0"/>
              </a:rPr>
              <a:t>Вилье</a:t>
            </a:r>
            <a:r>
              <a:rPr lang="ru-RU" sz="2000" dirty="0" smtClean="0">
                <a:latin typeface="A La Russ" pitchFamily="82" charset="0"/>
              </a:rPr>
              <a:t>-</a:t>
            </a:r>
            <a:r>
              <a:rPr lang="ru-RU" sz="2000" dirty="0" err="1" smtClean="0">
                <a:latin typeface="A La Russ" pitchFamily="82" charset="0"/>
              </a:rPr>
              <a:t>ле</a:t>
            </a:r>
            <a:r>
              <a:rPr lang="ru-RU" sz="2000" dirty="0" smtClean="0">
                <a:latin typeface="A La Russ" pitchFamily="82" charset="0"/>
              </a:rPr>
              <a:t>-Бель</a:t>
            </a:r>
            <a:endParaRPr lang="ru-RU" sz="2000" dirty="0">
              <a:latin typeface="A La Russ" pitchFamily="8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57376" y="2072632"/>
            <a:ext cx="172836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 La Russ" pitchFamily="82" charset="0"/>
              </a:rPr>
              <a:t>1937-1959 </a:t>
            </a:r>
            <a:r>
              <a:rPr lang="ru-RU" dirty="0" smtClean="0">
                <a:latin typeface="A La Russ" pitchFamily="82" charset="0"/>
              </a:rPr>
              <a:t>гг</a:t>
            </a:r>
            <a:r>
              <a:rPr lang="ru-RU" sz="2000" dirty="0" smtClean="0">
                <a:latin typeface="A La Russ" pitchFamily="82" charset="0"/>
              </a:rPr>
              <a:t>.</a:t>
            </a:r>
          </a:p>
          <a:p>
            <a:pPr algn="ctr"/>
            <a:r>
              <a:rPr lang="ru-RU" sz="2000" dirty="0" smtClean="0">
                <a:latin typeface="A La Russ" pitchFamily="82" charset="0"/>
              </a:rPr>
              <a:t>г. Версаль</a:t>
            </a:r>
            <a:endParaRPr lang="ru-RU" sz="2000" dirty="0">
              <a:latin typeface="A La Russ" pitchFamily="8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20742" y="2114142"/>
            <a:ext cx="1944216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 La Russ" pitchFamily="82" charset="0"/>
              </a:rPr>
              <a:t>1959-1964 </a:t>
            </a:r>
            <a:r>
              <a:rPr lang="ru-RU" dirty="0" smtClean="0">
                <a:latin typeface="A La Russ" pitchFamily="82" charset="0"/>
              </a:rPr>
              <a:t>гг.</a:t>
            </a:r>
          </a:p>
          <a:p>
            <a:pPr algn="ctr"/>
            <a:r>
              <a:rPr lang="ru-RU" sz="2000" dirty="0" smtClean="0">
                <a:latin typeface="A La Russ" pitchFamily="82" charset="0"/>
              </a:rPr>
              <a:t>г. Дьепп</a:t>
            </a:r>
            <a:endParaRPr lang="ru-RU" sz="2000" dirty="0">
              <a:latin typeface="A La Russ" pitchFamily="82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340322" y="2396890"/>
            <a:ext cx="1080120" cy="174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142334" y="2389605"/>
            <a:ext cx="978408" cy="181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376" y="3333865"/>
            <a:ext cx="1872208" cy="1948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6" y="3326101"/>
            <a:ext cx="2727960" cy="175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09" y="3326101"/>
            <a:ext cx="2537282" cy="161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52422" y="5299898"/>
            <a:ext cx="2979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Здание корпуса-лицея в местечке </a:t>
            </a:r>
            <a:r>
              <a:rPr lang="ru-RU" sz="1600" b="1" i="1" spc="-100" dirty="0" err="1" smtClean="0">
                <a:latin typeface="Times New Roman" pitchFamily="18" charset="0"/>
                <a:cs typeface="Times New Roman" pitchFamily="18" charset="0"/>
              </a:rPr>
              <a:t>Вилье</a:t>
            </a: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i="1" spc="-100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-Бель. 1932 г. 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57376" y="5416748"/>
            <a:ext cx="217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</a:rPr>
              <a:t>Здание корпуса-лицея в Версале. 1938 г.</a:t>
            </a:r>
            <a:endParaRPr lang="ru-RU" sz="1600" b="1" i="1" spc="-100" dirty="0"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24210" y="5289378"/>
            <a:ext cx="2996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Здание корпуса в Дьеппе. 1960 г.  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4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" y="188640"/>
            <a:ext cx="8101013" cy="5760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  <a:cs typeface="Times New Roman" pitchFamily="18" charset="0"/>
              </a:rPr>
              <a:t>Жизнь и Обучение кадет во Франции 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 La Russ" pitchFamily="82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618" y="1135707"/>
            <a:ext cx="3261301" cy="2148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68" y="1052736"/>
            <a:ext cx="3240000" cy="23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11" y="4005064"/>
            <a:ext cx="3793099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40" y="4005064"/>
            <a:ext cx="3286511" cy="21293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3711" y="3367022"/>
            <a:ext cx="395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Урок метаматематики. Вилье-</a:t>
            </a:r>
            <a:r>
              <a:rPr lang="ru-RU" sz="1600" b="1" i="1" spc="-100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-Бель. 1933 г.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48955" y="3367022"/>
            <a:ext cx="3799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Занятия гимнастикой. Вилье-</a:t>
            </a:r>
            <a:r>
              <a:rPr lang="ru-RU" sz="1600" b="1" i="1" spc="-100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-Бель. 1933 г.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924" y="6194882"/>
            <a:ext cx="33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Спальня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Вилье-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-Бель. 1933 г.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4510" y="6173938"/>
            <a:ext cx="33123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Лазарет. Вилье-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-Бель. 1933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3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138" y="260648"/>
            <a:ext cx="7488832" cy="7920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A La Russ" pitchFamily="82" charset="0"/>
              </a:rPr>
              <a:t>ЗАКЛЮЧЕНИЕ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114" y="1052736"/>
            <a:ext cx="8208912" cy="5544616"/>
          </a:xfrm>
        </p:spPr>
        <p:txBody>
          <a:bodyPr>
            <a:noAutofit/>
          </a:bodyPr>
          <a:lstStyle/>
          <a:p>
            <a:pPr indent="35687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 La Russ" pitchFamily="82" charset="0"/>
                <a:cs typeface="Times New Roman"/>
              </a:rPr>
              <a:t>Когда началась эвакуация кадетских корпусов из России, казалось, что это был конец славной истории 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  <a:cs typeface="Times New Roman"/>
              </a:rPr>
              <a:t>российского </a:t>
            </a:r>
            <a:r>
              <a:rPr lang="ru-RU" dirty="0" err="1" smtClean="0">
                <a:solidFill>
                  <a:schemeClr val="tx1"/>
                </a:solidFill>
                <a:latin typeface="A La Russ" pitchFamily="82" charset="0"/>
                <a:cs typeface="Times New Roman"/>
              </a:rPr>
              <a:t>кадетства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  <a:cs typeface="Times New Roman"/>
              </a:rPr>
              <a:t>. </a:t>
            </a:r>
            <a:r>
              <a:rPr lang="ru-RU" dirty="0">
                <a:solidFill>
                  <a:schemeClr val="tx1"/>
                </a:solidFill>
                <a:latin typeface="A La Russ" pitchFamily="82" charset="0"/>
                <a:cs typeface="Times New Roman"/>
              </a:rPr>
              <a:t>Однако в хаосе и неразберихе при эвакуации Белой армии из России нашлись люди и силы, которые помогли спастись тысячам мальчишек, носившим кадетские погоны. </a:t>
            </a:r>
            <a:endParaRPr lang="ru-RU" dirty="0">
              <a:solidFill>
                <a:schemeClr val="tx1"/>
              </a:solidFill>
              <a:latin typeface="A La Russ" pitchFamily="82" charset="0"/>
              <a:ea typeface="Calibri"/>
              <a:cs typeface="Times New Roman"/>
            </a:endParaRPr>
          </a:p>
          <a:p>
            <a:pPr indent="356870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chemeClr val="tx1"/>
                </a:solidFill>
                <a:latin typeface="A La Russ" pitchFamily="82" charset="0"/>
                <a:cs typeface="Times New Roman"/>
              </a:rPr>
              <a:t>За рубежом во всех кадетских корпусах продолжилось воспитание новых офицерских кадров. Офицеры-воспитатели в тягостях и лишениях смогли организовать обучение и достойную жизнь тысячам мальчишек. Большинство кадет вынесли эти испытания, не сломались и сумели пронести через года свою любовь к, уже такой далекой, Родине. Кадеты, несмотря на многие трудности и лишения, покинув Россию, сохраняли кадетский дух, верность кадетскому братству и продолжили свое дело там, куда забросила их нелегкая судьба. </a:t>
            </a:r>
            <a:endParaRPr lang="ru-RU" dirty="0">
              <a:solidFill>
                <a:schemeClr val="tx1"/>
              </a:solidFill>
              <a:effectLst/>
              <a:latin typeface="A La Russ" pitchFamily="82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3924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122" y="116632"/>
            <a:ext cx="7848872" cy="64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atin typeface="A La Russ" pitchFamily="82" charset="0"/>
                <a:cs typeface="Times New Roman" pitchFamily="18" charset="0"/>
              </a:rPr>
              <a:t>Причины исхода кадетских корпусов из России</a:t>
            </a:r>
            <a:endParaRPr lang="ru-RU" sz="3200" dirty="0"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0036" y="692695"/>
            <a:ext cx="8651006" cy="5832649"/>
          </a:xfrm>
        </p:spPr>
        <p:txBody>
          <a:bodyPr>
            <a:noAutofit/>
          </a:bodyPr>
          <a:lstStyle/>
          <a:p>
            <a:pPr marL="44450" indent="31115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FF0000"/>
                </a:solidFill>
                <a:latin typeface="A La Russ" pitchFamily="82" charset="0"/>
              </a:rPr>
              <a:t>Появление русских кадетских корпусов на Балканах, в Тунисе, Китае – это продолжение великой русской драмы, в </a:t>
            </a:r>
            <a:r>
              <a:rPr lang="ru-RU" sz="2000" dirty="0" smtClean="0">
                <a:solidFill>
                  <a:srgbClr val="FF0000"/>
                </a:solidFill>
                <a:latin typeface="A La Russ" pitchFamily="82" charset="0"/>
              </a:rPr>
              <a:t>которую </a:t>
            </a:r>
            <a:r>
              <a:rPr lang="ru-RU" sz="2000" dirty="0">
                <a:solidFill>
                  <a:srgbClr val="FF0000"/>
                </a:solidFill>
                <a:latin typeface="A La Russ" pitchFamily="82" charset="0"/>
              </a:rPr>
              <a:t>сложились две революции и Гражданская война</a:t>
            </a:r>
            <a:r>
              <a:rPr lang="ru-RU" sz="2000" dirty="0">
                <a:solidFill>
                  <a:srgbClr val="404040"/>
                </a:solidFill>
                <a:latin typeface="A La Russ" pitchFamily="82" charset="0"/>
              </a:rPr>
              <a:t>. </a:t>
            </a:r>
            <a:endParaRPr lang="ru-RU" sz="2000" dirty="0">
              <a:latin typeface="A La Russ" pitchFamily="82" charset="0"/>
              <a:ea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482" y="1499395"/>
            <a:ext cx="895568" cy="2264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626" y="1521026"/>
            <a:ext cx="915957" cy="22641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596" y="1542218"/>
            <a:ext cx="923846" cy="23160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06" y="1435472"/>
            <a:ext cx="924073" cy="2328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754" y="1486148"/>
            <a:ext cx="975910" cy="22602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10" y="1501723"/>
            <a:ext cx="937082" cy="23163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2" y="1425163"/>
            <a:ext cx="942573" cy="2469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8074" y="3865274"/>
            <a:ext cx="1014581" cy="174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dirty="0" smtClean="0">
                <a:latin typeface="A La Russ" pitchFamily="82" charset="0"/>
              </a:rPr>
              <a:t>Погон Крымского кадетского корпуса</a:t>
            </a:r>
          </a:p>
          <a:p>
            <a:pPr>
              <a:lnSpc>
                <a:spcPts val="1600"/>
              </a:lnSpc>
            </a:pPr>
            <a:r>
              <a:rPr lang="ru-RU" sz="1600" b="1" dirty="0" smtClean="0">
                <a:latin typeface="A La Russ" pitchFamily="82" charset="0"/>
              </a:rPr>
              <a:t>1920-1929 гг.</a:t>
            </a:r>
          </a:p>
          <a:p>
            <a:pPr>
              <a:lnSpc>
                <a:spcPts val="1600"/>
              </a:lnSpc>
            </a:pPr>
            <a:r>
              <a:rPr lang="ru-RU" sz="1600" b="1" spc="-100" dirty="0" smtClean="0">
                <a:latin typeface="A La Russ" pitchFamily="82" charset="0"/>
              </a:rPr>
              <a:t>КОРОЛЕВСТВО</a:t>
            </a:r>
            <a:r>
              <a:rPr lang="ru-RU" sz="1600" b="1" dirty="0" smtClean="0">
                <a:latin typeface="A La Russ" pitchFamily="82" charset="0"/>
              </a:rPr>
              <a:t> С.Х.С.</a:t>
            </a:r>
            <a:endParaRPr lang="ru-RU" sz="1600" b="1" dirty="0">
              <a:latin typeface="A La Russ" pitchFamily="8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202" y="3823170"/>
            <a:ext cx="1009090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600" dirty="0" smtClean="0">
                <a:latin typeface="A La Russ" pitchFamily="82" charset="0"/>
              </a:rPr>
              <a:t>Погон Второго Русского Императора Александра </a:t>
            </a:r>
            <a:r>
              <a:rPr lang="en-US" sz="1600" dirty="0" smtClean="0">
                <a:latin typeface="A La Russ" pitchFamily="82" charset="0"/>
              </a:rPr>
              <a:t>III </a:t>
            </a:r>
            <a:r>
              <a:rPr lang="ru-RU" sz="1600" dirty="0" smtClean="0">
                <a:latin typeface="A La Russ" pitchFamily="82" charset="0"/>
              </a:rPr>
              <a:t>Донского кадетского корпуса </a:t>
            </a:r>
            <a:r>
              <a:rPr lang="ru-RU" sz="1600" b="1" dirty="0" smtClean="0">
                <a:latin typeface="A La Russ" pitchFamily="82" charset="0"/>
              </a:rPr>
              <a:t>1920-1933 гг. </a:t>
            </a:r>
            <a:r>
              <a:rPr lang="ru-RU" sz="1600" b="1" spc="-100" dirty="0" smtClean="0">
                <a:latin typeface="A La Russ" pitchFamily="82" charset="0"/>
              </a:rPr>
              <a:t>Королевство </a:t>
            </a:r>
            <a:r>
              <a:rPr lang="ru-RU" sz="1600" b="1" dirty="0" smtClean="0">
                <a:latin typeface="A La Russ" pitchFamily="82" charset="0"/>
              </a:rPr>
              <a:t>С.Х.С.</a:t>
            </a:r>
          </a:p>
          <a:p>
            <a:pPr>
              <a:lnSpc>
                <a:spcPts val="1300"/>
              </a:lnSpc>
            </a:pPr>
            <a:endParaRPr lang="ru-RU" sz="1600" dirty="0">
              <a:latin typeface="A La Russ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82455" y="3831230"/>
            <a:ext cx="1152128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400" dirty="0" smtClean="0">
                <a:latin typeface="A La Russ" pitchFamily="82" charset="0"/>
              </a:rPr>
              <a:t>Погон Первого Русского Великого князя Константина Константиновича кадетского корпуса</a:t>
            </a:r>
          </a:p>
          <a:p>
            <a:pPr>
              <a:lnSpc>
                <a:spcPts val="1300"/>
              </a:lnSpc>
            </a:pPr>
            <a:r>
              <a:rPr lang="ru-RU" sz="1400" b="1" dirty="0" smtClean="0">
                <a:latin typeface="A La Russ" pitchFamily="82" charset="0"/>
              </a:rPr>
              <a:t>1920-1944 гг.</a:t>
            </a:r>
          </a:p>
          <a:p>
            <a:pPr>
              <a:lnSpc>
                <a:spcPts val="1300"/>
              </a:lnSpc>
            </a:pPr>
            <a:r>
              <a:rPr lang="ru-RU" sz="1400" b="1" dirty="0" smtClean="0">
                <a:latin typeface="A La Russ" pitchFamily="82" charset="0"/>
              </a:rPr>
              <a:t>Королевство С.Х.С.</a:t>
            </a:r>
            <a:endParaRPr lang="ru-RU" sz="1400" b="1" dirty="0">
              <a:latin typeface="A La Russ" pitchFamily="8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0483" y="3763515"/>
            <a:ext cx="895568" cy="1271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400" dirty="0" smtClean="0">
                <a:latin typeface="A La Russ" pitchFamily="82" charset="0"/>
              </a:rPr>
              <a:t>Погон Хабаровского графа Муравьева-Амурского кадетского корпуса</a:t>
            </a:r>
            <a:endParaRPr lang="ru-RU" sz="1400" dirty="0">
              <a:latin typeface="A La Russ" pitchFamily="8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2772" y="3785146"/>
            <a:ext cx="1023663" cy="110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400" dirty="0" smtClean="0">
                <a:latin typeface="A La Russ" pitchFamily="82" charset="0"/>
              </a:rPr>
              <a:t>Погон </a:t>
            </a:r>
            <a:r>
              <a:rPr lang="en-US" sz="1400" dirty="0" smtClean="0">
                <a:latin typeface="A La Russ" pitchFamily="82" charset="0"/>
              </a:rPr>
              <a:t>1—</a:t>
            </a:r>
            <a:r>
              <a:rPr lang="ru-RU" sz="1400" dirty="0" err="1" smtClean="0">
                <a:latin typeface="A La Russ" pitchFamily="82" charset="0"/>
              </a:rPr>
              <a:t>го</a:t>
            </a:r>
            <a:r>
              <a:rPr lang="ru-RU" sz="1400" dirty="0" smtClean="0">
                <a:latin typeface="A La Russ" pitchFamily="82" charset="0"/>
              </a:rPr>
              <a:t> Сибирского Императора Александра </a:t>
            </a:r>
            <a:r>
              <a:rPr lang="en-US" sz="1400" dirty="0" smtClean="0">
                <a:latin typeface="A La Russ" pitchFamily="82" charset="0"/>
              </a:rPr>
              <a:t>I </a:t>
            </a:r>
            <a:r>
              <a:rPr lang="ru-RU" sz="1400" dirty="0" smtClean="0">
                <a:latin typeface="A La Russ" pitchFamily="82" charset="0"/>
              </a:rPr>
              <a:t>кадетского корпуса</a:t>
            </a:r>
            <a:endParaRPr lang="ru-RU" sz="1400" dirty="0">
              <a:latin typeface="A La Russ" pitchFamily="8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755" y="3785146"/>
            <a:ext cx="9759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 La Russ" pitchFamily="82" charset="0"/>
              </a:rPr>
              <a:t>Погон Морского кадетского корпуса</a:t>
            </a:r>
          </a:p>
          <a:p>
            <a:r>
              <a:rPr lang="ru-RU" sz="1400" b="1" dirty="0" smtClean="0">
                <a:latin typeface="A La Russ" pitchFamily="82" charset="0"/>
              </a:rPr>
              <a:t>БИЗЕТРА (ТУНИС)</a:t>
            </a:r>
          </a:p>
          <a:p>
            <a:r>
              <a:rPr lang="ru-RU" sz="1400" b="1" dirty="0" smtClean="0">
                <a:latin typeface="A La Russ" pitchFamily="82" charset="0"/>
              </a:rPr>
              <a:t>1920-1925 гг.</a:t>
            </a:r>
            <a:endParaRPr lang="ru-RU" sz="1400" b="1" dirty="0">
              <a:latin typeface="A La Russ" pitchFamily="8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96906" y="3763515"/>
            <a:ext cx="924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 La Russ" pitchFamily="82" charset="0"/>
              </a:rPr>
              <a:t>Погон Корпуса-лицея Императора Николая </a:t>
            </a:r>
            <a:r>
              <a:rPr lang="en-US" sz="1400" dirty="0" smtClean="0">
                <a:latin typeface="A La Russ" pitchFamily="82" charset="0"/>
              </a:rPr>
              <a:t>II </a:t>
            </a:r>
            <a:r>
              <a:rPr lang="ru-RU" sz="1400" dirty="0" smtClean="0">
                <a:latin typeface="A La Russ" pitchFamily="82" charset="0"/>
              </a:rPr>
              <a:t>во Франции</a:t>
            </a:r>
          </a:p>
          <a:p>
            <a:r>
              <a:rPr lang="ru-RU" sz="1400" b="1" dirty="0" smtClean="0">
                <a:latin typeface="A La Russ" pitchFamily="82" charset="0"/>
              </a:rPr>
              <a:t>1933 – 1964 гг. </a:t>
            </a:r>
          </a:p>
          <a:p>
            <a:endParaRPr lang="ru-RU" sz="1400" dirty="0">
              <a:latin typeface="A La Russ" pitchFamily="8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0484" y="4941168"/>
            <a:ext cx="2088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 La Russ" pitchFamily="82" charset="0"/>
              </a:rPr>
              <a:t>Кадетские корпуса в Шанхае</a:t>
            </a:r>
          </a:p>
          <a:p>
            <a:pPr algn="ctr"/>
            <a:r>
              <a:rPr lang="ru-RU" b="1" dirty="0" smtClean="0">
                <a:latin typeface="A La Russ" pitchFamily="82" charset="0"/>
              </a:rPr>
              <a:t>1922 -1924 гг.</a:t>
            </a:r>
            <a:endParaRPr lang="ru-RU" b="1" dirty="0">
              <a:latin typeface="A La Russ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рапеция 3"/>
          <p:cNvSpPr/>
          <p:nvPr/>
        </p:nvSpPr>
        <p:spPr>
          <a:xfrm>
            <a:off x="2787364" y="2506764"/>
            <a:ext cx="2520280" cy="936104"/>
          </a:xfrm>
          <a:prstGeom prst="trapezoid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 La Russ" pitchFamily="82" charset="0"/>
              </a:rPr>
              <a:t>01.11.1920 г. из Ялты на судах «Константин» и «</a:t>
            </a:r>
            <a:r>
              <a:rPr lang="ru-RU" sz="1600" dirty="0" err="1" smtClean="0">
                <a:latin typeface="A La Russ" pitchFamily="82" charset="0"/>
              </a:rPr>
              <a:t>Хриси</a:t>
            </a:r>
            <a:r>
              <a:rPr lang="ru-RU" sz="1600" dirty="0" smtClean="0">
                <a:latin typeface="A La Russ" pitchFamily="82" charset="0"/>
              </a:rPr>
              <a:t>»</a:t>
            </a:r>
            <a:endParaRPr lang="ru-RU" sz="1600" dirty="0">
              <a:latin typeface="A La Russ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0082" y="980728"/>
            <a:ext cx="8573453" cy="5760640"/>
          </a:xfrm>
        </p:spPr>
        <p:txBody>
          <a:bodyPr>
            <a:normAutofit/>
          </a:bodyPr>
          <a:lstStyle/>
          <a:p>
            <a:pPr indent="355600" algn="just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22.10.1920 г.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 сформированный 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из Петровско-Полтавского, Владикавказского корпусов и одиночных кадетских 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корпусов и отчисленных из 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рядов Белой армии 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одиночных кадет - 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стал именоваться </a:t>
            </a:r>
            <a:r>
              <a:rPr lang="ru-RU" sz="2000" b="1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Крымским </a:t>
            </a:r>
            <a:r>
              <a:rPr lang="ru-RU" sz="2000" b="1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кадетским корпусом.</a:t>
            </a:r>
            <a:r>
              <a:rPr lang="ru-RU" sz="2000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 Корпус возглавил </a:t>
            </a:r>
            <a:r>
              <a:rPr lang="ru-RU" sz="2000" b="1" dirty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генерал-лейтенант  Владимир Валерьянович Римский </a:t>
            </a:r>
            <a:r>
              <a:rPr lang="ru-RU" sz="2000" b="1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-Корсаков..   </a:t>
            </a:r>
            <a:r>
              <a:rPr lang="ru-RU" sz="2000" dirty="0" smtClean="0">
                <a:solidFill>
                  <a:schemeClr val="tx1"/>
                </a:solidFill>
                <a:latin typeface="A La Russ" pitchFamily="82" charset="0"/>
                <a:cs typeface="Times New Roman" pitchFamily="18" charset="0"/>
              </a:rPr>
              <a:t>  </a:t>
            </a:r>
            <a:endParaRPr lang="ru-RU" sz="1800" dirty="0"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7590" y="116633"/>
            <a:ext cx="8435062" cy="6480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A La Russ" pitchFamily="82" charset="0"/>
                <a:cs typeface="Times New Roman" pitchFamily="18" charset="0"/>
              </a:rPr>
              <a:t>Крымский кадетский корпус 1920-1929 </a:t>
            </a:r>
            <a:r>
              <a:rPr lang="ru-RU" sz="3600" b="1" dirty="0" err="1" smtClean="0">
                <a:solidFill>
                  <a:srgbClr val="00B050"/>
                </a:solidFill>
                <a:latin typeface="A La Russ" pitchFamily="82" charset="0"/>
                <a:cs typeface="Times New Roman" pitchFamily="18" charset="0"/>
              </a:rPr>
              <a:t>г.г</a:t>
            </a:r>
            <a:r>
              <a:rPr lang="ru-RU" sz="3600" b="1" dirty="0" smtClean="0">
                <a:solidFill>
                  <a:srgbClr val="00B050"/>
                </a:solidFill>
                <a:latin typeface="A La Russ" pitchFamily="82" charset="0"/>
                <a:cs typeface="Times New Roman" pitchFamily="18" charset="0"/>
              </a:rPr>
              <a:t>.</a:t>
            </a:r>
            <a:endParaRPr lang="ru-RU" sz="3600" b="1" dirty="0">
              <a:solidFill>
                <a:srgbClr val="00B050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7364" y="3911243"/>
            <a:ext cx="1711722" cy="1027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05.11.1920 </a:t>
            </a:r>
            <a:r>
              <a:rPr lang="ru-RU" sz="1200" dirty="0" smtClean="0">
                <a:latin typeface="A La Russ" pitchFamily="82" charset="0"/>
              </a:rPr>
              <a:t>г.</a:t>
            </a:r>
            <a:r>
              <a:rPr lang="ru-RU" dirty="0" smtClean="0">
                <a:latin typeface="A La Russ" pitchFamily="82" charset="0"/>
              </a:rPr>
              <a:t> </a:t>
            </a:r>
            <a:br>
              <a:rPr lang="ru-RU" dirty="0" smtClean="0">
                <a:latin typeface="A La Russ" pitchFamily="82" charset="0"/>
              </a:rPr>
            </a:br>
            <a:r>
              <a:rPr lang="ru-RU" dirty="0" smtClean="0">
                <a:latin typeface="A La Russ" pitchFamily="82" charset="0"/>
              </a:rPr>
              <a:t>г. Константинополь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8" name="Трапеция 7"/>
          <p:cNvSpPr/>
          <p:nvPr/>
        </p:nvSpPr>
        <p:spPr>
          <a:xfrm>
            <a:off x="4932610" y="3911243"/>
            <a:ext cx="2232248" cy="972548"/>
          </a:xfrm>
          <a:prstGeom prst="trapezoid">
            <a:avLst>
              <a:gd name="adj" fmla="val 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A La Russ" pitchFamily="82" charset="0"/>
              </a:rPr>
              <a:t>08.12.1920 г. на судах «Константин» и «</a:t>
            </a:r>
            <a:r>
              <a:rPr lang="ru-RU" sz="1600" dirty="0" err="1" smtClean="0">
                <a:latin typeface="A La Russ" pitchFamily="82" charset="0"/>
              </a:rPr>
              <a:t>Хриси</a:t>
            </a:r>
            <a:r>
              <a:rPr lang="ru-RU" sz="1600" dirty="0" smtClean="0">
                <a:latin typeface="A La Russ" pitchFamily="82" charset="0"/>
              </a:rPr>
              <a:t>» прибывает в бухту Бакар Королевства С.Х.С.  </a:t>
            </a:r>
            <a:endParaRPr lang="ru-RU" sz="1600" dirty="0">
              <a:latin typeface="A La Russ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08874" y="2527193"/>
            <a:ext cx="1512168" cy="98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Окт.1922 г. переезд в г. Белая Церковь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3710322" y="3537734"/>
            <a:ext cx="432048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499086" y="4182511"/>
            <a:ext cx="43352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5777464" y="3551346"/>
            <a:ext cx="434292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95" y="2480519"/>
            <a:ext cx="2071688" cy="28614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Трапеция 12"/>
          <p:cNvSpPr/>
          <p:nvPr/>
        </p:nvSpPr>
        <p:spPr>
          <a:xfrm>
            <a:off x="2916386" y="5257856"/>
            <a:ext cx="5472608" cy="1216152"/>
          </a:xfrm>
          <a:prstGeom prst="trapezoid">
            <a:avLst>
              <a:gd name="adj" fmla="val 0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360363"/>
            <a:r>
              <a:rPr lang="ru-RU" b="1" dirty="0" smtClean="0">
                <a:latin typeface="A La Russ" pitchFamily="82" charset="0"/>
              </a:rPr>
              <a:t>01.09.1929</a:t>
            </a:r>
            <a:r>
              <a:rPr lang="ru-RU" dirty="0" smtClean="0">
                <a:latin typeface="A La Russ" pitchFamily="82" charset="0"/>
              </a:rPr>
              <a:t> </a:t>
            </a:r>
            <a:r>
              <a:rPr lang="ru-RU" sz="1200" dirty="0" smtClean="0">
                <a:latin typeface="A La Russ" pitchFamily="82" charset="0"/>
              </a:rPr>
              <a:t>г.</a:t>
            </a:r>
            <a:r>
              <a:rPr lang="ru-RU" dirty="0" smtClean="0">
                <a:latin typeface="A La Russ" pitchFamily="82" charset="0"/>
              </a:rPr>
              <a:t> по приказу Державной комиссии корпус был ликвидировали, а воспитанники переведены </a:t>
            </a:r>
            <a:r>
              <a:rPr lang="ru-RU" dirty="0" smtClean="0">
                <a:solidFill>
                  <a:srgbClr val="00B050"/>
                </a:solidFill>
                <a:latin typeface="A La Russ" pitchFamily="82" charset="0"/>
              </a:rPr>
              <a:t>в Донской </a:t>
            </a:r>
            <a:r>
              <a:rPr lang="ru-RU" dirty="0" smtClean="0">
                <a:latin typeface="A La Russ" pitchFamily="82" charset="0"/>
              </a:rPr>
              <a:t>и </a:t>
            </a:r>
            <a:r>
              <a:rPr lang="ru-RU" dirty="0" smtClean="0">
                <a:solidFill>
                  <a:srgbClr val="7030A0"/>
                </a:solidFill>
                <a:latin typeface="A La Russ" pitchFamily="82" charset="0"/>
              </a:rPr>
              <a:t>Первый Русский кадетские корпуса</a:t>
            </a:r>
            <a:r>
              <a:rPr lang="ru-RU" dirty="0" smtClean="0">
                <a:latin typeface="A La Russ" pitchFamily="82" charset="0"/>
              </a:rPr>
              <a:t> 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4" name="Стрелка вверх 13"/>
          <p:cNvSpPr/>
          <p:nvPr/>
        </p:nvSpPr>
        <p:spPr>
          <a:xfrm rot="5400000">
            <a:off x="7009099" y="2664274"/>
            <a:ext cx="210181" cy="43256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359706" y="2528428"/>
            <a:ext cx="1512168" cy="914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Г. Стрнище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082" y="5496600"/>
            <a:ext cx="2607282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Директор крымского кадетского корпуса Владимир Валерьянович Римский-Корсаков 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58320" y="3011470"/>
            <a:ext cx="4062722" cy="2977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spc="-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Кадеты  в Белой Церкви 1923 г.</a:t>
            </a:r>
            <a:endParaRPr lang="ru-RU" sz="1800" b="1" i="1" spc="-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14" y="830658"/>
            <a:ext cx="3292707" cy="2092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158" y="5900192"/>
            <a:ext cx="380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spc="-100" dirty="0" smtClean="0">
                <a:latin typeface="Times New Roman" pitchFamily="18" charset="0"/>
                <a:cs typeface="Times New Roman" pitchFamily="18" charset="0"/>
              </a:rPr>
              <a:t>Экзаменационная сессия. 1928 г. </a:t>
            </a:r>
            <a:endParaRPr lang="ru-RU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14" y="3755232"/>
            <a:ext cx="3610951" cy="1969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81770" y="116632"/>
            <a:ext cx="8339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spc="-100" dirty="0" smtClean="0">
                <a:latin typeface="Times New Roman" pitchFamily="18" charset="0"/>
                <a:cs typeface="Times New Roman" pitchFamily="18" charset="0"/>
              </a:rPr>
              <a:t>Крымский Кадетский корпус в эмиграции </a:t>
            </a:r>
            <a:endParaRPr lang="ru-RU" sz="32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69" y="893158"/>
            <a:ext cx="4078244" cy="1967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3051" y="2860345"/>
            <a:ext cx="405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spc="-100" dirty="0" smtClean="0">
                <a:latin typeface="Times New Roman" pitchFamily="18" charset="0"/>
                <a:cs typeface="Times New Roman" pitchFamily="18" charset="0"/>
              </a:rPr>
              <a:t>Г. Стрнище. Театральный барак 1921 г.</a:t>
            </a:r>
            <a:endParaRPr lang="ru-RU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04996" y="5950992"/>
            <a:ext cx="4216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spc="-100" dirty="0" smtClean="0">
                <a:latin typeface="Times New Roman" pitchFamily="18" charset="0"/>
                <a:cs typeface="Times New Roman" pitchFamily="18" charset="0"/>
              </a:rPr>
              <a:t>Г. Белая Церковь. Казармы Крымского К.К. </a:t>
            </a:r>
            <a:endParaRPr lang="ru-RU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49" y="3650011"/>
            <a:ext cx="3698954" cy="207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9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237" y="188640"/>
            <a:ext cx="8505945" cy="504055"/>
          </a:xfrm>
        </p:spPr>
        <p:txBody>
          <a:bodyPr>
            <a:noAutofit/>
          </a:bodyPr>
          <a:lstStyle/>
          <a:p>
            <a:pPr marL="182880" indent="0" algn="ctr">
              <a:lnSpc>
                <a:spcPts val="3000"/>
              </a:lnSpc>
              <a:buNone/>
            </a:pPr>
            <a:r>
              <a:rPr lang="ru-RU" sz="3600" b="1" dirty="0" smtClean="0">
                <a:solidFill>
                  <a:srgbClr val="00B050"/>
                </a:solidFill>
                <a:latin typeface="A La Russ" pitchFamily="82" charset="0"/>
                <a:cs typeface="Times New Roman" pitchFamily="18" charset="0"/>
              </a:rPr>
              <a:t>КРЫМСКИЙ КАДЕТСКИЙ КОРПУС В ЭМИГРАЦИИ</a:t>
            </a:r>
            <a:endParaRPr lang="ru-RU" sz="3600" b="1" dirty="0">
              <a:solidFill>
                <a:srgbClr val="00B050"/>
              </a:solidFill>
              <a:latin typeface="A La Russ" pitchFamily="82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20" y="3864394"/>
            <a:ext cx="3951269" cy="27259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64960" y="6021288"/>
            <a:ext cx="3240360" cy="300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Команда спортсменов. 1925 г.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8" y="764703"/>
            <a:ext cx="4117637" cy="263206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347315" y="3396771"/>
            <a:ext cx="45496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В переплетной мастерской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Стрнище. 1922г.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94" y="1286683"/>
            <a:ext cx="2399833" cy="402336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48220" y="5417015"/>
            <a:ext cx="26105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Карцер. Стрнище. 1921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6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30" y="3429000"/>
            <a:ext cx="2192883" cy="27082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88640"/>
            <a:ext cx="8723327" cy="648072"/>
          </a:xfrm>
        </p:spPr>
        <p:txBody>
          <a:bodyPr>
            <a:normAutofit fontScale="90000"/>
          </a:bodyPr>
          <a:lstStyle/>
          <a:p>
            <a:pPr marL="0" indent="0" algn="ctr">
              <a:lnSpc>
                <a:spcPts val="3200"/>
              </a:lnSpc>
              <a:buNone/>
            </a:pPr>
            <a:r>
              <a:rPr lang="ru-RU" sz="3600" dirty="0" smtClean="0">
                <a:solidFill>
                  <a:srgbClr val="D22EAF"/>
                </a:solidFill>
                <a:latin typeface="A La Russ" pitchFamily="82" charset="0"/>
                <a:cs typeface="Times New Roman" pitchFamily="18" charset="0"/>
              </a:rPr>
              <a:t>Донской Императора Александра </a:t>
            </a:r>
            <a:r>
              <a:rPr lang="en-US" sz="3600" dirty="0" smtClean="0">
                <a:solidFill>
                  <a:srgbClr val="D22EAF"/>
                </a:solidFill>
                <a:latin typeface="A La Russ" pitchFamily="82" charset="0"/>
                <a:cs typeface="Times New Roman" pitchFamily="18" charset="0"/>
              </a:rPr>
              <a:t>III </a:t>
            </a:r>
            <a:r>
              <a:rPr lang="ru-RU" sz="3600" dirty="0" smtClean="0">
                <a:solidFill>
                  <a:srgbClr val="D22EAF"/>
                </a:solidFill>
                <a:latin typeface="A La Russ" pitchFamily="82" charset="0"/>
                <a:cs typeface="Times New Roman" pitchFamily="18" charset="0"/>
              </a:rPr>
              <a:t>КАДЕТСКИЙ КОРПУС 1920-1922 </a:t>
            </a:r>
            <a:r>
              <a:rPr lang="ru-RU" sz="2700" dirty="0" smtClean="0">
                <a:solidFill>
                  <a:srgbClr val="D22EAF"/>
                </a:solidFill>
                <a:latin typeface="A La Russ" pitchFamily="82" charset="0"/>
                <a:cs typeface="Times New Roman" pitchFamily="18" charset="0"/>
              </a:rPr>
              <a:t>гг.</a:t>
            </a:r>
            <a:r>
              <a:rPr lang="ru-RU" sz="3600" dirty="0" smtClean="0">
                <a:solidFill>
                  <a:srgbClr val="D22EAF"/>
                </a:solidFill>
                <a:latin typeface="A La Russ" pitchFamily="82" charset="0"/>
                <a:cs typeface="Times New Roman" pitchFamily="18" charset="0"/>
              </a:rPr>
              <a:t> </a:t>
            </a:r>
            <a:endParaRPr lang="ru-RU" sz="3600" dirty="0">
              <a:solidFill>
                <a:srgbClr val="D22EAF"/>
              </a:solidFill>
              <a:latin typeface="A La Russ" pitchFamily="82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>
            <a:stCxn id="7" idx="3"/>
            <a:endCxn id="9" idx="1"/>
          </p:cNvCxnSpPr>
          <p:nvPr/>
        </p:nvCxnSpPr>
        <p:spPr>
          <a:xfrm flipV="1">
            <a:off x="1976933" y="1774727"/>
            <a:ext cx="363538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6708" y="1216338"/>
            <a:ext cx="1800226" cy="1116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chemeClr val="tx1"/>
                </a:solidFill>
                <a:latin typeface="A La Russ" pitchFamily="82" charset="0"/>
              </a:rPr>
              <a:t>22.12.1919 г. 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</a:rPr>
              <a:t> Корпус покидает Новочеркасск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40471" y="1216337"/>
            <a:ext cx="1800226" cy="1116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chemeClr val="tx1"/>
                </a:solidFill>
                <a:latin typeface="A La Russ" pitchFamily="82" charset="0"/>
              </a:rPr>
              <a:t>20.01-22.02.1920 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</a:rPr>
              <a:t>находится в Новороссийске </a:t>
            </a:r>
            <a:endParaRPr lang="ru-RU" dirty="0">
              <a:solidFill>
                <a:schemeClr val="tx1"/>
              </a:solidFill>
              <a:latin typeface="A La Russ" pitchFamily="8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04007" y="1216337"/>
            <a:ext cx="2126486" cy="11167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 smtClean="0">
                <a:solidFill>
                  <a:schemeClr val="tx1"/>
                </a:solidFill>
                <a:latin typeface="A La Russ" pitchFamily="82" charset="0"/>
              </a:rPr>
              <a:t>22.02.1920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</a:rPr>
              <a:t> уход из  Новороссийска  в Кипр, но вместо Кипра оказывается в Египте</a:t>
            </a:r>
            <a:endParaRPr lang="ru-RU" dirty="0">
              <a:latin typeface="A La Russ" pitchFamily="82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134847" y="1746062"/>
            <a:ext cx="338321" cy="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6708" y="6152887"/>
            <a:ext cx="28116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Директор Донского К.К. в Египте  генерала </a:t>
            </a:r>
            <a:r>
              <a:rPr lang="vi-VN" sz="1400" b="1" i="1" dirty="0" smtClean="0">
                <a:latin typeface="Times New Roman" pitchFamily="18" charset="0"/>
                <a:cs typeface="Times New Roman" pitchFamily="18" charset="0"/>
              </a:rPr>
              <a:t>Алекса́ндр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400" b="1" i="1" dirty="0" smtClean="0">
                <a:latin typeface="Times New Roman" pitchFamily="18" charset="0"/>
                <a:cs typeface="Times New Roman" pitchFamily="18" charset="0"/>
              </a:rPr>
              <a:t>Васи́льевич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Черячукин.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27048" y="1216337"/>
            <a:ext cx="2197368" cy="11325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ru-RU" sz="800" dirty="0" smtClean="0">
              <a:solidFill>
                <a:schemeClr val="tx1"/>
              </a:solidFill>
            </a:endParaRPr>
          </a:p>
          <a:p>
            <a:pPr marL="0" lvl="1" algn="ctr" defTabSz="360000"/>
            <a:r>
              <a:rPr lang="ru-RU" b="1" dirty="0" smtClean="0">
                <a:solidFill>
                  <a:schemeClr val="tx1"/>
                </a:solidFill>
                <a:latin typeface="A La Russ" pitchFamily="82" charset="0"/>
              </a:rPr>
              <a:t>Март 1920 г. 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</a:rPr>
              <a:t>прибытии в Александрию (Египет)  на пароходе «Саратов».</a:t>
            </a:r>
            <a:endParaRPr lang="ru-RU" dirty="0">
              <a:latin typeface="A La Russ" pitchFamily="82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6295808" y="1774725"/>
            <a:ext cx="338321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76708" y="2492897"/>
            <a:ext cx="2199617" cy="792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/>
            <a:r>
              <a:rPr lang="ru-RU" b="1" dirty="0" smtClean="0">
                <a:solidFill>
                  <a:srgbClr val="7030A0"/>
                </a:solidFill>
                <a:latin typeface="A La Russ" pitchFamily="82" charset="0"/>
              </a:rPr>
              <a:t>86 кадет </a:t>
            </a:r>
            <a:r>
              <a:rPr lang="ru-RU" dirty="0" smtClean="0">
                <a:solidFill>
                  <a:schemeClr val="tx1"/>
                </a:solidFill>
                <a:latin typeface="A La Russ" pitchFamily="82" charset="0"/>
              </a:rPr>
              <a:t>остаются в городе из-за болезни тифом. </a:t>
            </a:r>
            <a:endParaRPr lang="ru-RU" dirty="0">
              <a:solidFill>
                <a:schemeClr val="tx1"/>
              </a:solidFill>
              <a:latin typeface="A La Russ" pitchFamily="82" charset="0"/>
            </a:endParaRPr>
          </a:p>
        </p:txBody>
      </p:sp>
      <p:sp>
        <p:nvSpPr>
          <p:cNvPr id="20" name="Стрелка углом вверх 19"/>
          <p:cNvSpPr/>
          <p:nvPr/>
        </p:nvSpPr>
        <p:spPr>
          <a:xfrm rot="10800000">
            <a:off x="2029433" y="1982380"/>
            <a:ext cx="288181" cy="51051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528272" y="2657361"/>
            <a:ext cx="1296144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Март.1920 </a:t>
            </a:r>
            <a:r>
              <a:rPr lang="ru-RU" sz="1400" b="1" dirty="0" smtClean="0">
                <a:latin typeface="A La Russ" pitchFamily="82" charset="0"/>
              </a:rPr>
              <a:t>г.</a:t>
            </a:r>
            <a:r>
              <a:rPr lang="ru-RU" dirty="0" smtClean="0">
                <a:latin typeface="A La Russ" pitchFamily="82" charset="0"/>
              </a:rPr>
              <a:t> В м. Сиди-</a:t>
            </a:r>
            <a:r>
              <a:rPr lang="ru-RU" dirty="0" err="1" smtClean="0">
                <a:latin typeface="A La Russ" pitchFamily="82" charset="0"/>
              </a:rPr>
              <a:t>Башр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269890" y="2688045"/>
            <a:ext cx="1038984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latin typeface="A La Russ" pitchFamily="82" charset="0"/>
              </a:rPr>
              <a:t>Тель</a:t>
            </a:r>
            <a:r>
              <a:rPr lang="ru-RU" dirty="0" smtClean="0">
                <a:latin typeface="A La Russ" pitchFamily="82" charset="0"/>
              </a:rPr>
              <a:t>-эль-</a:t>
            </a:r>
            <a:r>
              <a:rPr lang="ru-RU" dirty="0" err="1" smtClean="0">
                <a:latin typeface="A La Russ" pitchFamily="82" charset="0"/>
              </a:rPr>
              <a:t>Кебир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43717" y="2657361"/>
            <a:ext cx="151785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Апр.1920 </a:t>
            </a:r>
            <a:r>
              <a:rPr lang="ru-RU" sz="1400" b="1" dirty="0" smtClean="0">
                <a:latin typeface="A La Russ" pitchFamily="82" charset="0"/>
              </a:rPr>
              <a:t>г.</a:t>
            </a:r>
            <a:r>
              <a:rPr lang="ru-RU" dirty="0" smtClean="0">
                <a:latin typeface="A La Russ" pitchFamily="82" charset="0"/>
              </a:rPr>
              <a:t> </a:t>
            </a:r>
            <a:br>
              <a:rPr lang="ru-RU" dirty="0" smtClean="0">
                <a:latin typeface="A La Russ" pitchFamily="82" charset="0"/>
              </a:rPr>
            </a:br>
            <a:r>
              <a:rPr lang="ru-RU" dirty="0" smtClean="0">
                <a:latin typeface="A La Russ" pitchFamily="82" charset="0"/>
              </a:rPr>
              <a:t>г. Исмаилия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73168" y="3697412"/>
            <a:ext cx="1517858" cy="8837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17.06.1922 г. корпус был ликвидирован </a:t>
            </a:r>
            <a:endParaRPr lang="ru-RU" dirty="0">
              <a:latin typeface="A La Russ" pitchFamily="82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7884938" y="2348879"/>
            <a:ext cx="0" cy="3084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endCxn id="28" idx="3"/>
          </p:cNvCxnSpPr>
          <p:nvPr/>
        </p:nvCxnSpPr>
        <p:spPr>
          <a:xfrm flipH="1" flipV="1">
            <a:off x="7308874" y="3145245"/>
            <a:ext cx="219398" cy="72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9" idx="3"/>
          </p:cNvCxnSpPr>
          <p:nvPr/>
        </p:nvCxnSpPr>
        <p:spPr>
          <a:xfrm flipH="1">
            <a:off x="5961575" y="3112724"/>
            <a:ext cx="308315" cy="1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3132412" y="4606503"/>
            <a:ext cx="146777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 La Russ" pitchFamily="82" charset="0"/>
              </a:rPr>
              <a:t>Июль 1922 г. </a:t>
            </a:r>
            <a:r>
              <a:rPr lang="ru-RU" dirty="0" smtClean="0">
                <a:latin typeface="A La Russ" pitchFamily="82" charset="0"/>
              </a:rPr>
              <a:t> Варна (Болгария)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944097" y="4581128"/>
            <a:ext cx="158417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A La Russ" pitchFamily="82" charset="0"/>
              </a:rPr>
              <a:t>Июль 1922 г. </a:t>
            </a:r>
            <a:r>
              <a:rPr lang="ru-RU" dirty="0" smtClean="0">
                <a:latin typeface="A La Russ" pitchFamily="82" charset="0"/>
              </a:rPr>
              <a:t>Буюк-Дере (Турция) </a:t>
            </a:r>
            <a:endParaRPr lang="ru-RU" dirty="0">
              <a:latin typeface="A La Russ" pitchFamily="82" charset="0"/>
            </a:endParaRPr>
          </a:p>
        </p:txBody>
      </p:sp>
      <p:cxnSp>
        <p:nvCxnSpPr>
          <p:cNvPr id="57" name="Прямая со стрелкой 56"/>
          <p:cNvCxnSpPr/>
          <p:nvPr/>
        </p:nvCxnSpPr>
        <p:spPr>
          <a:xfrm>
            <a:off x="6034524" y="4139270"/>
            <a:ext cx="430444" cy="441858"/>
          </a:xfrm>
          <a:prstGeom prst="straightConnector1">
            <a:avLst/>
          </a:prstGeom>
          <a:ln w="28575">
            <a:headEnd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30" idx="1"/>
          </p:cNvCxnSpPr>
          <p:nvPr/>
        </p:nvCxnSpPr>
        <p:spPr>
          <a:xfrm flipH="1">
            <a:off x="4032684" y="4139270"/>
            <a:ext cx="440484" cy="467233"/>
          </a:xfrm>
          <a:prstGeom prst="straightConnector1">
            <a:avLst/>
          </a:prstGeom>
          <a:ln w="28575">
            <a:headEnd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7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114" y="116632"/>
            <a:ext cx="8136904" cy="576064"/>
          </a:xfrm>
        </p:spPr>
        <p:txBody>
          <a:bodyPr/>
          <a:lstStyle/>
          <a:p>
            <a:pPr marL="0" indent="0" algn="ctr">
              <a:lnSpc>
                <a:spcPts val="3300"/>
              </a:lnSpc>
              <a:spcBef>
                <a:spcPts val="0"/>
              </a:spcBef>
              <a:buNone/>
            </a:pPr>
            <a:r>
              <a:rPr lang="ru-RU" sz="3200" spc="-100" dirty="0" smtClean="0">
                <a:solidFill>
                  <a:srgbClr val="D22EAF"/>
                </a:solidFill>
                <a:latin typeface="A La Russ" pitchFamily="82" charset="0"/>
                <a:cs typeface="Times New Roman" pitchFamily="18" charset="0"/>
              </a:rPr>
              <a:t>Жизнь и обучение кадет в Египте </a:t>
            </a:r>
            <a:endParaRPr lang="ru-RU" sz="3200" spc="-100" dirty="0">
              <a:solidFill>
                <a:srgbClr val="D22EAF"/>
              </a:solidFill>
              <a:latin typeface="A La Russ" pitchFamily="82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7" y="980728"/>
            <a:ext cx="3759583" cy="183325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9652" y="2921132"/>
            <a:ext cx="42484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Общий вид лагеря  в Исмаилии. 1922 г.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602" y="1001316"/>
            <a:ext cx="3631491" cy="195691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3" y="3645024"/>
            <a:ext cx="3721608" cy="199034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83" y="3830056"/>
            <a:ext cx="3691128" cy="2002536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44578" y="3037711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Посадка растения в окрестностях лагеря. 1921 г.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841" y="5832592"/>
            <a:ext cx="4077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Пловцы на спортивном празднике. 1922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4578" y="6001869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spc="-100" dirty="0" smtClean="0">
                <a:latin typeface="Times New Roman" pitchFamily="18" charset="0"/>
                <a:cs typeface="Times New Roman" pitchFamily="18" charset="0"/>
              </a:rPr>
              <a:t>Кадеты на спортивном празднике. 1921г. Спортивные снаряды построены руками кадет .</a:t>
            </a:r>
            <a:endParaRPr lang="ru-RU" sz="1600" b="1" i="1" spc="-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94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>
            <a:off x="2145506" y="2903466"/>
            <a:ext cx="611534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021775" y="1619871"/>
            <a:ext cx="108012" cy="561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3566021" y="1900477"/>
            <a:ext cx="130025" cy="55721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219920" y="1669569"/>
            <a:ext cx="117319" cy="557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07" y="116632"/>
            <a:ext cx="8647711" cy="850106"/>
          </a:xfrm>
        </p:spPr>
        <p:txBody>
          <a:bodyPr>
            <a:no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3200" b="1" dirty="0" smtClean="0">
                <a:solidFill>
                  <a:srgbClr val="00B050"/>
                </a:solidFill>
                <a:latin typeface="A La Russ" pitchFamily="82" charset="0"/>
                <a:cs typeface="Times New Roman" pitchFamily="18" charset="0"/>
              </a:rPr>
              <a:t>2-ой Донской кадетский корпус (Евпаторское отделение) в Королевстве С.Х.С</a:t>
            </a:r>
            <a:endParaRPr lang="ru-RU" sz="3200" b="1" dirty="0">
              <a:solidFill>
                <a:srgbClr val="00B050"/>
              </a:solidFill>
              <a:latin typeface="A La Russ" pitchFamily="82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1794" y="959452"/>
            <a:ext cx="2088232" cy="9410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. </a:t>
            </a:r>
            <a:r>
              <a:rPr lang="ru-RU" dirty="0">
                <a:latin typeface="A La Russ" pitchFamily="82" charset="0"/>
              </a:rPr>
              <a:t>02.11.1920 </a:t>
            </a:r>
            <a:r>
              <a:rPr lang="ru-RU" sz="1200" dirty="0" smtClean="0">
                <a:latin typeface="A La Russ" pitchFamily="82" charset="0"/>
              </a:rPr>
              <a:t>г. </a:t>
            </a:r>
            <a:r>
              <a:rPr lang="ru-RU" dirty="0" smtClean="0">
                <a:latin typeface="A La Russ" pitchFamily="82" charset="0"/>
              </a:rPr>
              <a:t>из </a:t>
            </a:r>
            <a:r>
              <a:rPr lang="ru-RU" sz="1200" dirty="0" smtClean="0">
                <a:latin typeface="A La Russ" pitchFamily="82" charset="0"/>
              </a:rPr>
              <a:t>г.</a:t>
            </a:r>
            <a:r>
              <a:rPr lang="ru-RU" dirty="0" smtClean="0">
                <a:latin typeface="A La Russ" pitchFamily="82" charset="0"/>
              </a:rPr>
              <a:t> Симферополь на </a:t>
            </a:r>
            <a:r>
              <a:rPr lang="ru-RU" dirty="0" err="1" smtClean="0">
                <a:latin typeface="A La Russ" pitchFamily="82" charset="0"/>
              </a:rPr>
              <a:t>в.т</a:t>
            </a:r>
            <a:r>
              <a:rPr lang="ru-RU" dirty="0" smtClean="0">
                <a:latin typeface="A La Russ" pitchFamily="82" charset="0"/>
              </a:rPr>
              <a:t>. «Добыча» 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3903" y="2239671"/>
            <a:ext cx="2088232" cy="1080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03.12.1920 г. прибыли в Константинополь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57040" y="2239671"/>
            <a:ext cx="1944216" cy="1080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14.12.1920 г. прибыл на судне «Великий князь Владимир  в п. Бакар КСХС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56470" y="1036564"/>
            <a:ext cx="1908746" cy="8371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В г. Стрнище КСХС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1280" y="1036564"/>
            <a:ext cx="1800200" cy="8371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Ноябрь 1921 г. в г. Билеча КСХС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4665216" y="1406228"/>
            <a:ext cx="576064" cy="932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182482" y="2206259"/>
            <a:ext cx="1798762" cy="1080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Сен.1926 г. в г. </a:t>
            </a:r>
            <a:r>
              <a:rPr lang="ru-RU" smtClean="0">
                <a:latin typeface="A La Russ" pitchFamily="82" charset="0"/>
              </a:rPr>
              <a:t>Горажде КСХС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85252" y="803341"/>
            <a:ext cx="1372764" cy="27308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 La Russ" pitchFamily="82" charset="0"/>
              </a:rPr>
              <a:t>1 августа 1933 г. Корпус был закрыт. Воспитанники переведены в Первый Русский кадетский корпус</a:t>
            </a:r>
            <a:endParaRPr lang="ru-RU" dirty="0">
              <a:latin typeface="A La Russ" pitchFamily="82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6981244" y="2994177"/>
            <a:ext cx="504008" cy="92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122760" y="4034284"/>
            <a:ext cx="2457374" cy="1584176"/>
          </a:xfrm>
          <a:prstGeom prst="wedgeRectCallout">
            <a:avLst>
              <a:gd name="adj1" fmla="val 61469"/>
              <a:gd name="adj2" fmla="val 89643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 La Russ" pitchFamily="82" charset="0"/>
              </a:rPr>
              <a:t>В Стрнище директором кадетского корпуса был назначен </a:t>
            </a:r>
            <a:r>
              <a:rPr lang="ru-RU" b="1" dirty="0">
                <a:latin typeface="A La Russ" pitchFamily="82" charset="0"/>
              </a:rPr>
              <a:t>генерал-майор</a:t>
            </a:r>
            <a:br>
              <a:rPr lang="ru-RU" b="1" dirty="0">
                <a:latin typeface="A La Russ" pitchFamily="82" charset="0"/>
              </a:rPr>
            </a:br>
            <a:r>
              <a:rPr lang="ru-RU" b="1" dirty="0">
                <a:latin typeface="A La Russ" pitchFamily="82" charset="0"/>
              </a:rPr>
              <a:t>Александр Иванович Бабкин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85252" y="4657095"/>
            <a:ext cx="1372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Сербия. Станция Стрнище. 1921 г.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990" y="3534237"/>
            <a:ext cx="4539526" cy="31351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169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8114" y="116632"/>
            <a:ext cx="8136904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A La Russ" pitchFamily="82" charset="0"/>
              </a:rPr>
              <a:t>Жизнь и обучение кадет В Королевстве С.Х.С</a:t>
            </a:r>
            <a:r>
              <a:rPr lang="ru-RU" sz="3200" dirty="0" smtClean="0">
                <a:solidFill>
                  <a:srgbClr val="CFA5AF"/>
                </a:solidFill>
                <a:latin typeface="A La Russ" pitchFamily="82" charset="0"/>
              </a:rPr>
              <a:t>. </a:t>
            </a:r>
            <a:endParaRPr lang="ru-RU" sz="3200" dirty="0">
              <a:solidFill>
                <a:srgbClr val="CFA5AF"/>
              </a:solidFill>
              <a:latin typeface="A La Russ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3993480"/>
            <a:ext cx="3756482" cy="202078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1052736"/>
            <a:ext cx="3599864" cy="227024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2" y="4027197"/>
            <a:ext cx="3372224" cy="207493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22" y="1052736"/>
            <a:ext cx="3396939" cy="225804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0122" y="3479476"/>
            <a:ext cx="339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Здание Донского К.К. Горажде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8594" y="3486018"/>
            <a:ext cx="375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Духовой оркестр. Горажде. 1928 г.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9190" y="6084004"/>
            <a:ext cx="437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Сокольская гимнастика. Билеча 1925 г.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269" y="6128240"/>
            <a:ext cx="3907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Классные занятия. Горажде. 1929 г.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9309</TotalTime>
  <Words>1318</Words>
  <Application>Microsoft Office PowerPoint</Application>
  <PresentationFormat>Произвольный</PresentationFormat>
  <Paragraphs>158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Последние кадеты Империи</vt:lpstr>
      <vt:lpstr>Причины исхода кадетских корпусов из России</vt:lpstr>
      <vt:lpstr>Крымский кадетский корпус 1920-1929 г.г.</vt:lpstr>
      <vt:lpstr>Презентация PowerPoint</vt:lpstr>
      <vt:lpstr>КРЫМСКИЙ КАДЕТСКИЙ КОРПУС В ЭМИГРАЦИИ</vt:lpstr>
      <vt:lpstr>Донской Императора Александра III КАДЕТСКИЙ КОРПУС 1920-1922 гг. </vt:lpstr>
      <vt:lpstr>Жизнь и обучение кадет в Египте </vt:lpstr>
      <vt:lpstr>2-ой Донской кадетский корпус (Евпаторское отделение) в Королевстве С.Х.С</vt:lpstr>
      <vt:lpstr>Жизнь и обучение кадет В Королевстве С.Х.С. </vt:lpstr>
      <vt:lpstr>Первый Русский Великого Князя Константина Константиновича Кадетский корпус 1920-1944 гг.</vt:lpstr>
      <vt:lpstr>ЖИЗНЬ И ОБУЧЕНИЕ КАДЕТ В КОРОЛЕВСТВЕ С,Х,С,</vt:lpstr>
      <vt:lpstr>Морской кадетский корпус в Бизерте 1920 – 1925 гг. </vt:lpstr>
      <vt:lpstr>Жизнь и обучение кадет в Бизерте</vt:lpstr>
      <vt:lpstr>Кадетские корпуса в Шанхае (Китай) 1922-1924 гг.</vt:lpstr>
      <vt:lpstr>ЖИЗНЬ И ОБУЧЕНИЕ КАДЕТ В ШАНХАЕ</vt:lpstr>
      <vt:lpstr>Корпус-лицей Императора Николая II во Франции  1930 – 1964 г.г. </vt:lpstr>
      <vt:lpstr>Жизнь и Обучение кадет во Франции </vt:lpstr>
      <vt:lpstr>ЗАКЛЮЧЕНИЕ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Павел</cp:lastModifiedBy>
  <cp:revision>226</cp:revision>
  <cp:lastPrinted>2016-12-14T19:35:57Z</cp:lastPrinted>
  <dcterms:created xsi:type="dcterms:W3CDTF">2016-11-25T07:56:35Z</dcterms:created>
  <dcterms:modified xsi:type="dcterms:W3CDTF">2016-12-16T18:19:35Z</dcterms:modified>
</cp:coreProperties>
</file>