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5" r:id="rId7"/>
    <p:sldId id="266" r:id="rId8"/>
    <p:sldId id="269" r:id="rId9"/>
    <p:sldId id="284" r:id="rId10"/>
    <p:sldId id="272" r:id="rId11"/>
    <p:sldId id="274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3" r:id="rId20"/>
    <p:sldId id="271" r:id="rId21"/>
    <p:sldId id="281" r:id="rId22"/>
    <p:sldId id="282" r:id="rId23"/>
    <p:sldId id="285" r:id="rId24"/>
    <p:sldId id="286" r:id="rId25"/>
    <p:sldId id="27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9DF7E-3C2D-2276-2108-16CE760D0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2B4EE8-51E5-8C84-E020-D7BB97C40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618D2A-237C-8673-ABC2-44C5CED5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5BCB-E336-1047-9338-BD99A8FF66CE}" type="datetimeFigureOut">
              <a:rPr lang="ru-RU"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C25D7-CECB-6118-35E6-BEC597AF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70F3-6FFC-7595-BE69-DA127372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5479-A864-A54A-91BF-6D5BD5741B0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3327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D912C-29B4-AC19-67B0-8B262CA6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D25669-9685-0885-6F1F-8046D4B25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E1330-EA39-336F-AF64-DB02592A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5BCB-E336-1047-9338-BD99A8FF66CE}" type="datetimeFigureOut">
              <a:rPr lang="ru-RU"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CF4EDC-A48D-E036-9463-716853E1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427B7-5513-0292-6F9C-65DABD3C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5479-A864-A54A-91BF-6D5BD5741B0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881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2E35AD-9E58-5F44-8CFF-5173C292E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F144B5-83ED-8CD7-608E-C837591B1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538EBA-E4E1-B5B5-BA77-1E8A7ACC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5BCB-E336-1047-9338-BD99A8FF66CE}" type="datetimeFigureOut">
              <a:rPr lang="ru-RU"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A865B8-6465-47A6-3C76-ADE37110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69B3BB-1422-7392-9FBE-6C88415B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5479-A864-A54A-91BF-6D5BD5741B0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7729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D9901-992C-54AA-25B8-EFC40370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2C13FB-BDC8-F4C2-9531-E9D559DB1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D67430-A764-C04C-0724-88C9F8FF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5BCB-E336-1047-9338-BD99A8FF66CE}" type="datetimeFigureOut">
              <a:rPr lang="ru-RU"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2EB777-74AA-895C-ECD2-9259773D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EA383-D5FB-AAFF-0681-3F29795C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5479-A864-A54A-91BF-6D5BD5741B0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5011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6B374-17AB-22DA-8AC2-14FE2F27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C6814F-A980-51AC-BBC7-F43AC5213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BB42F3-E88D-BE8D-B01D-51F6D5EA1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5BCB-E336-1047-9338-BD99A8FF66CE}" type="datetimeFigureOut">
              <a:rPr lang="ru-RU"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E592DC-2802-C576-5692-DD2002E9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172425-F966-AA8C-4F92-81D50E26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5479-A864-A54A-91BF-6D5BD5741B0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065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350D7-4BA4-0265-F6EC-DD27E16C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FD421-5085-8162-17F4-979A02E53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767307-37A1-A18F-E92A-E689FABC0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1454A4-E4A8-F79B-FA28-640C7B38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5BCB-E336-1047-9338-BD99A8FF66CE}" type="datetimeFigureOut">
              <a:rPr lang="ru-RU"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B7AF0F-5620-B438-1BA1-987E532B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38FDF8-F01A-EF6E-7E55-B628D5E6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5479-A864-A54A-91BF-6D5BD5741B0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3057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5DE45-4919-9ACC-AFF3-BDE9A76C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51A8B5-9FD9-2EFA-B1B6-9330BB0A5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E9425B-96DB-5507-DD09-19C22E4CB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B6A470-2C8F-F8FF-70CE-F8C7D52FD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2334D0-C072-72D8-2681-0B88F23EA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6105DD-130D-E4F8-1CE1-1FD3B561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5BCB-E336-1047-9338-BD99A8FF66CE}" type="datetimeFigureOut">
              <a:rPr lang="ru-RU"/>
              <a:t>14.12.2022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A03E58-955E-8D56-7C9A-5649C1B5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9A7EC1-0870-132F-F71C-B4A0A5FD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5479-A864-A54A-91BF-6D5BD5741B0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7233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AD826-EBEA-3272-D605-E153DCA3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05D448-D871-6D3B-58EE-960164A06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5BCB-E336-1047-9338-BD99A8FF66CE}" type="datetimeFigureOut">
              <a:rPr lang="ru-RU"/>
              <a:t>14.12.2022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ABB5C8-63BB-DA69-0E7B-46CACE0A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7637E8-3A7E-9E21-F2DD-39776926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5479-A864-A54A-91BF-6D5BD5741B0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1486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3A01B4-DE0C-9B47-3171-CE6DDB1E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5BCB-E336-1047-9338-BD99A8FF66CE}" type="datetimeFigureOut">
              <a:rPr lang="ru-RU"/>
              <a:t>14.12.2022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5035FB-E584-80B1-5377-DE4FDF9E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485207-0D7B-07E8-C1BF-C5C5C520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5479-A864-A54A-91BF-6D5BD5741B0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8669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425A3-A606-286C-577F-704B5284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9713ED-9B2C-FBE2-9A20-72745F3E5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4CF20A-E7D4-130E-05FC-B70C377C0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73A60-3D33-B248-2C1D-B96DA1CF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5BCB-E336-1047-9338-BD99A8FF66CE}" type="datetimeFigureOut">
              <a:rPr lang="ru-RU"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79B14D-28C5-8B15-B0FE-96B6F25F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9ECBEC-6B77-D1CA-2BAE-E8805B38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5479-A864-A54A-91BF-6D5BD5741B0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4093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E2166-9639-EAB7-AC46-DE27582D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D65DD9-B7CC-F40E-2B2D-C16C54CE2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020167-8F07-586B-3A7A-8B5BC7776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A67EC8-028C-123D-D274-ABB1B135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5BCB-E336-1047-9338-BD99A8FF66CE}" type="datetimeFigureOut">
              <a:rPr lang="ru-RU"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16DBCD-0610-5E5E-F799-2AA24563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2894A8-FD6A-702E-9231-A193F436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5479-A864-A54A-91BF-6D5BD5741B0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288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25297-76E2-81DD-44F6-9DBDE0A5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E5FF7A-5992-C9E4-B2E5-748E392F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BB636-5200-1543-8FD9-94FE6AA77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85BCB-E336-1047-9338-BD99A8FF66CE}" type="datetimeFigureOut">
              <a:rPr lang="ru-RU"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ED654F-B79C-998F-F23C-BB3CCB642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20934C-B387-A6C2-F1CC-B3E8DB207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D5479-A864-A54A-91BF-6D5BD5741B0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5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11gkb.by/patsientam/sovety/ukusy-zmej-kleshchej-sobak-i-drugikh-zhivotnykh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ugaga-ru.turbopages.org/turbo/bugaga.ru/s/interesting/1146764613-top-25-samye-yadovitye-zhivotnye-na-zemle.html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766918B5-9932-6C9A-98FD-964137BC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A9C15-51F3-3DF3-D4DD-611BA52C0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622322" y="731274"/>
            <a:ext cx="9045678" cy="2292145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Самые ядовитые животные нашей планеты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6E0342-16CD-5EAD-A31D-802972D5D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6904" y="3602038"/>
            <a:ext cx="5211096" cy="2524688"/>
          </a:xfrm>
        </p:spPr>
        <p:txBody>
          <a:bodyPr>
            <a:normAutofit fontScale="92500" lnSpcReduction="20000"/>
          </a:bodyPr>
          <a:lstStyle/>
          <a:p>
            <a:r>
              <a:rPr lang="ru-RU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Консультант:Митрофанова Екатерина Владимировна</a:t>
            </a:r>
          </a:p>
          <a:p>
            <a:r>
              <a:rPr lang="ru-RU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Учасники:Стрелкова Любовь (рук) </a:t>
            </a:r>
          </a:p>
          <a:p>
            <a:r>
              <a:rPr lang="ru-RU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Эваджанян Тамара</a:t>
            </a:r>
          </a:p>
          <a:p>
            <a:endParaRPr lang="ru-RU" b="1" i="1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b="1" i="1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Школа 1505 8 «К»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B616305-C5CE-6402-6A60-E3AFEF76D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8" y="3306096"/>
            <a:ext cx="3342968" cy="31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2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9EA5EED2-FF5F-485C-D3E6-18424D867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050D7-DE64-02E1-CF59-0F7D3DDD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369"/>
            <a:ext cx="10515600" cy="6001262"/>
          </a:xfrm>
        </p:spPr>
        <p:txBody>
          <a:bodyPr>
            <a:normAutofit/>
          </a:bodyPr>
          <a:lstStyle/>
          <a:p>
            <a:r>
              <a:rPr lang="ru-RU" sz="55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       МЫ НАЧИНАЕМ НАШ РАССКАЗ</a:t>
            </a:r>
          </a:p>
        </p:txBody>
      </p:sp>
    </p:spTree>
    <p:extLst>
      <p:ext uri="{BB962C8B-B14F-4D97-AF65-F5344CB8AC3E}">
        <p14:creationId xmlns:p14="http://schemas.microsoft.com/office/powerpoint/2010/main" val="189441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C835280-6CAB-6855-59BC-C0B1FF74B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805B-1DB8-DC71-ADE4-BB61BCD4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Признаки укуса ядовитых животных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2250B-696F-EFF9-9A5C-18F14433A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500" i="1">
                <a:solidFill>
                  <a:schemeClr val="tx2">
                    <a:lumMod val="20000"/>
                    <a:lumOff val="80000"/>
                  </a:schemeClr>
                </a:solidFill>
              </a:rPr>
              <a:t>Покраснение вокруг раны;
Боль;
Жжение;
Припухлость;
Чувствительность;
Гной, сочащийся из раны;
Лихорадка.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15451B4-D5C1-6E04-8484-F854A2094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85" y="2470278"/>
            <a:ext cx="4450115" cy="285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8266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E30C124-54D6-1100-2407-C897E137B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4B5F3-BC34-002C-3A3E-E9E36FB6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Первая помощь при укусе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F790B-4EF5-496B-A570-5BDD2F1F7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800" i="1">
                <a:solidFill>
                  <a:schemeClr val="accent1">
                    <a:lumMod val="20000"/>
                    <a:lumOff val="80000"/>
                  </a:schemeClr>
                </a:solidFill>
              </a:rPr>
              <a:t>Обездвижить пострадавшего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i="1">
                <a:solidFill>
                  <a:schemeClr val="accent1">
                    <a:lumMod val="20000"/>
                    <a:lumOff val="80000"/>
                  </a:schemeClr>
                </a:solidFill>
              </a:rPr>
              <a:t>Дать обильное питьё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i="1">
                <a:solidFill>
                  <a:schemeClr val="accent1">
                    <a:lumMod val="20000"/>
                    <a:lumOff val="80000"/>
                  </a:schemeClr>
                </a:solidFill>
              </a:rPr>
              <a:t>Сразу выдавить яд (категорически запрещено высасывать яд)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i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Приложить холодный компресс (или бутылку с холодной водой)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i="1">
                <a:solidFill>
                  <a:schemeClr val="accent1">
                    <a:lumMod val="20000"/>
                    <a:lumOff val="80000"/>
                  </a:schemeClr>
                </a:solidFill>
              </a:rPr>
              <a:t>Срочно госпитализировать больного</a:t>
            </a:r>
          </a:p>
          <a:p>
            <a:pPr marL="514350" indent="-514350">
              <a:buFont typeface="+mj-lt"/>
              <a:buAutoNum type="arabicPeriod"/>
            </a:pPr>
            <a:endParaRPr lang="ru-RU" sz="3800" i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89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FF55777-C45D-E416-941B-D2CF3EA52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5"/>
            <a:ext cx="12191999" cy="685062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6B18CD-F695-AF82-4F8C-A29BF340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82" y="696121"/>
            <a:ext cx="3093115" cy="231058"/>
          </a:xfrm>
        </p:spPr>
        <p:txBody>
          <a:bodyPr>
            <a:noAutofit/>
          </a:bodyPr>
          <a:lstStyle/>
          <a:p>
            <a:r>
              <a:rPr lang="ru-RU" sz="42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Кубомедуза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330E9F-5F1A-C8E8-BE54-46EC9C3E2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678" y="7375"/>
            <a:ext cx="8098656" cy="3741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i="1">
                <a:solidFill>
                  <a:schemeClr val="tx2">
                    <a:lumMod val="20000"/>
                    <a:lumOff val="80000"/>
                  </a:schemeClr>
                </a:solidFill>
              </a:rPr>
              <a:t>
Получила такое имя из-за своей кубической формы. За последние 60 лет, эта симпатяга унесла около 6 тысяч жизней. Ее яд считается самым смертельным в мире, токсины поражают сердце, нервную систему и клетки кожи.
И, что еще хуже, все это сопровождается такой адской болью, что пострадавшие входят в состояние шока и либо тонут, либо умирают от остановки сердца. Если сразу обработать рану уксусом или раствором уксусной кислоты, у пострадавшего есть шансы. Кубомедузу можно встретить в морских водах Азии и Австралии.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189E02E4-09C1-E2AA-1521-4AFD152FB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074" y="884904"/>
            <a:ext cx="3932237" cy="1986116"/>
          </a:xfrm>
        </p:spPr>
        <p:txBody>
          <a:bodyPr>
            <a:noAutofit/>
          </a:bodyPr>
          <a:lstStyle/>
          <a:p>
            <a:r>
              <a:rPr lang="ru-RU" sz="2300" i="1">
                <a:solidFill>
                  <a:schemeClr val="tx2">
                    <a:lumMod val="20000"/>
                    <a:lumOff val="80000"/>
                  </a:schemeClr>
                </a:solidFill>
              </a:rPr>
              <a:t>Имеют глаза, очень схожие с нашими: с роговицей, хрусталиком и сетчаткой. Но что еще удивительнее, при наличии столь сложной аппаратуры глаза у кубомедуз постоянно расфокусированы. Дело в том, что вместо мозга у этого животного кольцо, обломляющее рот. 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299D59FE-D9E3-BD4E-C0E9-7CB5E98F4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4" y="4545731"/>
            <a:ext cx="3195484" cy="231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5998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 build="p"/>
      <p:bldP spid="3" grpId="1" build="p"/>
      <p:bldP spid="2" grpId="0" build="p"/>
      <p:bldP spid="2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A68A078-C3FF-606F-96E0-A81F82FC0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A4287-C65E-22E7-0DC0-9C650007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98378"/>
            <a:ext cx="3403728" cy="879987"/>
          </a:xfrm>
        </p:spPr>
        <p:txBody>
          <a:bodyPr>
            <a:noAutofit/>
          </a:bodyPr>
          <a:lstStyle/>
          <a:p>
            <a:r>
              <a:rPr lang="ru-RU" sz="31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Королевская кобра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0043A-AB0B-151B-99C6-5E3D575948D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5211097" y="559299"/>
            <a:ext cx="6652393" cy="5708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i="1">
                <a:solidFill>
                  <a:schemeClr val="tx2">
                    <a:lumMod val="20000"/>
                    <a:lumOff val="80000"/>
                  </a:schemeClr>
                </a:solidFill>
              </a:rPr>
              <a:t> Королевская кобра  является самой длинной ядовитой змеей в мире, достигающей 5,6 метров в длину. Ophiophagus, дословно переводится как «едок змеи», поскольку она ест других змей.Один единственный укус этой смертельной змеи может легко убить человека. Она может убить даже взрослого азиатского слона в течение 3 часов, если животное укушено в уязвимой области, такой как хобот.</a:t>
            </a:r>
          </a:p>
          <a:p>
            <a:pPr marL="0" indent="0">
              <a:buNone/>
            </a:pPr>
            <a:r>
              <a:rPr lang="ru-RU" sz="3000" i="1">
                <a:solidFill>
                  <a:schemeClr val="tx2">
                    <a:lumMod val="20000"/>
                    <a:lumOff val="80000"/>
                  </a:schemeClr>
                </a:solidFill>
              </a:rPr>
              <a:t>Обитает в тропических лесах Южной и Юго-Восточной Азии.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58DCE8-C847-9594-CF04-86CE1A492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263578"/>
            <a:ext cx="3932237" cy="879987"/>
          </a:xfrm>
        </p:spPr>
        <p:txBody>
          <a:bodyPr>
            <a:noAutofit/>
          </a:bodyPr>
          <a:lstStyle/>
          <a:p>
            <a:r>
              <a:rPr lang="ru-RU" sz="2500" i="1">
                <a:solidFill>
                  <a:schemeClr val="tx2">
                    <a:lumMod val="20000"/>
                    <a:lumOff val="80000"/>
                  </a:schemeClr>
                </a:solidFill>
              </a:rPr>
              <a:t>При встрече королевские кобры меряются ростом. Та, которая короче, пристыжено уползает.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3EBB980-74E9-F200-E0F0-F77AEEFCA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36" y="3108767"/>
            <a:ext cx="2322871" cy="330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3885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 build="p"/>
      <p:bldP spid="4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93636E2-051A-054B-AD73-5332F07D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CE407-B0C4-9CA7-5DCB-F6A6D297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329"/>
            <a:ext cx="5403697" cy="414901"/>
          </a:xfrm>
        </p:spPr>
        <p:txBody>
          <a:bodyPr>
            <a:noAutofit/>
          </a:bodyPr>
          <a:lstStyle/>
          <a:p>
            <a:r>
              <a:rPr lang="ru-RU" sz="28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Скорпион Лейрус квинкестриатус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11ECA-D700-FB8C-CF59-0E6F6EE3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997" y="214619"/>
            <a:ext cx="7610294" cy="39698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>
                <a:solidFill>
                  <a:schemeClr val="tx2">
                    <a:lumMod val="20000"/>
                    <a:lumOff val="80000"/>
                  </a:schemeClr>
                </a:solidFill>
              </a:rPr>
              <a:t>
    Лейрусы — очень опасный вид скорпионов, потому что его яд — сильный коктейль нейротоксинов, который вызывает интенсивную и невыносимую боль, затем лихорадку, сопровождаемую комой, конвульсиями, параличом и смертью. Лейрусы распространены в Северной Африке и на Ближнем Востоке.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D6603A-604C-0D09-4796-0B5017241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999716"/>
            <a:ext cx="3932237" cy="3811588"/>
          </a:xfrm>
        </p:spPr>
        <p:txBody>
          <a:bodyPr>
            <a:noAutofit/>
          </a:bodyPr>
          <a:lstStyle/>
          <a:p>
            <a:r>
              <a:rPr lang="ru-RU" sz="2100" i="1">
                <a:solidFill>
                  <a:schemeClr val="tx2">
                    <a:lumMod val="20000"/>
                    <a:lumOff val="80000"/>
                  </a:schemeClr>
                </a:solidFill>
              </a:rPr>
              <a:t>Однажды был такой случай.
После укуса данным жителем одного человека, действие как раз происходило в Африканской Республике – гражданин просто забыл как его зовут! Что это? Неужели свойство его сока так стирает начисто всю память?
Не всё так просто! Врачи говорят, что у мужчины скорее всего просто произошёл апофактический шок, от чего тот забыл себя и потерялся в пространстве.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1CFF27D-4B32-A8A2-8193-9275820EE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63" y="4184497"/>
            <a:ext cx="3267074" cy="258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3182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 build="p"/>
      <p:bldP spid="4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4B0B3CF-E7A4-0E00-901F-5466472E2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24C2B-FAA2-5E6E-C652-851BC3FE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25" y="0"/>
            <a:ext cx="3056244" cy="740141"/>
          </a:xfrm>
        </p:spPr>
        <p:txBody>
          <a:bodyPr>
            <a:normAutofit/>
          </a:bodyPr>
          <a:lstStyle/>
          <a:p>
            <a:r>
              <a:rPr lang="ru-RU" sz="36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Рыба - камень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617AD-21F2-03ED-6723-C9BDCD834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61" y="92177"/>
            <a:ext cx="7316863" cy="3730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300" i="1">
                <a:solidFill>
                  <a:schemeClr val="tx2">
                    <a:lumMod val="20000"/>
                    <a:lumOff val="80000"/>
                  </a:schemeClr>
                </a:solidFill>
              </a:rPr>
              <a:t> Возможно рыба-камень никогда не выиграет конкурс красоты, но она определенно получит приз «Самая ядовитая рыба». Яд вызывает такую невыносимую боль, что в поисках спасения от мучений, пострадавшие желают ампутации пораженного места. Считается, что укус рыбы-камня провоцирует наисильнейшую боль, известную человеку. Боль сопровождается шоком, параличом, и отмиранием ткани.</a:t>
            </a:r>
          </a:p>
          <a:p>
            <a:pPr marL="0" indent="0">
              <a:buNone/>
            </a:pPr>
            <a:r>
              <a:rPr lang="ru-RU" sz="3300" i="1">
                <a:solidFill>
                  <a:schemeClr val="tx2">
                    <a:lumMod val="20000"/>
                    <a:lumOff val="80000"/>
                  </a:schemeClr>
                </a:solidFill>
              </a:rPr>
              <a:t>Обитает такая рыба на Барьерных рифах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DC9DA-4C69-C566-C6BC-8E277B451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976" y="963562"/>
            <a:ext cx="3932237" cy="1936954"/>
          </a:xfrm>
        </p:spPr>
        <p:txBody>
          <a:bodyPr>
            <a:noAutofit/>
          </a:bodyPr>
          <a:lstStyle/>
          <a:p>
            <a:r>
              <a:rPr lang="ru-RU" sz="2000" i="1">
                <a:solidFill>
                  <a:schemeClr val="tx2">
                    <a:lumMod val="20000"/>
                    <a:lumOff val="80000"/>
                  </a:schemeClr>
                </a:solidFill>
              </a:rPr>
              <a:t>Интересной чертой рыбы камня является то, что она долгое время может выдержать вне воды. Результаты многих наблюдений и исследований поразили. Рыба камень может выдержать без водяного покрытия около 20 часоов. Рацион питания рыбы камня не слишком разнообразный. 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5EEF880-A911-0F30-D995-BE65133F1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" y="3771131"/>
            <a:ext cx="3932237" cy="3086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030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 build="p"/>
      <p:bldP spid="4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42D8624-FF70-597F-7955-881F09C75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EE529-D461-AD1F-0D77-4410B6B1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46" y="-207439"/>
            <a:ext cx="3932237" cy="951271"/>
          </a:xfrm>
        </p:spPr>
        <p:txBody>
          <a:bodyPr>
            <a:noAutofit/>
          </a:bodyPr>
          <a:lstStyle/>
          <a:p>
            <a:r>
              <a:rPr lang="ru-RU" sz="27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Южнорусский тарантул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FA71BF-E3B5-6B17-F123-68A23EB66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290" y="405581"/>
            <a:ext cx="7607710" cy="3871452"/>
          </a:xfrm>
        </p:spPr>
        <p:txBody>
          <a:bodyPr>
            <a:noAutofit/>
          </a:bodyPr>
          <a:lstStyle/>
          <a:p>
            <a:r>
              <a:rPr lang="ru-RU" sz="3500" i="1">
                <a:solidFill>
                  <a:schemeClr val="tx2">
                    <a:lumMod val="20000"/>
                    <a:lumOff val="80000"/>
                  </a:schemeClr>
                </a:solidFill>
              </a:rPr>
              <a:t>Один из крупнейших пауков в Европе, самый крупный — в Центральной Европе и на Украине. Размер тела до 4 см, с ногами до 7 см. Вес тела от 2,6 до 7 граммов. Верхняя сторона тела окрашена пестро, бока светлые, верхняя сторона брюшка черная. Тело покрыто серыми и белыми волосками разной длины, поэтому выглядит мохнатым. На головогруди рисунок из темных полос, радиально отходящих от центра.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1B75AC-B598-0E60-96B4-15F6E7173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483" y="998241"/>
            <a:ext cx="4436807" cy="2072148"/>
          </a:xfrm>
        </p:spPr>
        <p:txBody>
          <a:bodyPr>
            <a:noAutofit/>
          </a:bodyPr>
          <a:lstStyle/>
          <a:p>
            <a:r>
              <a:rPr lang="ru-RU" sz="2000">
                <a:solidFill>
                  <a:schemeClr val="tx2">
                    <a:lumMod val="20000"/>
                    <a:lumOff val="80000"/>
                  </a:schemeClr>
                </a:solidFill>
              </a:rPr>
              <a:t>Он большую часть времени прячется в норе. При этом хищник резко выпрыгивает из укрытия, когда приближается добыча. Чаще всего он убивает жертву с одного укуса, но в редких случаях может атаковать повторно. Южнорусский тарантул определяет расположение своей добычи по ее тени. Благодаря этому паука можно легко выманить наружу.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5D51732-4A0C-7A5B-C8B0-DE2AB859E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6" y="3949495"/>
            <a:ext cx="3360722" cy="284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6134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 build="p"/>
      <p:bldP spid="4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5405C7F-6C6B-FD8C-15F2-594A77399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88056-9715-D2CE-F5DA-6FEA1609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01445"/>
          </a:xfrm>
        </p:spPr>
        <p:txBody>
          <a:bodyPr>
            <a:noAutofit/>
          </a:bodyPr>
          <a:lstStyle/>
          <a:p>
            <a:r>
              <a:rPr lang="ru-RU" sz="3500" b="1" i="1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8000"/>
                </a:highlight>
              </a:rPr>
              <a:t>Паук чёрная вдова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7767A2-461A-7560-18D4-EBE0A787D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7011988" cy="4817806"/>
          </a:xfrm>
        </p:spPr>
        <p:txBody>
          <a:bodyPr>
            <a:noAutofit/>
          </a:bodyPr>
          <a:lstStyle/>
          <a:p>
            <a:r>
              <a:rPr lang="ru-RU" sz="3600" i="1">
                <a:solidFill>
                  <a:schemeClr val="tx2">
                    <a:lumMod val="20000"/>
                    <a:lumOff val="80000"/>
                  </a:schemeClr>
                </a:solidFill>
              </a:rPr>
              <a:t>Пауки-самки вдовы обычно темно-коричневого либо блестящего черного цвета. Взрослые особи имеют красные или оранжевые песочные часики на брюшной поверхности (нижней стороне) живота. У некоторых видов бывает лишь пара красных пятен или вообще нет маркировки.</a:t>
            </a:r>
          </a:p>
          <a:p>
            <a:r>
              <a:rPr lang="ru-RU" sz="3600" i="1">
                <a:solidFill>
                  <a:schemeClr val="tx2">
                    <a:lumMod val="20000"/>
                    <a:lumOff val="80000"/>
                  </a:schemeClr>
                </a:solidFill>
              </a:rPr>
              <a:t>Обитает на всём воздушном шаре.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FFBCC2-7FA1-9ED7-6E45-7857FEA3C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" y="1052205"/>
            <a:ext cx="4953001" cy="1553343"/>
          </a:xfrm>
        </p:spPr>
        <p:txBody>
          <a:bodyPr>
            <a:noAutofit/>
          </a:bodyPr>
          <a:lstStyle/>
          <a:p>
            <a:r>
              <a:rPr lang="ru-RU" sz="1900" i="1">
                <a:solidFill>
                  <a:schemeClr val="tx2">
                    <a:lumMod val="20000"/>
                    <a:lumOff val="80000"/>
                  </a:schemeClr>
                </a:solidFill>
              </a:rPr>
              <a:t>Это интересно! В 1600-х годах люди южной Европы танцевали и бредили, будучи укушенными разновидностью Черной Вдовы. Говорят, что движения ослабляли болезненные симптомы. Их ритмические перемещения были в последствии названы танцем «тарантелла», в честь итальянского региона Таранто.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CE58DC7-AF6B-D281-B2E8-5C280B725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351456"/>
            <a:ext cx="2497321" cy="345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179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 build="p"/>
      <p:bldP spid="4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E5DC243-3EC0-6EE4-5402-F3404C774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93CD0-6362-1FC0-9190-3C1C3DC4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1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Источники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60001C-A260-23FC-244A-526488DFB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Энциклопедия «Ядовитые животные» Н. В.Чебышев И.А. </a:t>
            </a:r>
            <a:r>
              <a:rPr lang="ru-RU" sz="4400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Вальцева</a:t>
            </a:r>
            <a:endParaRPr lang="ru-RU" sz="4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4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Интернет </a:t>
            </a:r>
          </a:p>
          <a:p>
            <a:r>
              <a:rPr lang="en-GB" sz="4400" i="1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https://</a:t>
            </a:r>
            <a:r>
              <a:rPr lang="en-GB" sz="4400" i="1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11gkb.by</a:t>
            </a:r>
            <a:r>
              <a:rPr lang="en-GB" sz="4400" i="1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r>
              <a:rPr lang="en-GB" sz="4400" i="1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patsientam</a:t>
            </a:r>
            <a:r>
              <a:rPr lang="en-GB" sz="4400" i="1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r>
              <a:rPr lang="en-GB" sz="4400" i="1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sovety</a:t>
            </a:r>
            <a:r>
              <a:rPr lang="en-GB" sz="4400" i="1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r>
              <a:rPr lang="en-GB" sz="4400" i="1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ukusy-zmej-kleshchej</a:t>
            </a:r>
            <a:r>
              <a:rPr lang="en-GB" sz="4400" i="1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-</a:t>
            </a:r>
            <a:r>
              <a:rPr lang="en-GB" sz="4400" i="1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sobak-i-drugikh</a:t>
            </a:r>
            <a:r>
              <a:rPr lang="en-GB" sz="4400" i="1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-</a:t>
            </a:r>
            <a:r>
              <a:rPr lang="en-GB" sz="4400" i="1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zhivotnykh</a:t>
            </a:r>
            <a:endParaRPr lang="ru-RU" sz="4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GB" sz="4400" i="1" dirty="0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https://</a:t>
            </a:r>
            <a:r>
              <a:rPr lang="en-GB" sz="4400" i="1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bugaga-ru.turbopages.org</a:t>
            </a:r>
            <a:r>
              <a:rPr lang="en-GB" sz="4400" i="1" dirty="0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/turbo/</a:t>
            </a:r>
            <a:r>
              <a:rPr lang="en-GB" sz="4400" i="1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bugaga.ru</a:t>
            </a:r>
            <a:r>
              <a:rPr lang="en-GB" sz="4400" i="1" dirty="0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/s/interesting/</a:t>
            </a:r>
            <a:r>
              <a:rPr lang="en-GB" sz="4400" i="1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1146764613-top-25-samye</a:t>
            </a:r>
            <a:r>
              <a:rPr lang="en-GB" sz="4400" i="1" dirty="0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-</a:t>
            </a:r>
            <a:r>
              <a:rPr lang="en-GB" sz="4400" i="1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yadovitye-zhivotnye-na</a:t>
            </a:r>
            <a:r>
              <a:rPr lang="en-GB" sz="4400" i="1" dirty="0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-</a:t>
            </a:r>
            <a:r>
              <a:rPr lang="en-GB" sz="4400" i="1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zemle.html</a:t>
            </a:r>
            <a:r>
              <a:rPr lang="ru-RU" sz="4400" i="1" dirty="0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.</a:t>
            </a:r>
            <a:endParaRPr lang="ru-RU" sz="4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15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0086BBA-6E7D-BEA6-C91B-C3FAA34E4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08FF5-1DA0-A8B1-EE4E-F425CC5E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16592" y="-507211"/>
            <a:ext cx="14003694" cy="2900562"/>
          </a:xfrm>
        </p:spPr>
        <p:txBody>
          <a:bodyPr>
            <a:noAutofit/>
          </a:bodyPr>
          <a:lstStyle/>
          <a:p>
            <a:r>
              <a:rPr lang="ru-RU" sz="71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  <a:latin typeface="+mn-lt"/>
                <a:ea typeface="+mn-ea"/>
                <a:cs typeface="+mn-cs"/>
              </a:rPr>
              <a:t>                                                 План: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C394B6-B6A7-27C9-49AF-BB71AA6127B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709470" y="1653607"/>
            <a:ext cx="8659091" cy="50613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300" i="1">
                <a:solidFill>
                  <a:schemeClr val="tx2">
                    <a:lumMod val="20000"/>
                    <a:lumOff val="80000"/>
                  </a:schemeClr>
                </a:solidFill>
              </a:rPr>
              <a:t>Актуальность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300" i="1">
                <a:solidFill>
                  <a:schemeClr val="tx2">
                    <a:lumMod val="20000"/>
                    <a:lumOff val="80000"/>
                  </a:schemeClr>
                </a:solidFill>
              </a:rPr>
              <a:t>Цель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300" i="1">
                <a:solidFill>
                  <a:schemeClr val="tx2">
                    <a:lumMod val="20000"/>
                    <a:lumOff val="80000"/>
                  </a:schemeClr>
                </a:solidFill>
              </a:rPr>
              <a:t>Задачи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300" i="1">
                <a:solidFill>
                  <a:schemeClr val="tx2">
                    <a:lumMod val="20000"/>
                    <a:lumOff val="80000"/>
                  </a:schemeClr>
                </a:solidFill>
              </a:rPr>
              <a:t>План работы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300" i="1">
                <a:solidFill>
                  <a:schemeClr val="tx2">
                    <a:lumMod val="20000"/>
                    <a:lumOff val="80000"/>
                  </a:schemeClr>
                </a:solidFill>
              </a:rPr>
              <a:t>Распределение обязанностей</a:t>
            </a:r>
          </a:p>
          <a:p>
            <a:pPr marL="0" indent="0">
              <a:buNone/>
            </a:pPr>
            <a:r>
              <a:rPr lang="ru-RU" sz="4300" i="1">
                <a:solidFill>
                  <a:schemeClr val="tx2">
                    <a:lumMod val="20000"/>
                    <a:lumOff val="80000"/>
                  </a:schemeClr>
                </a:solidFill>
              </a:rPr>
              <a:t>6. Конечный продукт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B09A784-1FB1-6B54-032B-A085F511E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634" y="1653606"/>
            <a:ext cx="2862397" cy="29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53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7DB170-E95B-A5D4-2CF6-0BF75E6A3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71D73-4B91-E523-CFEF-34B0CC8F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452" y="147484"/>
            <a:ext cx="7226709" cy="294968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Наши критерии оценивания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32287-E305-0E3C-94FF-234A5C1A7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3" y="602226"/>
            <a:ext cx="10348451" cy="6821129"/>
          </a:xfrm>
        </p:spPr>
        <p:txBody>
          <a:bodyPr/>
          <a:lstStyle/>
          <a:p>
            <a:pPr marL="0" indent="0">
              <a:buNone/>
            </a:pPr>
            <a:r>
              <a:rPr lang="ru-RU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ценка 5</a:t>
            </a:r>
          </a:p>
          <a:p>
            <a:pPr marL="0" indent="0">
              <a:buNone/>
            </a:pPr>
            <a:r>
              <a:rPr lang="ru-RU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Все участники  проекта принимали участие в его создании. Все задачи выполнены. Проект был актуален, полезен, осуществлена интересная презентация и подача информации. </a:t>
            </a:r>
          </a:p>
          <a:p>
            <a:pPr marL="0" indent="0">
              <a:buNone/>
            </a:pPr>
            <a:r>
              <a:rPr lang="ru-RU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Оценка 4</a:t>
            </a:r>
          </a:p>
          <a:p>
            <a:pPr marL="0" indent="0">
              <a:buNone/>
            </a:pPr>
            <a:r>
              <a:rPr lang="ru-RU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Все участники принимали участие в создании проекта. Все задачи выполнены. Проект был актуален, но призентация не понравилась слушателям. </a:t>
            </a:r>
          </a:p>
          <a:p>
            <a:pPr marL="0" indent="0">
              <a:buNone/>
            </a:pPr>
            <a:r>
              <a:rPr lang="ru-RU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Оценка 3</a:t>
            </a:r>
          </a:p>
          <a:p>
            <a:pPr marL="0" indent="0">
              <a:buNone/>
            </a:pPr>
            <a:r>
              <a:rPr lang="ru-RU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Не все участники проекта принимали участие. Задачи не до конца выполнены. Проект был не особенно полезен. </a:t>
            </a:r>
          </a:p>
          <a:p>
            <a:pPr marL="0" indent="0">
              <a:buNone/>
            </a:pPr>
            <a:r>
              <a:rPr lang="ru-RU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Оценка 2</a:t>
            </a:r>
          </a:p>
          <a:p>
            <a:pPr marL="0" indent="0">
              <a:buNone/>
            </a:pPr>
            <a:r>
              <a:rPr lang="ru-RU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Проект не выполнен. </a:t>
            </a:r>
          </a:p>
          <a:p>
            <a:pPr marL="0" indent="0">
              <a:buNone/>
            </a:pPr>
            <a:endParaRPr lang="ru-RU" b="1" i="1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ru-RU" b="1" i="1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ru-RU" b="1" i="1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ru-RU" b="1" i="1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ru-RU" b="1" i="1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ru-RU" b="1" i="1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88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21132CC1-354E-E61A-C28E-02FD79344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0CA5E-8064-A5C4-8F67-50F319AC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768" y="191183"/>
            <a:ext cx="10515600" cy="1325563"/>
          </a:xfrm>
        </p:spPr>
        <p:txBody>
          <a:bodyPr>
            <a:normAutofit/>
          </a:bodyPr>
          <a:lstStyle/>
          <a:p>
            <a:r>
              <a:rPr lang="ru-RU" sz="52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Наш конечный готовый продукт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4124FC8-DF61-A88F-BE99-ACB6DA8D2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7" y="2519218"/>
            <a:ext cx="4060048" cy="3336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BE9B1AB-5F9A-0600-E038-0DA09FD40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04" y="1516746"/>
            <a:ext cx="3894667" cy="4976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955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43F86B4-CBF9-DD95-38CA-79E9FB6E6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A22F2-5F27-AF80-457E-ABFFA0F4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Оценка нашего проекта с точки зрения других людей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295E2-36AC-EBB6-2E21-E75045B27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 нашем </a:t>
            </a:r>
            <a:r>
              <a:rPr lang="ru-RU" sz="2900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тг</a:t>
            </a:r>
            <a:r>
              <a:rPr lang="ru-RU" sz="29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канале:</a:t>
            </a:r>
          </a:p>
          <a:p>
            <a:r>
              <a:rPr lang="ru-RU" sz="29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133 подписчиков</a:t>
            </a:r>
          </a:p>
          <a:p>
            <a:r>
              <a:rPr lang="ru-RU" sz="29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Проведя опрос мы выяснили:</a:t>
            </a:r>
          </a:p>
          <a:p>
            <a:r>
              <a:rPr lang="ru-RU" sz="29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Что 93% людей считают  наш телеграмм полезным, интересным и актуальным (остальные 7% посчитали наш канал недостаточно интересным) </a:t>
            </a:r>
          </a:p>
          <a:p>
            <a:endParaRPr lang="ru-RU" sz="29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9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BC2DAEE-4A2F-8658-1EFA-FE3E12EBF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05" y="4248831"/>
            <a:ext cx="5189895" cy="260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541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1831D001-D042-F969-4DF6-F59CDF458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6A5C1-66A2-86E6-2416-4B19667E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      QR-код  на наш телеграмм канал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835A390-272B-C8CD-616C-166FCD4E0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2" y="2867714"/>
            <a:ext cx="2113692" cy="3625161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397D4B9-7E92-CD48-8442-169E6C542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44" y="1444625"/>
            <a:ext cx="5007748" cy="5048250"/>
          </a:xfrm>
        </p:spPr>
      </p:pic>
    </p:spTree>
    <p:extLst>
      <p:ext uri="{BB962C8B-B14F-4D97-AF65-F5344CB8AC3E}">
        <p14:creationId xmlns:p14="http://schemas.microsoft.com/office/powerpoint/2010/main" val="3095405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8CFB1D8-457F-D28B-9689-44BB547DF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590C8-BC6E-B304-B83F-20E183C2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6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                           Наши 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BF929-1E49-96D1-A835-C28085BE7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074" y="1690688"/>
            <a:ext cx="9876726" cy="1016349"/>
          </a:xfrm>
        </p:spPr>
        <p:txBody>
          <a:bodyPr>
            <a:noAutofit/>
          </a:bodyPr>
          <a:lstStyle/>
          <a:p>
            <a:r>
              <a:rPr lang="ru-RU" sz="3200" i="1">
                <a:solidFill>
                  <a:schemeClr val="tx2">
                    <a:lumMod val="20000"/>
                    <a:lumOff val="80000"/>
                  </a:schemeClr>
                </a:solidFill>
              </a:rPr>
              <a:t>С НАШЕЙ ТОЧКИ ЗРЕНИЯ ВСЕ ЦЕЛИ И ЗАДАЧИ ВЫПОЛНЕНЫ </a:t>
            </a:r>
          </a:p>
          <a:p>
            <a:r>
              <a:rPr lang="ru-RU" sz="3200" i="1">
                <a:solidFill>
                  <a:schemeClr val="tx2">
                    <a:lumMod val="20000"/>
                    <a:lumOff val="80000"/>
                  </a:schemeClr>
                </a:solidFill>
              </a:rPr>
              <a:t>МЫ СПРАВИЛИСЬ НА 5+</a:t>
            </a:r>
          </a:p>
          <a:p>
            <a:endParaRPr lang="ru-RU" sz="3200" i="1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F175519-C029-BA45-C507-0922D1E8A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32" y="4150963"/>
            <a:ext cx="4261365" cy="27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63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73D020-52B4-8DC7-C011-62D6AB9D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  Спасибо за внимание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96C31EFF-E6C4-4B67-9B6A-BFE792892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E6CD847-0DB4-B0F9-724D-977C985B7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26" y="365125"/>
            <a:ext cx="9133473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02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463EB22-1388-2DF3-64F7-4D3CF5FAE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293EC-548D-3F04-CD18-05B820BE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                        Актуальность: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39338-9F3A-A189-4983-01C1E1AF2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i="1">
                <a:solidFill>
                  <a:schemeClr val="tx2">
                    <a:lumMod val="20000"/>
                    <a:lumOff val="80000"/>
                  </a:schemeClr>
                </a:solidFill>
              </a:rPr>
              <a:t>В связи с тем, что в последнее время увеличилось количество укусов ядовитых животных, мы выбрали даннуютему, чтобы помочь ознакомить школьников с правилами оказания первой помощи. </a:t>
            </a:r>
          </a:p>
          <a:p>
            <a:pPr marL="0" indent="0">
              <a:buNone/>
            </a:pPr>
            <a:endParaRPr lang="ru-RU" sz="3200" i="1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FE5D6B7-5E8F-23E5-6FCF-2DFDE4EA8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47" y="4212228"/>
            <a:ext cx="4581075" cy="2305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516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8628A88-9F5B-FC4D-F335-8C5CCECA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625C8-4730-F264-46EB-EFE4BAF3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824"/>
            <a:ext cx="10515600" cy="695283"/>
          </a:xfrm>
        </p:spPr>
        <p:txBody>
          <a:bodyPr>
            <a:noAutofit/>
          </a:bodyPr>
          <a:lstStyle/>
          <a:p>
            <a:r>
              <a:rPr lang="ru-RU" sz="62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                                 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A345D4-78B7-D961-C34E-84C706F98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3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Предупреждение об столкновении с ядовитыми животными.                 Рассказать о правилах оказания медицинской помощи после укуса.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B4A8137-AFC0-4185-783A-8FBA67DF1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20" y="4635028"/>
            <a:ext cx="3287780" cy="188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171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22A0A52-A747-9E01-02FB-A9DA2BAFA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AAC52-C8F1-724D-8FCE-231B62AA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0031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                              </a:t>
            </a:r>
            <a:r>
              <a:rPr lang="ru-RU" sz="60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E211B-A89E-0896-756F-3643C962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5594"/>
            <a:ext cx="10515600" cy="4351338"/>
          </a:xfrm>
        </p:spPr>
        <p:txBody>
          <a:bodyPr>
            <a:noAutofit/>
          </a:bodyPr>
          <a:lstStyle/>
          <a:p>
            <a:r>
              <a:rPr lang="ru-RU" sz="43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Изучение информационных материалов по данной теме</a:t>
            </a:r>
          </a:p>
          <a:p>
            <a:r>
              <a:rPr lang="ru-RU" sz="43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Разместить плакат по  технике безопасности в школе для ознакомления других учеников  «Как вести себя после укуса» </a:t>
            </a:r>
          </a:p>
          <a:p>
            <a:r>
              <a:rPr lang="ru-RU" sz="43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Создать канал в телеграмм</a:t>
            </a:r>
          </a:p>
          <a:p>
            <a:r>
              <a:rPr lang="ru-RU" sz="43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Оценить свою работу </a:t>
            </a:r>
          </a:p>
          <a:p>
            <a:endParaRPr lang="ru-RU" sz="43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31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B78A10A-22F6-33CD-FE8A-72E74208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6566E-0421-C7F1-F33F-C16691FD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                         План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AFDB8-D965-C226-920F-0B8F2BE0D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6" y="1397978"/>
            <a:ext cx="12044516" cy="5094897"/>
          </a:xfrm>
        </p:spPr>
        <p:txBody>
          <a:bodyPr>
            <a:normAutofit/>
          </a:bodyPr>
          <a:lstStyle/>
          <a:p>
            <a:r>
              <a:rPr lang="ru-RU" sz="2900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10 по 20 сентября – выбор темы</a:t>
            </a:r>
          </a:p>
          <a:p>
            <a:r>
              <a:rPr lang="ru-RU" sz="2900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22 сентября – выбор консультанта</a:t>
            </a:r>
          </a:p>
          <a:p>
            <a:r>
              <a:rPr lang="ru-RU" sz="2900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23 – 14 октября – создание презентации</a:t>
            </a:r>
          </a:p>
          <a:p>
            <a:r>
              <a:rPr lang="ru-RU" sz="2900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17 - 21 октября – предзащита</a:t>
            </a:r>
          </a:p>
          <a:p>
            <a:r>
              <a:rPr lang="ru-RU" sz="2900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23 октября по 2 ноября – подготовка плаката</a:t>
            </a:r>
          </a:p>
          <a:p>
            <a:r>
              <a:rPr lang="ru-RU" sz="2900" b="1" i="1">
                <a:solidFill>
                  <a:schemeClr val="tx2">
                    <a:lumMod val="20000"/>
                    <a:lumOff val="80000"/>
                  </a:schemeClr>
                </a:solidFill>
              </a:rPr>
              <a:t>12 – 16 ноября – защита проекта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41BDE26-D56B-5028-F035-C6A77029A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40" y="2279180"/>
            <a:ext cx="3719710" cy="317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6848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B7C2633-87BA-98FF-2F68-8D5EBD14B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454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0B56B-5EEC-B07C-41C5-1606BC97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              </a:t>
            </a:r>
            <a:r>
              <a:rPr lang="ru-RU" sz="48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Обязанности в проекте: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8A03ED-AB51-BF25-916A-5B3ECC002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175"/>
            <a:ext cx="9452152" cy="1325562"/>
          </a:xfrm>
        </p:spPr>
        <p:txBody>
          <a:bodyPr>
            <a:normAutofit/>
          </a:bodyPr>
          <a:lstStyle/>
          <a:p>
            <a:r>
              <a:rPr lang="ru-RU" sz="35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Стрелкова Любовь – руководитель</a:t>
            </a:r>
          </a:p>
          <a:p>
            <a:r>
              <a:rPr lang="ru-RU" sz="35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Эваджанян Тамара - участник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AE37843-8B4F-DEA0-904E-AA15F5211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56" y="3017965"/>
            <a:ext cx="4328281" cy="3474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9327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9A3FED0-630A-76F7-20D2-6264BCD05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CEF0A-F8E2-47B7-4BB1-9A9DC255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                    Продукт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6D9A3-8F51-0E28-A413-938E8F33B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500" i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Стенд «Как вести себя в походе»</a:t>
            </a:r>
          </a:p>
          <a:p>
            <a:r>
              <a:rPr lang="ru-RU" sz="3500" i="1">
                <a:solidFill>
                  <a:schemeClr val="accent1">
                    <a:lumMod val="20000"/>
                    <a:lumOff val="80000"/>
                  </a:schemeClr>
                </a:solidFill>
              </a:rPr>
              <a:t>Канал в телеграмм(где мы оценим интерес по числу подписчиков).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2879E15-7C2D-EF59-F2BB-E37F693E1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86" y="3517354"/>
            <a:ext cx="4823675" cy="297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5202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C0AD55D-C7EC-B743-387D-E4562E13A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2B5CC-E9B5-3B9A-B860-605A14EC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1323"/>
          </a:xfrm>
        </p:spPr>
        <p:txBody>
          <a:bodyPr>
            <a:normAutofit/>
          </a:bodyPr>
          <a:lstStyle/>
          <a:p>
            <a:r>
              <a:rPr lang="ru-RU" sz="4500" b="1" i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808000"/>
                </a:highlight>
              </a:rPr>
              <a:t>                   График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1CD908-7F0C-A872-9EF7-7662AA928E9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704123" y="1406448"/>
            <a:ext cx="10515600" cy="508642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i="1">
                <a:solidFill>
                  <a:schemeClr val="accent1">
                    <a:lumMod val="20000"/>
                    <a:lumOff val="80000"/>
                  </a:schemeClr>
                </a:solidFill>
              </a:rPr>
              <a:t>Выбор темы  -  с 19 сентября по 26 сентября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>
                <a:solidFill>
                  <a:schemeClr val="accent1">
                    <a:lumMod val="20000"/>
                    <a:lumOff val="80000"/>
                  </a:schemeClr>
                </a:solidFill>
              </a:rPr>
              <a:t>Выбор консультанта  -  с 2 октября по 5 октября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>
                <a:solidFill>
                  <a:schemeClr val="accent1">
                    <a:lumMod val="20000"/>
                    <a:lumOff val="80000"/>
                  </a:schemeClr>
                </a:solidFill>
              </a:rPr>
              <a:t>Создание проблемы проекта  -   с 6 октября по 8 октября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>
                <a:solidFill>
                  <a:schemeClr val="accent1">
                    <a:lumMod val="20000"/>
                    <a:lumOff val="80000"/>
                  </a:schemeClr>
                </a:solidFill>
              </a:rPr>
              <a:t>Создание актуальности проекта  -   с 9 октября по 11 октября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>
                <a:solidFill>
                  <a:schemeClr val="accent1">
                    <a:lumMod val="20000"/>
                    <a:lumOff val="80000"/>
                  </a:schemeClr>
                </a:solidFill>
              </a:rPr>
              <a:t>Создание цели проекта  -  С 9 октября по 11 октября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>
                <a:solidFill>
                  <a:schemeClr val="accent1">
                    <a:lumMod val="20000"/>
                    <a:lumOff val="80000"/>
                  </a:schemeClr>
                </a:solidFill>
              </a:rPr>
              <a:t>Обдумывание конечного продукта  -  с 25 октября по 7 ноября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Предзащита  -  20 ноября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>
                <a:solidFill>
                  <a:schemeClr val="accent1">
                    <a:lumMod val="20000"/>
                    <a:lumOff val="80000"/>
                  </a:schemeClr>
                </a:solidFill>
              </a:rPr>
              <a:t>Создание конечного продукта  -  30 ноября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>
                <a:solidFill>
                  <a:schemeClr val="accent1">
                    <a:lumMod val="20000"/>
                    <a:lumOff val="80000"/>
                  </a:schemeClr>
                </a:solidFill>
              </a:rPr>
              <a:t>Оценка нашей работы учениками и другими  -  с 1 по 8 декабря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Защита проекта  -  15 декабря</a:t>
            </a:r>
          </a:p>
        </p:txBody>
      </p:sp>
    </p:spTree>
    <p:extLst>
      <p:ext uri="{BB962C8B-B14F-4D97-AF65-F5344CB8AC3E}">
        <p14:creationId xmlns:p14="http://schemas.microsoft.com/office/powerpoint/2010/main" val="2746287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Самые ядовитые животные нашей планеты</vt:lpstr>
      <vt:lpstr>                                                 План:</vt:lpstr>
      <vt:lpstr>                        Актуальность:</vt:lpstr>
      <vt:lpstr>                                 Цель:</vt:lpstr>
      <vt:lpstr>                              Задачи:</vt:lpstr>
      <vt:lpstr>                         План работы:</vt:lpstr>
      <vt:lpstr>              Обязанности в проекте:</vt:lpstr>
      <vt:lpstr>                    Продукт проекта:</vt:lpstr>
      <vt:lpstr>                   График работы</vt:lpstr>
      <vt:lpstr>       МЫ НАЧИНАЕМ НАШ РАССКАЗ</vt:lpstr>
      <vt:lpstr>Признаки укуса ядовитых животных</vt:lpstr>
      <vt:lpstr>Первая помощь при укусе </vt:lpstr>
      <vt:lpstr>Кубомедуза </vt:lpstr>
      <vt:lpstr>Королевская кобра</vt:lpstr>
      <vt:lpstr>Скорпион Лейрус квинкестриатус</vt:lpstr>
      <vt:lpstr>Рыба - камень</vt:lpstr>
      <vt:lpstr>Южнорусский тарантул</vt:lpstr>
      <vt:lpstr>Паук чёрная вдова</vt:lpstr>
      <vt:lpstr>Источники </vt:lpstr>
      <vt:lpstr>Наши критерии оценивания</vt:lpstr>
      <vt:lpstr>Наш конечный готовый продукт</vt:lpstr>
      <vt:lpstr>Оценка нашего проекта с точки зрения других людей</vt:lpstr>
      <vt:lpstr>      QR-код  на наш телеграмм канал</vt:lpstr>
      <vt:lpstr>                           Наши итоги</vt:lpstr>
      <vt:lpstr>                 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ядовитые животные нашей планеты</dc:title>
  <dc:creator>Неизвестный пользователь</dc:creator>
  <cp:lastModifiedBy>Тамара Эваджанян</cp:lastModifiedBy>
  <cp:revision>6</cp:revision>
  <dcterms:created xsi:type="dcterms:W3CDTF">2022-10-18T15:09:00Z</dcterms:created>
  <dcterms:modified xsi:type="dcterms:W3CDTF">2022-12-14T18:10:32Z</dcterms:modified>
</cp:coreProperties>
</file>