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57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60" y="3716949"/>
            <a:ext cx="83058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36880" y="476885"/>
            <a:ext cx="8270240" cy="269430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8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Создай свой сюжет </a:t>
            </a:r>
            <a:r>
              <a:rPr lang="ru-RU" sz="8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манги!</a:t>
            </a:r>
            <a:endParaRPr lang="ru-RU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pic>
        <p:nvPicPr>
          <p:cNvPr id="7" name="Рисунок 6" descr="доктор стоун 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47720" y="3378835"/>
            <a:ext cx="2425700" cy="264922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-180340" y="6028055"/>
            <a:ext cx="923544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Georgia Regular" panose="02040502050405020303" charset="0"/>
                <a:cs typeface="Georgia Regular" panose="02040502050405020303" charset="0"/>
              </a:rPr>
              <a:t>Консультант: Аверьянов Владислав Сергеевич</a:t>
            </a:r>
            <a:endParaRPr lang="ru-RU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Georgia Regular" panose="02040502050405020303" charset="0"/>
              <a:cs typeface="Georgia Regular" panose="02040502050405020303" charset="0"/>
            </a:endParaRPr>
          </a:p>
          <a:p>
            <a:pPr algn="ctr"/>
            <a:r>
              <a:rPr lang="ru-RU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Georgia Regular" panose="02040502050405020303" charset="0"/>
                <a:cs typeface="Georgia Regular" panose="02040502050405020303" charset="0"/>
              </a:rPr>
              <a:t>Руководитель: Медведева Лилиана 6ж</a:t>
            </a:r>
            <a:endParaRPr lang="ru-RU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Georgia Regular" panose="02040502050405020303" charset="0"/>
              <a:cs typeface="Georgia Regular" panose="02040502050405020303" charset="0"/>
            </a:endParaRPr>
          </a:p>
          <a:p>
            <a:pPr algn="ctr"/>
            <a:r>
              <a:rPr lang="ru-RU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Georgia Regular" panose="02040502050405020303" charset="0"/>
                <a:cs typeface="Georgia Regular" panose="02040502050405020303" charset="0"/>
              </a:rPr>
              <a:t>Участник: Гарунова Эллана 6ж</a:t>
            </a:r>
            <a:endParaRPr lang="ru-RU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Georgia Regular" panose="02040502050405020303" charset="0"/>
              <a:cs typeface="Georgia Regular" panose="02040502050405020303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-972185" y="36449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05" y="1772920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«Почему </a:t>
            </a:r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эта </a:t>
            </a:r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тема?»</a:t>
            </a:r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-многие </a:t>
            </a:r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из вас задаются таким вопросом , сейчас мы на всё ответим!</a:t>
            </a:r>
            <a:endParaRPr lang="ru-RU" dirty="0">
              <a:latin typeface="Georgia Regular" panose="02040502050405020303" charset="0"/>
              <a:cs typeface="Georgia Regular" panose="02040502050405020303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827" y="548680"/>
            <a:ext cx="635063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Почему такая тема?</a:t>
            </a:r>
            <a:endParaRPr lang="ru-RU" sz="4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pic>
        <p:nvPicPr>
          <p:cNvPr id="5" name="Рисунок 4" descr="няшики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5115" y="3644900"/>
            <a:ext cx="4286885" cy="2411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9411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 descr="Снимок экрана 2022-12-09 в 18.27.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31565"/>
            <a:ext cx="4346575" cy="243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милашки2.pn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467544" y="1628800"/>
            <a:ext cx="4059238" cy="3337947"/>
          </a:xfrm>
        </p:spPr>
      </p:pic>
      <p:pic>
        <p:nvPicPr>
          <p:cNvPr id="13" name="Содержимое 12" descr="причины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775398" cy="33123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539552" y="16288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Учеба , доп.занятия , нехватка времени и т.д.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Желание писать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мангу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48680"/>
            <a:ext cx="3446777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Причины</a:t>
            </a:r>
            <a:endParaRPr lang="ru-RU" sz="4400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9361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лень(: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3845" y="4293235"/>
            <a:ext cx="1412875" cy="768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</a:rPr>
              <a:t>ДА Я НЕ УМЕЮ </a:t>
            </a: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</a:rPr>
              <a:t>РИСОВАТЬ</a:t>
            </a:r>
            <a:r>
              <a:rPr lang="ru-RU" sz="1100" dirty="0" smtClean="0">
                <a:solidFill>
                  <a:schemeClr val="accent4">
                    <a:lumMod val="75000"/>
                  </a:schemeClr>
                </a:solidFill>
              </a:rPr>
              <a:t>,ЕЩЕ НАДО ОБЬЯСНЯТЬ?</a:t>
            </a:r>
            <a:endParaRPr lang="ru-RU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3284984"/>
            <a:ext cx="648072" cy="861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</a:rPr>
              <a:t>Зачем?   если есть готовая(: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2996952"/>
            <a:ext cx="1008112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Аоаачивоо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Рисунок 18" descr="синдзи на унитаз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376" y="4962758"/>
            <a:ext cx="2952328" cy="16606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63888" y="494116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Я не понимаю как всё это делать..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5265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 Regular" panose="02040502050405020303" charset="0"/>
                <a:cs typeface="Georgia Regular" panose="02040502050405020303" charset="0"/>
              </a:rPr>
              <a:t>Манга</a:t>
            </a: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 – это графический роман или  литературный жанр из Японии. Наиболее схож он с американскими комиксами, только у </a:t>
            </a:r>
            <a:r>
              <a:rPr lang="ru-RU" sz="2000" dirty="0" err="1" smtClean="0">
                <a:latin typeface="Georgia Regular" panose="02040502050405020303" charset="0"/>
                <a:cs typeface="Georgia Regular" panose="02040502050405020303" charset="0"/>
              </a:rPr>
              <a:t>манги</a:t>
            </a: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 есть свои особенности.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Первые «</a:t>
            </a:r>
            <a:r>
              <a:rPr lang="ru-RU" sz="2000" dirty="0" err="1" smtClean="0">
                <a:latin typeface="Georgia Regular" panose="02040502050405020303" charset="0"/>
                <a:cs typeface="Georgia Regular" panose="02040502050405020303" charset="0"/>
              </a:rPr>
              <a:t>манги</a:t>
            </a: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» выпускались в конце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 Regular" panose="02040502050405020303" charset="0"/>
                <a:cs typeface="Georgia Regular" panose="02040502050405020303" charset="0"/>
              </a:rPr>
              <a:t>19 века </a:t>
            </a: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, по одной главе на выпуск в газеты, а позже журнала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Mighty Atom</a:t>
            </a:r>
            <a:r>
              <a:rPr lang="ru-RU" sz="2000" dirty="0" smtClean="0"/>
              <a:t>,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первая </a:t>
            </a:r>
            <a:r>
              <a:rPr lang="ru-RU" sz="2000" dirty="0" err="1" smtClean="0">
                <a:latin typeface="Georgia Regular" panose="02040502050405020303" charset="0"/>
                <a:cs typeface="Georgia Regular" panose="02040502050405020303" charset="0"/>
              </a:rPr>
              <a:t>манга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похожая на 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современную.,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выпущена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она в</a:t>
            </a:r>
            <a:endParaRPr lang="ru-RU" sz="20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1951 </a:t>
            </a:r>
            <a:r>
              <a:rPr lang="ru-RU" sz="2000" dirty="0" smtClean="0">
                <a:latin typeface="Georgia Regular" panose="02040502050405020303" charset="0"/>
                <a:cs typeface="Georgia Regular" panose="02040502050405020303" charset="0"/>
              </a:rPr>
              <a:t>году.</a:t>
            </a:r>
            <a:endParaRPr lang="ru-RU" sz="2000" dirty="0">
              <a:latin typeface="Georgia Regular" panose="02040502050405020303" charset="0"/>
              <a:cs typeface="Georgia Regular" panose="02040502050405020303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560" y="188595"/>
            <a:ext cx="7386955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Что такое </a:t>
            </a:r>
            <a:r>
              <a:rPr lang="ru-RU" sz="44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манга</a:t>
            </a:r>
            <a:r>
              <a:rPr lang="ru-RU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?</a:t>
            </a:r>
            <a:endParaRPr lang="ru-RU" sz="44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pic>
        <p:nvPicPr>
          <p:cNvPr id="5" name="Рисунок 4" descr="первая манга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67491" y="3285619"/>
            <a:ext cx="2160240" cy="328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8530" y="5665470"/>
            <a:ext cx="4395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 Regular" panose="02040502050405020303" charset="0"/>
                <a:cs typeface="Georgia Regular" panose="02040502050405020303" charset="0"/>
              </a:rPr>
              <a:t>Животные соревнуются в борьбе сумо.</a:t>
            </a:r>
            <a:endParaRPr lang="ru-RU" dirty="0">
              <a:latin typeface="Georgia Regular" panose="02040502050405020303" charset="0"/>
              <a:cs typeface="Georgia Regular" panose="02040502050405020303" charset="0"/>
            </a:endParaRPr>
          </a:p>
          <a:p>
            <a:r>
              <a:rPr lang="ru-RU" dirty="0">
                <a:latin typeface="Georgia Regular" panose="02040502050405020303" charset="0"/>
                <a:cs typeface="Georgia Regular" panose="02040502050405020303" charset="0"/>
              </a:rPr>
              <a:t>Свиток Тёдзюгига, 7 век.</a:t>
            </a:r>
            <a:endParaRPr lang="ru-RU" dirty="0">
              <a:latin typeface="Georgia Regular" panose="02040502050405020303" charset="0"/>
              <a:cs typeface="Georgia Regular" panose="02040502050405020303" charset="0"/>
            </a:endParaRPr>
          </a:p>
        </p:txBody>
      </p:sp>
      <p:pic>
        <p:nvPicPr>
          <p:cNvPr id="4" name="Picture 3" descr="IMAGE 2022-12-08 22:11: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213100"/>
            <a:ext cx="3799840" cy="245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latin typeface="Georgia Regular" panose="02040502050405020303" charset="0"/>
                <a:cs typeface="Georgia Regular" panose="02040502050405020303" charset="0"/>
              </a:rPr>
              <a:t>Для начала надо создавать каркас истории, используя известную структуру повествования:</a:t>
            </a:r>
            <a:endParaRPr lang="ru-RU" sz="18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1800" dirty="0" smtClean="0">
                <a:latin typeface="Georgia Regular" panose="02040502050405020303" charset="0"/>
                <a:cs typeface="Georgia Regular" panose="02040502050405020303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 Regular" panose="02040502050405020303" charset="0"/>
                <a:cs typeface="Georgia Regular" panose="02040502050405020303" charset="0"/>
              </a:rPr>
              <a:t>экспозиция –&gt; завязка –&gt; кульминация –&gt; развязка</a:t>
            </a: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Georgia Regular" panose="02040502050405020303" charset="0"/>
              <a:cs typeface="Georgia Regular" panose="02040502050405020303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Georgia Regular" panose="02040502050405020303" charset="0"/>
                <a:cs typeface="Georgia Regular" panose="02040502050405020303" charset="0"/>
              </a:rPr>
              <a:t>Также в истории должна быть идея, ее главная мысль. Что вы хотите донести читателю? </a:t>
            </a:r>
            <a:r>
              <a:rPr lang="ru-RU" sz="1800" dirty="0" smtClean="0">
                <a:solidFill>
                  <a:schemeClr val="bg1"/>
                </a:solidFill>
                <a:latin typeface="Georgia Regular" panose="02040502050405020303" charset="0"/>
                <a:cs typeface="Georgia Regular" panose="02040502050405020303" charset="0"/>
              </a:rPr>
              <a:t>Это очень важно!</a:t>
            </a:r>
            <a:endParaRPr lang="ru-RU" sz="1800" dirty="0" smtClean="0">
              <a:solidFill>
                <a:schemeClr val="bg1"/>
              </a:solidFill>
              <a:latin typeface="Georgia Regular" panose="02040502050405020303" charset="0"/>
              <a:cs typeface="Georgia Regular" panose="02040502050405020303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Georgia Regular" panose="02040502050405020303" charset="0"/>
                <a:cs typeface="Georgia Regular" panose="02040502050405020303" charset="0"/>
              </a:rPr>
              <a:t>Идея всегда должна быть максимально проста и всем понятна.</a:t>
            </a:r>
            <a:endParaRPr lang="ru-RU" sz="18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None/>
            </a:pPr>
            <a:r>
              <a:rPr lang="ru-RU" sz="1800" dirty="0" smtClean="0">
                <a:latin typeface="Georgia Regular" panose="02040502050405020303" charset="0"/>
                <a:cs typeface="Georgia Regular" panose="02040502050405020303" charset="0"/>
              </a:rPr>
              <a:t> В развязке вы подводите итоги и раскрываете ее максимально ярко, для того, чтобы читателю было легче сформулировать вывод.</a:t>
            </a:r>
            <a:endParaRPr lang="ru-RU" sz="1800" dirty="0" smtClean="0">
              <a:latin typeface="Georgia Regular" panose="02040502050405020303" charset="0"/>
              <a:cs typeface="Georgia Regular" panose="02040502050405020303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073008" cy="1938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Какие критерии нужно соблюдать</a:t>
            </a:r>
            <a:endParaRPr lang="ru-RU" sz="4000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  <a:p>
            <a:pPr algn="ctr"/>
            <a:r>
              <a:rPr lang="ru-RU" sz="40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 в процессе создания сюжета?</a:t>
            </a:r>
            <a:endParaRPr lang="ru-RU" sz="40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pic>
        <p:nvPicPr>
          <p:cNvPr id="5" name="Рисунок 4" descr="чел бензапилка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85035" y="4725670"/>
            <a:ext cx="4702810" cy="190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илашки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868144" y="4149080"/>
            <a:ext cx="2818284" cy="21869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0"/>
            <a:ext cx="9371384" cy="1371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04848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Практическая </a:t>
            </a:r>
            <a:r>
              <a:rPr lang="ru-RU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Rockwell Regular" panose="02060503020205020403" charset="0"/>
                <a:cs typeface="Rockwell Regular" panose="02060503020205020403" charset="0"/>
              </a:rPr>
              <a:t>работа</a:t>
            </a:r>
            <a:endParaRPr lang="ru-RU" sz="44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pic>
        <p:nvPicPr>
          <p:cNvPr id="7" name="Рисунок 6" descr="пора работать негри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2880320" cy="2184346"/>
          </a:xfrm>
          <a:prstGeom prst="rect">
            <a:avLst/>
          </a:prstGeom>
        </p:spPr>
      </p:pic>
      <p:pic>
        <p:nvPicPr>
          <p:cNvPr id="8" name="Рисунок 7" descr="йоу пора работ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013425" cy="217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556792"/>
            <a:ext cx="85324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Georgia Regular" panose="02040502050405020303" charset="0"/>
                <a:cs typeface="Georgia Regular" panose="02040502050405020303" charset="0"/>
              </a:rPr>
              <a:t>Создание сюжета на основе раздаточного материала , используя полученные </a:t>
            </a:r>
            <a:endParaRPr lang="ru-RU" sz="28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r>
              <a:rPr lang="ru-RU" sz="2800" dirty="0" smtClean="0">
                <a:latin typeface="Georgia Regular" panose="02040502050405020303" charset="0"/>
                <a:cs typeface="Georgia Regular" panose="02040502050405020303" charset="0"/>
              </a:rPr>
              <a:t>знания.</a:t>
            </a:r>
            <a:endParaRPr lang="ru-RU" sz="2800" dirty="0" smtClean="0">
              <a:latin typeface="Georgia Regular" panose="02040502050405020303" charset="0"/>
              <a:cs typeface="Georgia Regular" panose="02040502050405020303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Georgia Regular" panose="02040502050405020303" charset="0"/>
                <a:cs typeface="Georgia Regular" panose="02040502050405020303" charset="0"/>
              </a:rPr>
              <a:t> После </a:t>
            </a:r>
            <a:r>
              <a:rPr lang="ru-RU" sz="2800" dirty="0" smtClean="0">
                <a:latin typeface="Georgia Regular" panose="02040502050405020303" charset="0"/>
                <a:cs typeface="Georgia Regular" panose="02040502050405020303" charset="0"/>
              </a:rPr>
              <a:t>окончания работы вы презентуете свою уникальную работу нам</a:t>
            </a:r>
            <a:r>
              <a:rPr lang="ru-RU" dirty="0" smtClean="0">
                <a:latin typeface="Georgia Regular" panose="02040502050405020303" charset="0"/>
                <a:cs typeface="Georgia Regular" panose="02040502050405020303" charset="0"/>
              </a:rPr>
              <a:t>.             </a:t>
            </a: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30120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Пора работать, брат</a:t>
            </a: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9360" y="476885"/>
            <a:ext cx="6684645" cy="1106170"/>
          </a:xfrm>
        </p:spPr>
        <p:txBody>
          <a:bodyPr>
            <a:normAutofit fontScale="90000"/>
          </a:bodyPr>
          <a:lstStyle/>
          <a:p>
            <a:r>
              <a:rPr lang="ru-RU" sz="4885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Rockwell Regular" panose="02060503020205020403" charset="0"/>
                <a:cs typeface="Rockwell Regular" panose="02060503020205020403" charset="0"/>
              </a:rPr>
              <a:t>Спасибо за внимание!!</a:t>
            </a:r>
            <a:endParaRPr lang="ru-RU" sz="4885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Rockwell Regular" panose="02060503020205020403" charset="0"/>
              <a:cs typeface="Rockwell Regular" panose="02060503020205020403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11505" y="-27305"/>
            <a:ext cx="309880" cy="843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ru-RU" sz="4885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4" name="Содержимое 3" descr="BlondHealthyCorydorascatfish-size_restricted.gif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210" y="1841500"/>
            <a:ext cx="5946775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1573</Words>
  <Application>WPS Presentation</Application>
  <PresentationFormat>Экран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Wingdings 2</vt:lpstr>
      <vt:lpstr>Rockwell Regular</vt:lpstr>
      <vt:lpstr>Georgia Regular</vt:lpstr>
      <vt:lpstr>Rockwell</vt:lpstr>
      <vt:lpstr>Cambria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Бумажная</vt:lpstr>
      <vt:lpstr>Создай свой сюжет манги!</vt:lpstr>
      <vt:lpstr>        </vt:lpstr>
      <vt:lpstr> </vt:lpstr>
      <vt:lpstr>                Что такое манга?</vt:lpstr>
      <vt:lpstr> </vt:lpstr>
      <vt:lpstr>       </vt:lpstr>
      <vt:lpstr>Спасибо за внимание!!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Создай свой сюжет манги</dc:title>
  <dc:creator>PC</dc:creator>
  <cp:lastModifiedBy>liliana</cp:lastModifiedBy>
  <cp:revision>35</cp:revision>
  <dcterms:created xsi:type="dcterms:W3CDTF">2022-12-09T18:43:50Z</dcterms:created>
  <dcterms:modified xsi:type="dcterms:W3CDTF">2022-12-09T18:43:50Z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1033-4.7.0.7770</vt:lpwstr>
  </property>
</Properties>
</file>