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58" r:id="rId6"/>
    <p:sldId id="259" r:id="rId7"/>
    <p:sldId id="263" r:id="rId8"/>
    <p:sldId id="260" r:id="rId9"/>
    <p:sldId id="262" r:id="rId10"/>
    <p:sldId id="26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liana" initials="l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F8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53" d="100"/>
          <a:sy n="53" d="100"/>
        </p:scale>
        <p:origin x="1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5" Type="http://schemas.openxmlformats.org/officeDocument/2006/relationships/commentAuthors" Target="commentAuthors.xml"/><Relationship Id="rId14" Type="http://schemas.openxmlformats.org/officeDocument/2006/relationships/tableStyles" Target="tableStyles.xml"/><Relationship Id="rId13" Type="http://schemas.openxmlformats.org/officeDocument/2006/relationships/viewProps" Target="viewProps.xml"/><Relationship Id="rId12" Type="http://schemas.openxmlformats.org/officeDocument/2006/relationships/presProps" Target="presProps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Title 1025"/>
          <p:cNvSpPr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/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/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1029" name="Footer Placeholder 1028"/>
          <p:cNvSpPr/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Slide Number Placeholder 1029"/>
          <p:cNvSpPr/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png"/><Relationship Id="rId8" Type="http://schemas.openxmlformats.org/officeDocument/2006/relationships/image" Target="../media/image15.png"/><Relationship Id="rId7" Type="http://schemas.openxmlformats.org/officeDocument/2006/relationships/image" Target="../media/image14.png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1" Type="http://schemas.openxmlformats.org/officeDocument/2006/relationships/notesSlide" Target="../notesSlides/notesSlide5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9.jpeg"/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en-US"/>
          </a:p>
        </p:txBody>
      </p:sp>
      <p:pic>
        <p:nvPicPr>
          <p:cNvPr id="4" name="Picture 3" descr="Снимок экрана 2022-10-14 в 17.49.4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1797050" y="1122680"/>
            <a:ext cx="8355330" cy="19380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r>
              <a:rPr lang="ru-RU" altLang="en-US" sz="600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  <a:lumMod val="75000"/>
                    </a:schemeClr>
                  </a:outerShdw>
                </a:effectLst>
              </a:rPr>
              <a:t>Создай свой сюжет манги!</a:t>
            </a:r>
            <a:endParaRPr lang="ru-RU" altLang="en-US" sz="600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accent3">
                  <a:lumMod val="60000"/>
                  <a:lumOff val="40000"/>
                </a:schemeClr>
              </a:solidFill>
              <a:effectLst>
                <a:outerShdw dist="38100" dir="2640000" algn="bl" rotWithShape="0">
                  <a:schemeClr val="tx2">
                    <a:lumMod val="75000"/>
                    <a:lumMod val="75000"/>
                  </a:schemeClr>
                </a:outerShdw>
              </a:effectLst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1918335" y="1010920"/>
            <a:ext cx="8355330" cy="19380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r>
              <a:rPr lang="ru-RU" altLang="en-US" sz="600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  <a:lumMod val="75000"/>
                    </a:schemeClr>
                  </a:outerShdw>
                </a:effectLst>
              </a:rPr>
              <a:t>Создай свой сюжет манги!</a:t>
            </a:r>
            <a:endParaRPr lang="ru-RU" altLang="en-US" sz="600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accent3">
                  <a:lumMod val="60000"/>
                  <a:lumOff val="40000"/>
                </a:schemeClr>
              </a:solidFill>
              <a:effectLst>
                <a:outerShdw dist="38100" dir="2640000" algn="bl" rotWithShape="0">
                  <a:schemeClr val="tx2">
                    <a:lumMod val="75000"/>
                    <a:lumMod val="75000"/>
                  </a:schemeClr>
                </a:outerShdw>
              </a:effectLst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0" y="5911215"/>
            <a:ext cx="5207635" cy="922020"/>
          </a:xfrm>
          <a:prstGeom prst="rect">
            <a:avLst/>
          </a:prstGeom>
          <a:solidFill>
            <a:schemeClr val="tx1"/>
          </a:solidFill>
          <a:ln>
            <a:solidFill>
              <a:srgbClr val="F0F8F3"/>
            </a:solidFill>
          </a:ln>
        </p:spPr>
        <p:txBody>
          <a:bodyPr wrap="none" rtlCol="0">
            <a:spAutoFit/>
          </a:bodyPr>
          <a:p>
            <a:r>
              <a:rPr lang="ru-RU" altLang="en-US">
                <a:solidFill>
                  <a:schemeClr val="accent3">
                    <a:lumMod val="60000"/>
                    <a:lumOff val="40000"/>
                  </a:schemeClr>
                </a:solidFill>
              </a:rPr>
              <a:t>Консультант: Аверьянов Владислав Сергеевич</a:t>
            </a:r>
            <a:endParaRPr lang="ru-RU" altLang="en-US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r>
              <a:rPr lang="ru-RU" altLang="en-US">
                <a:solidFill>
                  <a:schemeClr val="accent3">
                    <a:lumMod val="60000"/>
                    <a:lumOff val="40000"/>
                  </a:schemeClr>
                </a:solidFill>
              </a:rPr>
              <a:t>Руководитель: Медведева Лилиана 6ж</a:t>
            </a:r>
            <a:endParaRPr lang="ru-RU" altLang="en-US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r>
              <a:rPr lang="ru-RU" altLang="en-US">
                <a:solidFill>
                  <a:schemeClr val="accent3">
                    <a:lumMod val="60000"/>
                    <a:lumOff val="40000"/>
                  </a:schemeClr>
                </a:solidFill>
              </a:rPr>
              <a:t>Участник: Гарунова Эллана 6ж</a:t>
            </a:r>
            <a:endParaRPr lang="ru-RU" altLang="en-US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p>
            <a:r>
              <a:rPr lang="ru-RU" altLang="en-US" sz="540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lkboard SE Regular" panose="03050602040202020205" charset="0"/>
                <a:cs typeface="Chalkboard SE Regular" panose="03050602040202020205" charset="0"/>
              </a:rPr>
              <a:t>П</a:t>
            </a:r>
            <a:r>
              <a:rPr lang="ru-RU" altLang="en-US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lkboard SE Regular" panose="03050602040202020205" charset="0"/>
                <a:cs typeface="Chalkboard SE Regular" panose="03050602040202020205" charset="0"/>
              </a:rPr>
              <a:t>роблема проекта</a:t>
            </a:r>
            <a:endParaRPr lang="ru-RU" altLang="en-US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alkboard SE Regular" panose="03050602040202020205" charset="0"/>
              <a:cs typeface="Chalkboard SE Regular" panose="03050602040202020205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17955"/>
            <a:ext cx="10972800" cy="1649095"/>
          </a:xfrm>
        </p:spPr>
        <p:txBody>
          <a:bodyPr/>
          <a:p>
            <a:pPr marL="0" indent="0">
              <a:buNone/>
            </a:pPr>
            <a:r>
              <a:rPr lang="ru-RU" altLang="en-US">
                <a:solidFill>
                  <a:schemeClr val="tx1">
                    <a:lumMod val="95000"/>
                    <a:lumOff val="5000"/>
                  </a:schemeClr>
                </a:solidFill>
                <a:latin typeface="American Typewriter Regular" panose="02090604020004020304" charset="0"/>
                <a:cs typeface="American Typewriter Regular" panose="02090604020004020304" charset="0"/>
              </a:rPr>
              <a:t>Есть множество людей, которые хотели бы нарисовать мангу, но у них возникают проблемыы с написанием сюжета</a:t>
            </a:r>
            <a:endParaRPr lang="ru-RU" altLang="en-US">
              <a:solidFill>
                <a:schemeClr val="tx1">
                  <a:lumMod val="95000"/>
                  <a:lumOff val="5000"/>
                </a:schemeClr>
              </a:solidFill>
              <a:latin typeface="American Typewriter Regular" panose="02090604020004020304" charset="0"/>
              <a:cs typeface="American Typewriter Regular" panose="0209060402000402030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3615" y="3532505"/>
            <a:ext cx="3140710" cy="27133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2095" y="3532505"/>
            <a:ext cx="3049905" cy="27133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3570" y="3532505"/>
            <a:ext cx="2969895" cy="27133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095" y="3532505"/>
            <a:ext cx="2784475" cy="271335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 altLang="en-US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lkboard SE Regular" panose="03050602040202020205" charset="0"/>
                <a:cs typeface="Chalkboard SE Regular" panose="03050602040202020205" charset="0"/>
              </a:rPr>
              <a:t>Цель проекта</a:t>
            </a:r>
            <a:endParaRPr lang="ru-RU" altLang="en-US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alkboard SE Regular" panose="03050602040202020205" charset="0"/>
              <a:cs typeface="Chalkboard SE Regular" panose="03050602040202020205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17955"/>
            <a:ext cx="10972800" cy="4525963"/>
          </a:xfrm>
        </p:spPr>
        <p:txBody>
          <a:bodyPr/>
          <a:p>
            <a:r>
              <a:rPr lang="ru-RU" altLang="en-US">
                <a:latin typeface="American Typewriter Regular" panose="02090604020004020304" charset="0"/>
                <a:cs typeface="American Typewriter Regular" panose="02090604020004020304" charset="0"/>
              </a:rPr>
              <a:t>На практике научить системе повествования в японском литературном жанре манга или созданию сюжета манги.</a:t>
            </a:r>
            <a:endParaRPr lang="ru-RU" altLang="en-US">
              <a:latin typeface="American Typewriter Regular" panose="02090604020004020304" charset="0"/>
              <a:cs typeface="American Typewriter Regular" panose="02090604020004020304" charset="0"/>
            </a:endParaRPr>
          </a:p>
        </p:txBody>
      </p:sp>
      <p:pic>
        <p:nvPicPr>
          <p:cNvPr id="4" name="Picture 3" descr="Снимок экрана 2022-12-12 в 21.36.4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14410" y="4433570"/>
            <a:ext cx="342900" cy="304800"/>
          </a:xfrm>
          <a:prstGeom prst="rect">
            <a:avLst/>
          </a:prstGeom>
        </p:spPr>
      </p:pic>
      <p:pic>
        <p:nvPicPr>
          <p:cNvPr id="5" name="Picture 4" descr="Снимок экрана 2022-12-12 в 21.45.5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20" y="3079750"/>
            <a:ext cx="6408420" cy="3778250"/>
          </a:xfrm>
          <a:prstGeom prst="rect">
            <a:avLst/>
          </a:prstGeom>
        </p:spPr>
      </p:pic>
      <p:pic>
        <p:nvPicPr>
          <p:cNvPr id="6" name="Picture 5" descr="Снимок экрана 2022-12-12 в 21.47.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9220" y="3079750"/>
            <a:ext cx="5632450" cy="377825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4473"/>
            <a:ext cx="10972800" cy="1143000"/>
          </a:xfrm>
        </p:spPr>
        <p:txBody>
          <a:bodyPr/>
          <a:p>
            <a:r>
              <a:rPr lang="ru-RU" altLang="en-US" sz="5400">
                <a:solidFill>
                  <a:schemeClr val="accent6">
                    <a:lumMod val="75000"/>
                  </a:schemeClr>
                </a:solidFill>
                <a:latin typeface="Chalkboard SE Regular" panose="03050602040202020205" charset="0"/>
                <a:cs typeface="Chalkboard SE Regular" panose="03050602040202020205" charset="0"/>
              </a:rPr>
              <a:t>З</a:t>
            </a:r>
            <a:r>
              <a:rPr lang="ru-RU" altLang="en-US">
                <a:solidFill>
                  <a:schemeClr val="accent6">
                    <a:lumMod val="75000"/>
                  </a:schemeClr>
                </a:solidFill>
                <a:latin typeface="Chalkboard SE Regular" panose="03050602040202020205" charset="0"/>
                <a:cs typeface="Chalkboard SE Regular" panose="03050602040202020205" charset="0"/>
              </a:rPr>
              <a:t>адачи</a:t>
            </a:r>
            <a:endParaRPr lang="ru-RU" altLang="en-US">
              <a:solidFill>
                <a:schemeClr val="accent6">
                  <a:lumMod val="75000"/>
                </a:schemeClr>
              </a:solidFill>
              <a:latin typeface="Chalkboard SE Regular" panose="03050602040202020205" charset="0"/>
              <a:cs typeface="Chalkboard SE Regular" panose="03050602040202020205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1815" y="1283970"/>
            <a:ext cx="10831195" cy="5101590"/>
          </a:xfrm>
        </p:spPr>
        <p:txBody>
          <a:bodyPr/>
          <a:p>
            <a:r>
              <a:rPr lang="ru-RU" altLang="en-US" sz="3000">
                <a:latin typeface="American Typewriter Regular" panose="02090604020004020304" charset="0"/>
                <a:cs typeface="American Typewriter Regular" panose="02090604020004020304" charset="0"/>
              </a:rPr>
              <a:t>1. Понять основу создания сюжета манги</a:t>
            </a:r>
            <a:endParaRPr lang="ru-RU" altLang="en-US" sz="3000">
              <a:latin typeface="American Typewriter Regular" panose="02090604020004020304" charset="0"/>
              <a:cs typeface="American Typewriter Regular" panose="02090604020004020304" charset="0"/>
            </a:endParaRPr>
          </a:p>
          <a:p>
            <a:r>
              <a:rPr lang="ru-RU" altLang="en-US" sz="3000">
                <a:latin typeface="American Typewriter Regular" panose="02090604020004020304" charset="0"/>
                <a:cs typeface="American Typewriter Regular" panose="02090604020004020304" charset="0"/>
              </a:rPr>
              <a:t>2.Придумать тему проекта</a:t>
            </a:r>
            <a:endParaRPr lang="ru-RU" altLang="en-US" sz="3000">
              <a:latin typeface="American Typewriter Regular" panose="02090604020004020304" charset="0"/>
              <a:cs typeface="American Typewriter Regular" panose="02090604020004020304" charset="0"/>
            </a:endParaRPr>
          </a:p>
          <a:p>
            <a:r>
              <a:rPr lang="ru-RU" altLang="en-US" sz="3000">
                <a:latin typeface="American Typewriter Regular" panose="02090604020004020304" charset="0"/>
                <a:cs typeface="American Typewriter Regular" panose="02090604020004020304" charset="0"/>
              </a:rPr>
              <a:t>3.Определить формат проекта</a:t>
            </a:r>
            <a:endParaRPr lang="ru-RU" altLang="en-US" sz="3000">
              <a:latin typeface="American Typewriter Regular" panose="02090604020004020304" charset="0"/>
              <a:cs typeface="American Typewriter Regular" panose="02090604020004020304" charset="0"/>
            </a:endParaRPr>
          </a:p>
          <a:p>
            <a:r>
              <a:rPr lang="ru-RU" altLang="en-US" sz="3000">
                <a:latin typeface="American Typewriter Regular" panose="02090604020004020304" charset="0"/>
                <a:cs typeface="American Typewriter Regular" panose="02090604020004020304" charset="0"/>
              </a:rPr>
              <a:t>4.Распределить обязанности</a:t>
            </a:r>
            <a:endParaRPr lang="ru-RU" altLang="en-US" sz="3000">
              <a:latin typeface="American Typewriter Regular" panose="02090604020004020304" charset="0"/>
              <a:cs typeface="American Typewriter Regular" panose="02090604020004020304" charset="0"/>
            </a:endParaRPr>
          </a:p>
          <a:p>
            <a:r>
              <a:rPr lang="ru-RU" altLang="en-US" sz="3000">
                <a:latin typeface="American Typewriter Regular" panose="02090604020004020304" charset="0"/>
                <a:cs typeface="American Typewriter Regular" panose="02090604020004020304" charset="0"/>
              </a:rPr>
              <a:t>5.Распределение фрагментов на карты Проппа</a:t>
            </a:r>
            <a:endParaRPr lang="ru-RU" altLang="en-US" sz="3000">
              <a:latin typeface="American Typewriter Regular" panose="02090604020004020304" charset="0"/>
              <a:cs typeface="American Typewriter Regular" panose="02090604020004020304" charset="0"/>
            </a:endParaRPr>
          </a:p>
          <a:p>
            <a:r>
              <a:rPr lang="ru-RU" altLang="en-US" sz="3000">
                <a:latin typeface="American Typewriter Regular" panose="02090604020004020304" charset="0"/>
                <a:cs typeface="American Typewriter Regular" panose="02090604020004020304" charset="0"/>
              </a:rPr>
              <a:t>6.Нарисовать все карты</a:t>
            </a:r>
            <a:endParaRPr lang="ru-RU" altLang="en-US" sz="3000">
              <a:latin typeface="American Typewriter Regular" panose="02090604020004020304" charset="0"/>
              <a:cs typeface="American Typewriter Regular" panose="02090604020004020304" charset="0"/>
            </a:endParaRPr>
          </a:p>
          <a:p>
            <a:r>
              <a:rPr lang="ru-RU" altLang="en-US" sz="3000">
                <a:latin typeface="American Typewriter Regular" panose="02090604020004020304" charset="0"/>
                <a:cs typeface="American Typewriter Regular" panose="02090604020004020304" charset="0"/>
              </a:rPr>
              <a:t>7.Составить план проведения развивающего занятия</a:t>
            </a:r>
            <a:endParaRPr lang="ru-RU" altLang="en-US" sz="3000">
              <a:latin typeface="American Typewriter Regular" panose="02090604020004020304" charset="0"/>
              <a:cs typeface="American Typewriter Regular" panose="02090604020004020304" charset="0"/>
            </a:endParaRPr>
          </a:p>
          <a:p>
            <a:r>
              <a:rPr lang="ru-RU" altLang="en-US" sz="3000">
                <a:latin typeface="American Typewriter Regular" panose="02090604020004020304" charset="0"/>
                <a:cs typeface="American Typewriter Regular" panose="02090604020004020304" charset="0"/>
              </a:rPr>
              <a:t>8.Провести развивающее занятие</a:t>
            </a:r>
            <a:endParaRPr lang="ru-RU" altLang="en-US" sz="3000">
              <a:latin typeface="American Typewriter Regular" panose="02090604020004020304" charset="0"/>
              <a:cs typeface="American Typewriter Regular" panose="02090604020004020304" charset="0"/>
            </a:endParaRPr>
          </a:p>
          <a:p>
            <a:r>
              <a:rPr lang="ru-RU" altLang="en-US" sz="3000">
                <a:latin typeface="American Typewriter Regular" panose="02090604020004020304" charset="0"/>
                <a:cs typeface="American Typewriter Regular" panose="02090604020004020304" charset="0"/>
              </a:rPr>
              <a:t>9.Защитить проект</a:t>
            </a:r>
            <a:endParaRPr lang="ru-RU" altLang="en-US" sz="3000">
              <a:latin typeface="American Typewriter Regular" panose="02090604020004020304" charset="0"/>
              <a:cs typeface="American Typewriter Regular" panose="0209060402000402030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7279640" y="8757920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223202"/>
            <a:ext cx="10972800" cy="1143000"/>
          </a:xfrm>
        </p:spPr>
        <p:txBody>
          <a:bodyPr/>
          <a:p>
            <a:r>
              <a:rPr lang="ru-RU" altLang="en-US" sz="5400">
                <a:solidFill>
                  <a:schemeClr val="accent6">
                    <a:lumMod val="75000"/>
                  </a:schemeClr>
                </a:solidFill>
                <a:latin typeface="Chalkboard SE Regular" panose="03050602040202020205" charset="0"/>
                <a:cs typeface="Chalkboard SE Regular" panose="03050602040202020205" charset="0"/>
              </a:rPr>
              <a:t>П</a:t>
            </a:r>
            <a:r>
              <a:rPr lang="ru-RU" altLang="en-US">
                <a:solidFill>
                  <a:schemeClr val="accent6">
                    <a:lumMod val="75000"/>
                  </a:schemeClr>
                </a:solidFill>
                <a:latin typeface="Chalkboard SE Regular" panose="03050602040202020205" charset="0"/>
                <a:cs typeface="Chalkboard SE Regular" panose="03050602040202020205" charset="0"/>
              </a:rPr>
              <a:t>родукт</a:t>
            </a:r>
            <a:endParaRPr lang="ru-RU" altLang="en-US">
              <a:solidFill>
                <a:schemeClr val="accent6">
                  <a:lumMod val="75000"/>
                </a:schemeClr>
              </a:solidFill>
              <a:latin typeface="Chalkboard SE Regular" panose="03050602040202020205" charset="0"/>
              <a:cs typeface="Chalkboard SE Regular" panose="03050602040202020205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763270"/>
            <a:ext cx="10972800" cy="4525963"/>
          </a:xfrm>
        </p:spPr>
        <p:txBody>
          <a:bodyPr/>
          <a:p>
            <a:r>
              <a:rPr lang="ru-RU" altLang="en-US"/>
              <a:t>Наш продукт - это карты Проппа для создания своего сюжета манги. </a:t>
            </a:r>
            <a:endParaRPr lang="ru-RU" altLang="en-US"/>
          </a:p>
        </p:txBody>
      </p:sp>
      <p:pic>
        <p:nvPicPr>
          <p:cNvPr id="4" name="Picture 3" descr="Снимок экрана 2022-12-12 в 21.36.4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20480" y="3429000"/>
            <a:ext cx="342900" cy="304800"/>
          </a:xfrm>
          <a:prstGeom prst="rect">
            <a:avLst/>
          </a:prstGeom>
        </p:spPr>
      </p:pic>
      <p:pic>
        <p:nvPicPr>
          <p:cNvPr id="5" name="Picture 4" descr="Без названия19_2022121121145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890" y="1729105"/>
            <a:ext cx="2595245" cy="2595245"/>
          </a:xfrm>
          <a:prstGeom prst="rect">
            <a:avLst/>
          </a:prstGeom>
        </p:spPr>
      </p:pic>
      <p:pic>
        <p:nvPicPr>
          <p:cNvPr id="6" name="Picture 5" descr="Без названия16_202212112114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8135" y="1729740"/>
            <a:ext cx="2792095" cy="2594610"/>
          </a:xfrm>
          <a:prstGeom prst="rect">
            <a:avLst/>
          </a:prstGeom>
        </p:spPr>
      </p:pic>
      <p:pic>
        <p:nvPicPr>
          <p:cNvPr id="7" name="Picture 6" descr="Без названия21_2022121121150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367665" y="4101465"/>
            <a:ext cx="2651760" cy="2861310"/>
          </a:xfrm>
          <a:prstGeom prst="rect">
            <a:avLst/>
          </a:prstGeom>
        </p:spPr>
      </p:pic>
      <p:pic>
        <p:nvPicPr>
          <p:cNvPr id="8" name="Picture 7" descr="Без названия26_2022121121150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7695" y="1264920"/>
            <a:ext cx="2909570" cy="2753360"/>
          </a:xfrm>
          <a:prstGeom prst="rect">
            <a:avLst/>
          </a:prstGeom>
        </p:spPr>
      </p:pic>
      <p:pic>
        <p:nvPicPr>
          <p:cNvPr id="18" name="Picture 17" descr="Без названия32_2022121121154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34730" y="1264285"/>
            <a:ext cx="3298825" cy="2753995"/>
          </a:xfrm>
          <a:prstGeom prst="rect">
            <a:avLst/>
          </a:prstGeom>
        </p:spPr>
      </p:pic>
      <p:pic>
        <p:nvPicPr>
          <p:cNvPr id="19" name="Picture 18" descr="Без названия9_202212112113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00070" y="4206240"/>
            <a:ext cx="2753995" cy="2753995"/>
          </a:xfrm>
          <a:prstGeom prst="rect">
            <a:avLst/>
          </a:prstGeom>
        </p:spPr>
      </p:pic>
      <p:pic>
        <p:nvPicPr>
          <p:cNvPr id="20" name="Picture 19" descr="Без названия8_202212112113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25185" y="4017645"/>
            <a:ext cx="2840355" cy="2840355"/>
          </a:xfrm>
          <a:prstGeom prst="rect">
            <a:avLst/>
          </a:prstGeom>
        </p:spPr>
      </p:pic>
      <p:pic>
        <p:nvPicPr>
          <p:cNvPr id="21" name="Picture 20" descr="Без названия1_202212112113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68715" y="3866515"/>
            <a:ext cx="2991485" cy="299148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235902"/>
            <a:ext cx="10972800" cy="1143000"/>
          </a:xfrm>
        </p:spPr>
        <p:txBody>
          <a:bodyPr/>
          <a:p>
            <a:r>
              <a:rPr lang="ru-RU" altLang="en-US" sz="5400">
                <a:solidFill>
                  <a:schemeClr val="accent6">
                    <a:lumMod val="75000"/>
                  </a:schemeClr>
                </a:solidFill>
                <a:latin typeface="Chalkboard SE Regular" panose="03050602040202020205" charset="0"/>
                <a:cs typeface="Chalkboard SE Regular" panose="03050602040202020205" charset="0"/>
              </a:rPr>
              <a:t>И</a:t>
            </a:r>
            <a:r>
              <a:rPr lang="ru-RU" altLang="en-US">
                <a:solidFill>
                  <a:schemeClr val="accent6">
                    <a:lumMod val="75000"/>
                  </a:schemeClr>
                </a:solidFill>
                <a:latin typeface="Chalkboard SE Regular" panose="03050602040202020205" charset="0"/>
                <a:cs typeface="Chalkboard SE Regular" panose="03050602040202020205" charset="0"/>
              </a:rPr>
              <a:t>тоги</a:t>
            </a:r>
            <a:endParaRPr lang="ru-RU" altLang="en-US">
              <a:solidFill>
                <a:schemeClr val="accent6">
                  <a:lumMod val="75000"/>
                </a:schemeClr>
              </a:solidFill>
              <a:latin typeface="Chalkboard SE Regular" panose="03050602040202020205" charset="0"/>
              <a:cs typeface="Chalkboard SE Regular" panose="03050602040202020205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659765"/>
            <a:ext cx="10972800" cy="4525963"/>
          </a:xfrm>
        </p:spPr>
        <p:txBody>
          <a:bodyPr/>
          <a:p>
            <a:r>
              <a:rPr lang="ru-RU" altLang="en-US" sz="2800">
                <a:latin typeface="American Typewriter Regular" panose="02090604020004020304" charset="0"/>
                <a:cs typeface="American Typewriter Regular" panose="02090604020004020304" charset="0"/>
              </a:rPr>
              <a:t>Мы провели развивающее занятие, на нём мы подробно рассказали о том что такое манга, как её писать и тд. Хотим представить вам </a:t>
            </a:r>
            <a:r>
              <a:rPr lang="en-US" altLang="ru-RU" sz="2800">
                <a:latin typeface="American Typewriter Regular" panose="02090604020004020304" charset="0"/>
                <a:cs typeface="American Typewriter Regular" panose="02090604020004020304" charset="0"/>
              </a:rPr>
              <a:t>работу</a:t>
            </a:r>
            <a:r>
              <a:rPr lang="ru-RU" altLang="en-US" sz="2800">
                <a:latin typeface="American Typewriter Regular" panose="02090604020004020304" charset="0"/>
                <a:cs typeface="American Typewriter Regular" panose="02090604020004020304" charset="0"/>
              </a:rPr>
              <a:t>, а точнее сюжет манги созданны</a:t>
            </a:r>
            <a:r>
              <a:rPr lang="en-US" altLang="ru-RU" sz="2800">
                <a:latin typeface="American Typewriter Regular" panose="02090604020004020304" charset="0"/>
                <a:cs typeface="American Typewriter Regular" panose="02090604020004020304" charset="0"/>
              </a:rPr>
              <a:t>й</a:t>
            </a:r>
            <a:r>
              <a:rPr lang="ru-RU" altLang="en-US" sz="2800">
                <a:latin typeface="American Typewriter Regular" panose="02090604020004020304" charset="0"/>
                <a:cs typeface="American Typewriter Regular" panose="02090604020004020304" charset="0"/>
              </a:rPr>
              <a:t> на основе нашего занятия</a:t>
            </a:r>
            <a:r>
              <a:rPr lang="en-US" altLang="ru-RU" sz="2800">
                <a:latin typeface="American Typewriter Regular" panose="02090604020004020304" charset="0"/>
                <a:cs typeface="American Typewriter Regular" panose="02090604020004020304" charset="0"/>
              </a:rPr>
              <a:t>.</a:t>
            </a:r>
            <a:endParaRPr lang="en-US" altLang="ru-RU" sz="2800">
              <a:latin typeface="American Typewriter Regular" panose="02090604020004020304" charset="0"/>
              <a:cs typeface="American Typewriter Regular" panose="02090604020004020304" charset="0"/>
            </a:endParaRPr>
          </a:p>
        </p:txBody>
      </p:sp>
      <p:pic>
        <p:nvPicPr>
          <p:cNvPr id="6" name="Picture 5" descr="Скан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1620" y="2813685"/>
            <a:ext cx="4488815" cy="3597910"/>
          </a:xfrm>
          <a:prstGeom prst="rect">
            <a:avLst/>
          </a:prstGeom>
        </p:spPr>
      </p:pic>
      <p:pic>
        <p:nvPicPr>
          <p:cNvPr id="7" name="Picture 6" descr="Скан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863975" y="2809240"/>
            <a:ext cx="4489450" cy="3607435"/>
          </a:xfrm>
          <a:prstGeom prst="rect">
            <a:avLst/>
          </a:prstGeom>
        </p:spPr>
      </p:pic>
      <p:pic>
        <p:nvPicPr>
          <p:cNvPr id="4" name="Picture 3" descr="Скан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375525" y="2907030"/>
            <a:ext cx="4488180" cy="341312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 altLang="en-US" sz="5400">
                <a:solidFill>
                  <a:schemeClr val="accent6">
                    <a:lumMod val="75000"/>
                  </a:schemeClr>
                </a:solidFill>
                <a:latin typeface="Chalkboard SE Regular" panose="03050602040202020205" charset="0"/>
                <a:cs typeface="Chalkboard SE Regular" panose="03050602040202020205" charset="0"/>
              </a:rPr>
              <a:t>О</a:t>
            </a:r>
            <a:r>
              <a:rPr lang="ru-RU" altLang="en-US">
                <a:solidFill>
                  <a:schemeClr val="accent6">
                    <a:lumMod val="75000"/>
                  </a:schemeClr>
                </a:solidFill>
                <a:latin typeface="Chalkboard SE Regular" panose="03050602040202020205" charset="0"/>
                <a:cs typeface="Chalkboard SE Regular" panose="03050602040202020205" charset="0"/>
              </a:rPr>
              <a:t>прос</a:t>
            </a:r>
            <a:endParaRPr lang="ru-RU" altLang="en-US">
              <a:solidFill>
                <a:schemeClr val="accent6">
                  <a:lumMod val="75000"/>
                </a:schemeClr>
              </a:solidFill>
              <a:latin typeface="Chalkboard SE Regular" panose="03050602040202020205" charset="0"/>
              <a:cs typeface="Chalkboard SE Regular" panose="03050602040202020205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17955"/>
            <a:ext cx="10972800" cy="4525963"/>
          </a:xfrm>
        </p:spPr>
        <p:txBody>
          <a:bodyPr/>
          <a:p>
            <a:r>
              <a:rPr lang="ru-RU" altLang="en-US">
                <a:latin typeface="American Typewriter Regular" panose="02090604020004020304" charset="0"/>
                <a:cs typeface="American Typewriter Regular" panose="02090604020004020304" charset="0"/>
              </a:rPr>
              <a:t>После занятия мы провели опрос. Вот что из этого вышло:</a:t>
            </a:r>
            <a:endParaRPr lang="ru-RU" altLang="en-US">
              <a:latin typeface="American Typewriter Regular" panose="02090604020004020304" charset="0"/>
              <a:cs typeface="American Typewriter Regular" panose="02090604020004020304" charset="0"/>
            </a:endParaRPr>
          </a:p>
        </p:txBody>
      </p:sp>
      <p:pic>
        <p:nvPicPr>
          <p:cNvPr id="4" name="Picture 3" descr="Снимок экрана 2022-12-12 в 21.36.4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97950" y="3658235"/>
            <a:ext cx="342900" cy="304800"/>
          </a:xfrm>
          <a:prstGeom prst="rect">
            <a:avLst/>
          </a:prstGeom>
        </p:spPr>
      </p:pic>
      <p:pic>
        <p:nvPicPr>
          <p:cNvPr id="5" name="Picture 4" descr="IMAGE 2022-12-13 07:03: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3080" y="2539365"/>
            <a:ext cx="4845050" cy="4318635"/>
          </a:xfrm>
          <a:prstGeom prst="rect">
            <a:avLst/>
          </a:prstGeom>
        </p:spPr>
      </p:pic>
      <p:pic>
        <p:nvPicPr>
          <p:cNvPr id="6" name="Picture 5" descr="IMAGE 2022-12-13 07:03: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8130" y="2510790"/>
            <a:ext cx="5115560" cy="434721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1065" y="4809490"/>
            <a:ext cx="7850505" cy="1118870"/>
          </a:xfrm>
          <a:solidFill>
            <a:schemeClr val="bg1"/>
          </a:solidFill>
        </p:spPr>
        <p:txBody>
          <a:bodyPr/>
          <a:p>
            <a:pPr fontAlgn="ctr"/>
            <a:r>
              <a:rPr lang="ru-RU" altLang="en-US" sz="5400">
                <a:solidFill>
                  <a:schemeClr val="accent6">
                    <a:lumMod val="50000"/>
                  </a:schemeClr>
                </a:solidFill>
                <a:latin typeface="Luminari" panose="02000505000000020004" charset="0"/>
                <a:cs typeface="Luminari" panose="02000505000000020004" charset="0"/>
              </a:rPr>
              <a:t>Спасибо за внимание!</a:t>
            </a:r>
            <a:endParaRPr lang="ru-RU" altLang="en-US" sz="5400">
              <a:solidFill>
                <a:schemeClr val="accent6">
                  <a:lumMod val="50000"/>
                </a:schemeClr>
              </a:solidFill>
              <a:latin typeface="Luminari" panose="02000505000000020004" charset="0"/>
              <a:cs typeface="Luminari" panose="0200050500000002000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1018</Words>
  <Application>WPS Presentation</Application>
  <PresentationFormat>Widescreen</PresentationFormat>
  <Paragraphs>42</Paragraphs>
  <Slides>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8</vt:i4>
      </vt:variant>
    </vt:vector>
  </HeadingPairs>
  <TitlesOfParts>
    <vt:vector size="21" baseType="lpstr">
      <vt:lpstr>Arial</vt:lpstr>
      <vt:lpstr>SimSun</vt:lpstr>
      <vt:lpstr>Wingdings</vt:lpstr>
      <vt:lpstr>Chalkboard SE Regular</vt:lpstr>
      <vt:lpstr>American Typewriter Regular</vt:lpstr>
      <vt:lpstr>Luminari</vt:lpstr>
      <vt:lpstr>Microsoft YaHei</vt:lpstr>
      <vt:lpstr>汉仪旗黑</vt:lpstr>
      <vt:lpstr>Arial Unicode MS</vt:lpstr>
      <vt:lpstr>Calibri</vt:lpstr>
      <vt:lpstr>Helvetica Neue</vt:lpstr>
      <vt:lpstr>宋体-简</vt:lpstr>
      <vt:lpstr>Default Design</vt:lpstr>
      <vt:lpstr>PowerPoint 演示文稿</vt:lpstr>
      <vt:lpstr>Проблема проекта</vt:lpstr>
      <vt:lpstr>Цель проекта</vt:lpstr>
      <vt:lpstr>Задачи</vt:lpstr>
      <vt:lpstr>Продукт</vt:lpstr>
      <vt:lpstr>Итоги</vt:lpstr>
      <vt:lpstr>Опрос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liliana</dc:creator>
  <cp:lastModifiedBy>liliana</cp:lastModifiedBy>
  <cp:revision>3</cp:revision>
  <dcterms:created xsi:type="dcterms:W3CDTF">2022-12-13T04:05:37Z</dcterms:created>
  <dcterms:modified xsi:type="dcterms:W3CDTF">2022-12-13T04:05:37Z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1033-4.7.0.7770</vt:lpwstr>
  </property>
</Properties>
</file>