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sldIdLst>
    <p:sldId id="256" r:id="rId2"/>
    <p:sldId id="257" r:id="rId3"/>
    <p:sldId id="258" r:id="rId4"/>
    <p:sldId id="259" r:id="rId5"/>
    <p:sldId id="261" r:id="rId6"/>
    <p:sldId id="262" r:id="rId7"/>
    <p:sldId id="263"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1013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Date Placeholder 2"/>
          <p:cNvSpPr>
            <a:spLocks noGrp="1"/>
          </p:cNvSpPr>
          <p:nvPr>
            <p:ph type="dt" sz="half" idx="10"/>
          </p:nvPr>
        </p:nvSpPr>
        <p:spPr/>
        <p:txBody>
          <a:bodyPr/>
          <a:lstStyle/>
          <a:p>
            <a:fld id="{02AC24A9-CCB6-4F8D-B8DB-C2F3692CFA5A}" type="datetimeFigureOut">
              <a:rPr lang="en-US" smtClean="0"/>
              <a:t>2/12/2021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0664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2AC24A9-CCB6-4F8D-B8DB-C2F3692CFA5A}" type="datetimeFigureOut">
              <a:rPr lang="en-US" smtClean="0"/>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24860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2AC24A9-CCB6-4F8D-B8DB-C2F3692CFA5A}" type="datetimeFigureOut">
              <a:rPr lang="en-US" smtClean="0"/>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8639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2AC24A9-CCB6-4F8D-B8DB-C2F3692CFA5A}" type="datetimeFigureOut">
              <a:rPr lang="en-US" smtClean="0"/>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80480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2AC24A9-CCB6-4F8D-B8DB-C2F3692CFA5A}" type="datetimeFigureOut">
              <a:rPr lang="en-US" smtClean="0"/>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9832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2AC24A9-CCB6-4F8D-B8DB-C2F3692CFA5A}" type="datetimeFigureOut">
              <a:rPr lang="en-US" smtClean="0"/>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02753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71196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31804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91167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2AC24A9-CCB6-4F8D-B8DB-C2F3692CFA5A}" type="datetimeFigureOut">
              <a:rPr lang="en-US" smtClean="0"/>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011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2AC24A9-CCB6-4F8D-B8DB-C2F3692CFA5A}" type="datetimeFigureOut">
              <a:rPr lang="en-US" smtClean="0"/>
              <a:t>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97970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02AC24A9-CCB6-4F8D-B8DB-C2F3692CFA5A}" type="datetimeFigureOut">
              <a:rPr lang="en-US" smtClean="0"/>
              <a:t>2/12/2021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93937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02AC24A9-CCB6-4F8D-B8DB-C2F3692CFA5A}" type="datetimeFigureOut">
              <a:rPr lang="en-US" smtClean="0"/>
              <a:t>2/12/2021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95657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C24A9-CCB6-4F8D-B8DB-C2F3692CFA5A}" type="datetimeFigureOut">
              <a:rPr lang="en-US" smtClean="0"/>
              <a:t>2/12/2021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848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02AC24A9-CCB6-4F8D-B8DB-C2F3692CFA5A}" type="datetimeFigureOut">
              <a:rPr lang="en-US" smtClean="0"/>
              <a:t>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84007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02AC24A9-CCB6-4F8D-B8DB-C2F3692CFA5A}" type="datetimeFigureOut">
              <a:rPr lang="en-US" smtClean="0"/>
              <a:t>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87153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2AC24A9-CCB6-4F8D-B8DB-C2F3692CFA5A}" type="datetimeFigureOut">
              <a:rPr lang="en-US" smtClean="0"/>
              <a:t>2/12/2021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128883363"/>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E4A8D27-1EE3-4C14-9ED5-AA049A18E532}"/>
              </a:ext>
            </a:extLst>
          </p:cNvPr>
          <p:cNvPicPr/>
          <p:nvPr/>
        </p:nvPicPr>
        <p:blipFill rotWithShape="1">
          <a:blip r:embed="rId2"/>
          <a:srcRect l="25128" r="8584"/>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Заголовок 1">
            <a:extLst>
              <a:ext uri="{FF2B5EF4-FFF2-40B4-BE49-F238E27FC236}">
                <a16:creationId xmlns:a16="http://schemas.microsoft.com/office/drawing/2014/main" id="{7791A789-D5B3-4662-84FD-91E24CDD3E8A}"/>
              </a:ext>
            </a:extLst>
          </p:cNvPr>
          <p:cNvSpPr>
            <a:spLocks noGrp="1"/>
          </p:cNvSpPr>
          <p:nvPr>
            <p:ph type="ctrTitle"/>
          </p:nvPr>
        </p:nvSpPr>
        <p:spPr/>
        <p:txBody>
          <a:bodyPr anchor="b">
            <a:normAutofit/>
          </a:bodyPr>
          <a:lstStyle/>
          <a:p>
            <a:r>
              <a:rPr lang="ru-RU" sz="4400" dirty="0"/>
              <a:t>«Мир фэнтези в современной литературе»</a:t>
            </a:r>
          </a:p>
        </p:txBody>
      </p:sp>
      <p:sp>
        <p:nvSpPr>
          <p:cNvPr id="3" name="Подзаголовок 2">
            <a:extLst>
              <a:ext uri="{FF2B5EF4-FFF2-40B4-BE49-F238E27FC236}">
                <a16:creationId xmlns:a16="http://schemas.microsoft.com/office/drawing/2014/main" id="{0B921ED4-D4B0-4EC4-9F01-D75F1A269795}"/>
              </a:ext>
            </a:extLst>
          </p:cNvPr>
          <p:cNvSpPr>
            <a:spLocks noGrp="1"/>
          </p:cNvSpPr>
          <p:nvPr>
            <p:ph type="subTitle" idx="1"/>
          </p:nvPr>
        </p:nvSpPr>
        <p:spPr/>
        <p:txBody>
          <a:bodyPr>
            <a:normAutofit fontScale="85000" lnSpcReduction="10000"/>
          </a:bodyPr>
          <a:lstStyle/>
          <a:p>
            <a:r>
              <a:rPr lang="ru-RU" sz="2000" b="1" dirty="0">
                <a:solidFill>
                  <a:schemeClr val="tx2">
                    <a:lumMod val="75000"/>
                  </a:schemeClr>
                </a:solidFill>
              </a:rPr>
              <a:t>Консультант проекта: </a:t>
            </a:r>
            <a:r>
              <a:rPr lang="ru-RU" sz="2000" dirty="0">
                <a:solidFill>
                  <a:schemeClr val="tx2">
                    <a:lumMod val="75000"/>
                  </a:schemeClr>
                </a:solidFill>
              </a:rPr>
              <a:t>Корнелюк Татьяна Сергеевна </a:t>
            </a:r>
          </a:p>
          <a:p>
            <a:r>
              <a:rPr lang="ru-RU" sz="2000" b="1" dirty="0">
                <a:solidFill>
                  <a:schemeClr val="tx2">
                    <a:lumMod val="75000"/>
                  </a:schemeClr>
                </a:solidFill>
              </a:rPr>
              <a:t>Руководитель проекта: </a:t>
            </a:r>
            <a:r>
              <a:rPr lang="ru-RU" sz="2000" dirty="0">
                <a:solidFill>
                  <a:schemeClr val="tx2">
                    <a:lumMod val="75000"/>
                  </a:schemeClr>
                </a:solidFill>
              </a:rPr>
              <a:t>Сулименкова Мария Максимовна </a:t>
            </a:r>
          </a:p>
          <a:p>
            <a:r>
              <a:rPr lang="ru-RU" sz="2000" b="1" dirty="0">
                <a:solidFill>
                  <a:schemeClr val="tx2">
                    <a:lumMod val="75000"/>
                  </a:schemeClr>
                </a:solidFill>
              </a:rPr>
              <a:t>Учреждение: </a:t>
            </a:r>
            <a:r>
              <a:rPr lang="ru-RU" sz="2000" dirty="0">
                <a:solidFill>
                  <a:schemeClr val="tx2">
                    <a:lumMod val="75000"/>
                  </a:schemeClr>
                </a:solidFill>
              </a:rPr>
              <a:t>ГБОУ №1505 Преображенская</a:t>
            </a:r>
          </a:p>
          <a:p>
            <a:r>
              <a:rPr lang="ru-RU" sz="2000" b="1" dirty="0">
                <a:solidFill>
                  <a:schemeClr val="tx2">
                    <a:lumMod val="75000"/>
                  </a:schemeClr>
                </a:solidFill>
              </a:rPr>
              <a:t>Класс:</a:t>
            </a:r>
            <a:r>
              <a:rPr lang="ru-RU" sz="2000" dirty="0">
                <a:solidFill>
                  <a:schemeClr val="tx2">
                    <a:lumMod val="75000"/>
                  </a:schemeClr>
                </a:solidFill>
              </a:rPr>
              <a:t> 10 «Г»</a:t>
            </a:r>
          </a:p>
          <a:p>
            <a:endParaRPr lang="ru-RU" sz="2000" dirty="0"/>
          </a:p>
        </p:txBody>
      </p:sp>
    </p:spTree>
    <p:extLst>
      <p:ext uri="{BB962C8B-B14F-4D97-AF65-F5344CB8AC3E}">
        <p14:creationId xmlns:p14="http://schemas.microsoft.com/office/powerpoint/2010/main" val="2289829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CDF467-67DA-4AC2-BD38-CB1B0D3D6CE7}"/>
              </a:ext>
            </a:extLst>
          </p:cNvPr>
          <p:cNvSpPr txBox="1"/>
          <p:nvPr/>
        </p:nvSpPr>
        <p:spPr>
          <a:xfrm>
            <a:off x="490330" y="415287"/>
            <a:ext cx="10455965" cy="5632311"/>
          </a:xfrm>
          <a:prstGeom prst="rect">
            <a:avLst/>
          </a:prstGeom>
          <a:noFill/>
        </p:spPr>
        <p:txBody>
          <a:bodyPr wrap="square">
            <a:spAutoFit/>
          </a:bodyPr>
          <a:lstStyle/>
          <a:p>
            <a:r>
              <a:rPr lang="ru-RU" b="1" dirty="0">
                <a:solidFill>
                  <a:srgbClr val="FF0000"/>
                </a:solidFill>
              </a:rPr>
              <a:t>Актуальность: </a:t>
            </a:r>
          </a:p>
          <a:p>
            <a:r>
              <a:rPr lang="ru-RU" dirty="0"/>
              <a:t>В нашем современном мире многие учителя и родители жалуются на то, что, мы, современные подростки, не читаем художественную литературу, заменяя этот увлекательный процесс чтением модных молодёжных журналов или компьютерными играми. Да, читаем мало, непланомерно, читаем то, что модно, в первую очередь то, что идет на экранах и вызвало отголосок в обществе.</a:t>
            </a:r>
          </a:p>
          <a:p>
            <a:r>
              <a:rPr lang="ru-RU" dirty="0"/>
              <a:t>По статистике в интернете, каждая пятая прочитанная сегодня подростками книга, написана в жанре фэнтези. И конечно, ребята проявляют наибольший интерес к фэнтези.</a:t>
            </a:r>
          </a:p>
          <a:p>
            <a:r>
              <a:rPr lang="ru-RU" b="1" dirty="0">
                <a:solidFill>
                  <a:srgbClr val="FF0000"/>
                </a:solidFill>
              </a:rPr>
              <a:t>Задачи: </a:t>
            </a:r>
          </a:p>
          <a:p>
            <a:r>
              <a:rPr lang="ru-RU" dirty="0"/>
              <a:t>1) Изучить информацию о жанре «фэнтези».</a:t>
            </a:r>
          </a:p>
          <a:p>
            <a:r>
              <a:rPr lang="ru-RU" dirty="0"/>
              <a:t>2) Найти подходящую литературу и ознакомиться с ней.</a:t>
            </a:r>
          </a:p>
          <a:p>
            <a:r>
              <a:rPr lang="ru-RU" dirty="0"/>
              <a:t>3)Провести опрос учащихся класса.</a:t>
            </a:r>
          </a:p>
          <a:p>
            <a:r>
              <a:rPr lang="ru-RU" dirty="0"/>
              <a:t>4) Узнать: почему подростки заинтересованы этим жанром больше,</a:t>
            </a:r>
          </a:p>
          <a:p>
            <a:r>
              <a:rPr lang="ru-RU" dirty="0"/>
              <a:t>чем классикой.</a:t>
            </a:r>
          </a:p>
          <a:p>
            <a:r>
              <a:rPr lang="ru-RU" dirty="0"/>
              <a:t>5) Сделать вывод на основе полученных знаний.</a:t>
            </a:r>
          </a:p>
          <a:p>
            <a:r>
              <a:rPr lang="ru-RU" b="1" dirty="0">
                <a:solidFill>
                  <a:srgbClr val="FF0000"/>
                </a:solidFill>
              </a:rPr>
              <a:t>Проблема проекта: </a:t>
            </a:r>
          </a:p>
          <a:p>
            <a:r>
              <a:rPr lang="ru-RU" dirty="0"/>
              <a:t>Популярность данного жанра невероятно пользуется спросом у подростков. Почему подростки настолько увлечены книгами "Фэнтези"?</a:t>
            </a:r>
          </a:p>
          <a:p>
            <a:r>
              <a:rPr lang="ru-RU" b="1" dirty="0">
                <a:solidFill>
                  <a:srgbClr val="FF0000"/>
                </a:solidFill>
              </a:rPr>
              <a:t>Цель:</a:t>
            </a:r>
          </a:p>
          <a:p>
            <a:r>
              <a:rPr lang="ru-RU" dirty="0"/>
              <a:t>Цель проекта заключается в том, чтобы узнать: почему жанр «фэнтези» очень популярен среди подростков, по сравнению с классической литературой.</a:t>
            </a:r>
          </a:p>
        </p:txBody>
      </p:sp>
    </p:spTree>
    <p:extLst>
      <p:ext uri="{BB962C8B-B14F-4D97-AF65-F5344CB8AC3E}">
        <p14:creationId xmlns:p14="http://schemas.microsoft.com/office/powerpoint/2010/main" val="1369393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77B3DA-1170-4A38-B691-711FE82EC51C}"/>
              </a:ext>
            </a:extLst>
          </p:cNvPr>
          <p:cNvSpPr txBox="1"/>
          <p:nvPr/>
        </p:nvSpPr>
        <p:spPr>
          <a:xfrm>
            <a:off x="278296" y="172352"/>
            <a:ext cx="7010399" cy="2862322"/>
          </a:xfrm>
          <a:prstGeom prst="rect">
            <a:avLst/>
          </a:prstGeom>
          <a:noFill/>
        </p:spPr>
        <p:txBody>
          <a:bodyPr wrap="square">
            <a:spAutoFit/>
          </a:bodyPr>
          <a:lstStyle/>
          <a:p>
            <a:r>
              <a:rPr lang="ru-RU" b="1" i="1" dirty="0">
                <a:solidFill>
                  <a:srgbClr val="7030A0"/>
                </a:solidFill>
              </a:rPr>
              <a:t>ФЭНТЕЗИ </a:t>
            </a:r>
            <a:r>
              <a:rPr lang="ru-RU" dirty="0"/>
              <a:t>- [англ. </a:t>
            </a:r>
            <a:r>
              <a:rPr lang="ru-RU" dirty="0" err="1"/>
              <a:t>fantasy</a:t>
            </a:r>
            <a:r>
              <a:rPr lang="ru-RU" dirty="0"/>
              <a:t> - фантазия] - литературный жанр, возникший в первой половине XX столетия в англоязычной прозе; занимает промежуточное положение между научной фантастикой и сказкой, ведет свою родословную от народных эпосов европейских стран (напр., "Калевала" или "</a:t>
            </a:r>
            <a:r>
              <a:rPr lang="ru-RU" dirty="0" err="1"/>
              <a:t>Беовульф</a:t>
            </a:r>
            <a:r>
              <a:rPr lang="ru-RU" dirty="0"/>
              <a:t>"). Ф. богат поэтическими причудливыми образами, представляет сверхъестественные и нереалистические события и характеры. Основоположниками считаются американец Р. Говард и англичанин Р. Толкиен.</a:t>
            </a:r>
          </a:p>
        </p:txBody>
      </p:sp>
      <p:pic>
        <p:nvPicPr>
          <p:cNvPr id="6" name="Рисунок 5">
            <a:extLst>
              <a:ext uri="{FF2B5EF4-FFF2-40B4-BE49-F238E27FC236}">
                <a16:creationId xmlns:a16="http://schemas.microsoft.com/office/drawing/2014/main" id="{B0E9F655-41AA-41BE-8B6C-AE37DCF40199}"/>
              </a:ext>
            </a:extLst>
          </p:cNvPr>
          <p:cNvPicPr>
            <a:picLocks noChangeAspect="1"/>
          </p:cNvPicPr>
          <p:nvPr/>
        </p:nvPicPr>
        <p:blipFill>
          <a:blip r:embed="rId2"/>
          <a:stretch>
            <a:fillRect/>
          </a:stretch>
        </p:blipFill>
        <p:spPr>
          <a:xfrm>
            <a:off x="7169426" y="1148833"/>
            <a:ext cx="5022574" cy="5724939"/>
          </a:xfrm>
          <a:prstGeom prst="rect">
            <a:avLst/>
          </a:prstGeom>
        </p:spPr>
      </p:pic>
    </p:spTree>
    <p:extLst>
      <p:ext uri="{BB962C8B-B14F-4D97-AF65-F5344CB8AC3E}">
        <p14:creationId xmlns:p14="http://schemas.microsoft.com/office/powerpoint/2010/main" val="2829298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2ADCA1-6022-4B2B-9979-14EA7C31991E}"/>
              </a:ext>
            </a:extLst>
          </p:cNvPr>
          <p:cNvSpPr txBox="1"/>
          <p:nvPr/>
        </p:nvSpPr>
        <p:spPr>
          <a:xfrm>
            <a:off x="106017" y="0"/>
            <a:ext cx="6096000" cy="646331"/>
          </a:xfrm>
          <a:prstGeom prst="rect">
            <a:avLst/>
          </a:prstGeom>
          <a:noFill/>
        </p:spPr>
        <p:txBody>
          <a:bodyPr wrap="square">
            <a:spAutoFit/>
          </a:bodyPr>
          <a:lstStyle/>
          <a:p>
            <a:endParaRPr lang="ru-RU" dirty="0"/>
          </a:p>
          <a:p>
            <a:r>
              <a:rPr lang="ru-RU" b="1" i="1" dirty="0">
                <a:solidFill>
                  <a:srgbClr val="7030A0"/>
                </a:solidFill>
              </a:rPr>
              <a:t>ПРЕДЫСТОРИЯ ФЭНТЕЗИ</a:t>
            </a:r>
          </a:p>
        </p:txBody>
      </p:sp>
      <p:sp>
        <p:nvSpPr>
          <p:cNvPr id="5" name="TextBox 4">
            <a:extLst>
              <a:ext uri="{FF2B5EF4-FFF2-40B4-BE49-F238E27FC236}">
                <a16:creationId xmlns:a16="http://schemas.microsoft.com/office/drawing/2014/main" id="{CAFE598E-0DE2-4954-8706-1CC65A449292}"/>
              </a:ext>
            </a:extLst>
          </p:cNvPr>
          <p:cNvSpPr txBox="1"/>
          <p:nvPr/>
        </p:nvSpPr>
        <p:spPr>
          <a:xfrm>
            <a:off x="106017" y="603261"/>
            <a:ext cx="11635409" cy="2031325"/>
          </a:xfrm>
          <a:prstGeom prst="rect">
            <a:avLst/>
          </a:prstGeom>
          <a:noFill/>
        </p:spPr>
        <p:txBody>
          <a:bodyPr wrap="square">
            <a:spAutoFit/>
          </a:bodyPr>
          <a:lstStyle/>
          <a:p>
            <a:r>
              <a:rPr lang="ru-RU" dirty="0"/>
              <a:t>Жанр фэнтези сложился в литературе в XX веке, но свое начало он берет с глубокой древности и тесно связан с обычаями и традициями народов. Это известные мифы, предания, сказки. Считается, что предыстория этого жанра началась с рыцарских романов. Действие их разворачивалось в историческом времени, но происходят они на условном “феерическом” просторе, где подлинная география и границы не важны. Это было обычно некое королевство, где рыцари противостоят чародеям и великанам. Именно в рыцарских романах стали зарождаться шаблоны и традиции современного фэнтези. В них впервые появляется образ идеального Светлого Королевства, Империи, ведущей ожесточенную и обреченную борьбу с могучими Темными силами.</a:t>
            </a:r>
          </a:p>
        </p:txBody>
      </p:sp>
      <p:pic>
        <p:nvPicPr>
          <p:cNvPr id="14" name="Рисунок 13">
            <a:extLst>
              <a:ext uri="{FF2B5EF4-FFF2-40B4-BE49-F238E27FC236}">
                <a16:creationId xmlns:a16="http://schemas.microsoft.com/office/drawing/2014/main" id="{03C13E53-AD17-452D-A4C0-7EC4640799A1}"/>
              </a:ext>
            </a:extLst>
          </p:cNvPr>
          <p:cNvPicPr>
            <a:picLocks noChangeAspect="1"/>
          </p:cNvPicPr>
          <p:nvPr/>
        </p:nvPicPr>
        <p:blipFill>
          <a:blip r:embed="rId2"/>
          <a:stretch>
            <a:fillRect/>
          </a:stretch>
        </p:blipFill>
        <p:spPr>
          <a:xfrm>
            <a:off x="2802834" y="3172239"/>
            <a:ext cx="6241774" cy="3685761"/>
          </a:xfrm>
          <a:prstGeom prst="rect">
            <a:avLst/>
          </a:prstGeom>
        </p:spPr>
      </p:pic>
    </p:spTree>
    <p:extLst>
      <p:ext uri="{BB962C8B-B14F-4D97-AF65-F5344CB8AC3E}">
        <p14:creationId xmlns:p14="http://schemas.microsoft.com/office/powerpoint/2010/main" val="1145848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A954CF-E6C7-4308-A6BA-A3A3E7A31277}"/>
              </a:ext>
            </a:extLst>
          </p:cNvPr>
          <p:cNvSpPr txBox="1"/>
          <p:nvPr/>
        </p:nvSpPr>
        <p:spPr>
          <a:xfrm>
            <a:off x="99391" y="0"/>
            <a:ext cx="6109252" cy="5632311"/>
          </a:xfrm>
          <a:prstGeom prst="rect">
            <a:avLst/>
          </a:prstGeom>
          <a:noFill/>
        </p:spPr>
        <p:txBody>
          <a:bodyPr wrap="square">
            <a:spAutoFit/>
          </a:bodyPr>
          <a:lstStyle/>
          <a:p>
            <a:r>
              <a:rPr lang="ru-RU" b="1" i="1" dirty="0">
                <a:solidFill>
                  <a:srgbClr val="7030A0"/>
                </a:solidFill>
              </a:rPr>
              <a:t>ЗАРУБЕЖНАЯ ФЭНТЕЗИ</a:t>
            </a:r>
            <a:br>
              <a:rPr lang="ru-RU" dirty="0"/>
            </a:br>
            <a:r>
              <a:rPr lang="ru-RU" dirty="0"/>
              <a:t>Самым значимым автором среди родоначальников </a:t>
            </a:r>
            <a:r>
              <a:rPr lang="ru-RU" dirty="0" err="1"/>
              <a:t>science</a:t>
            </a:r>
            <a:r>
              <a:rPr lang="ru-RU" dirty="0"/>
              <a:t> </a:t>
            </a:r>
            <a:r>
              <a:rPr lang="ru-RU" dirty="0" err="1"/>
              <a:t>fantasy</a:t>
            </a:r>
            <a:r>
              <a:rPr lang="ru-RU" dirty="0"/>
              <a:t>, «научной</a:t>
            </a:r>
          </a:p>
          <a:p>
            <a:r>
              <a:rPr lang="ru-RU" dirty="0"/>
              <a:t>фэнтези», была Ли </a:t>
            </a:r>
            <a:r>
              <a:rPr lang="ru-RU" dirty="0" err="1"/>
              <a:t>Брэккетт</a:t>
            </a:r>
            <a:r>
              <a:rPr lang="ru-RU" dirty="0"/>
              <a:t>. Она по праву вошла в историю фантастики как</a:t>
            </a:r>
          </a:p>
          <a:p>
            <a:r>
              <a:rPr lang="ru-RU" dirty="0"/>
              <a:t>«королева космической оперы». Представить этот популярнейший ныне род</a:t>
            </a:r>
          </a:p>
          <a:p>
            <a:r>
              <a:rPr lang="ru-RU" dirty="0"/>
              <a:t>фэнтези без ее имени у истоков так же непросто, как фэнтези героическую –</a:t>
            </a:r>
          </a:p>
          <a:p>
            <a:r>
              <a:rPr lang="ru-RU" dirty="0"/>
              <a:t>без Говарда, а эпическую – без </a:t>
            </a:r>
            <a:r>
              <a:rPr lang="ru-RU" dirty="0" err="1"/>
              <a:t>Толкина</a:t>
            </a:r>
            <a:r>
              <a:rPr lang="ru-RU" dirty="0"/>
              <a:t>. Начав с достаточно традиционных</a:t>
            </a:r>
          </a:p>
          <a:p>
            <a:r>
              <a:rPr lang="ru-RU" dirty="0"/>
              <a:t>научно-фантастических произведений, </a:t>
            </a:r>
            <a:r>
              <a:rPr lang="ru-RU" dirty="0" err="1"/>
              <a:t>Брэккетт</a:t>
            </a:r>
            <a:r>
              <a:rPr lang="ru-RU" dirty="0"/>
              <a:t> позднее стала вплетать в них</a:t>
            </a:r>
          </a:p>
          <a:p>
            <a:r>
              <a:rPr lang="ru-RU" dirty="0"/>
              <a:t>все больше «волшебных» и «средневековых» элементов. На страницах ее</a:t>
            </a:r>
          </a:p>
          <a:p>
            <a:r>
              <a:rPr lang="ru-RU" dirty="0"/>
              <a:t>книг, чье действие разворачивается на космических просторах, появляются</a:t>
            </a:r>
          </a:p>
          <a:p>
            <a:r>
              <a:rPr lang="ru-RU" dirty="0"/>
              <a:t>имена из древних мифов. Мечи соседствуют с лучевым оружием, магия всех</a:t>
            </a:r>
          </a:p>
          <a:p>
            <a:r>
              <a:rPr lang="ru-RU" dirty="0"/>
              <a:t>видов – с совершеннейшими технологиями.</a:t>
            </a:r>
          </a:p>
        </p:txBody>
      </p:sp>
      <p:pic>
        <p:nvPicPr>
          <p:cNvPr id="4" name="Рисунок 3">
            <a:extLst>
              <a:ext uri="{FF2B5EF4-FFF2-40B4-BE49-F238E27FC236}">
                <a16:creationId xmlns:a16="http://schemas.microsoft.com/office/drawing/2014/main" id="{440D890F-0CE9-4F09-93D2-73F4E055D266}"/>
              </a:ext>
            </a:extLst>
          </p:cNvPr>
          <p:cNvPicPr>
            <a:picLocks noChangeAspect="1"/>
          </p:cNvPicPr>
          <p:nvPr/>
        </p:nvPicPr>
        <p:blipFill>
          <a:blip r:embed="rId2"/>
          <a:stretch>
            <a:fillRect/>
          </a:stretch>
        </p:blipFill>
        <p:spPr>
          <a:xfrm>
            <a:off x="5857461" y="3294822"/>
            <a:ext cx="6334539" cy="3563178"/>
          </a:xfrm>
          <a:prstGeom prst="rect">
            <a:avLst/>
          </a:prstGeom>
        </p:spPr>
      </p:pic>
    </p:spTree>
    <p:extLst>
      <p:ext uri="{BB962C8B-B14F-4D97-AF65-F5344CB8AC3E}">
        <p14:creationId xmlns:p14="http://schemas.microsoft.com/office/powerpoint/2010/main" val="1872080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669568-7836-4268-A654-069ED89E31BA}"/>
              </a:ext>
            </a:extLst>
          </p:cNvPr>
          <p:cNvSpPr txBox="1"/>
          <p:nvPr/>
        </p:nvSpPr>
        <p:spPr>
          <a:xfrm>
            <a:off x="3173896" y="864058"/>
            <a:ext cx="6109252" cy="3139321"/>
          </a:xfrm>
          <a:prstGeom prst="rect">
            <a:avLst/>
          </a:prstGeom>
          <a:noFill/>
        </p:spPr>
        <p:txBody>
          <a:bodyPr wrap="square">
            <a:spAutoFit/>
          </a:bodyPr>
          <a:lstStyle/>
          <a:p>
            <a:r>
              <a:rPr lang="ru-RU" b="1" i="1" dirty="0">
                <a:solidFill>
                  <a:srgbClr val="7030A0"/>
                </a:solidFill>
              </a:rPr>
              <a:t>Заключение</a:t>
            </a:r>
          </a:p>
          <a:p>
            <a:endParaRPr lang="ru-RU" dirty="0"/>
          </a:p>
          <a:p>
            <a:r>
              <a:rPr lang="ru-RU" dirty="0"/>
              <a:t>Таким образом, мы пришли к выводу, что «фэнтези (от англ. </a:t>
            </a:r>
            <a:r>
              <a:rPr lang="ru-RU" dirty="0" err="1"/>
              <a:t>fantasy</a:t>
            </a:r>
            <a:r>
              <a:rPr lang="ru-RU" dirty="0"/>
              <a:t> — «фантазия») — «вид фантастической литературы, основанный на использовании мифологических и сказочных мотивов.</a:t>
            </a:r>
          </a:p>
          <a:p>
            <a:endParaRPr lang="ru-RU" dirty="0"/>
          </a:p>
          <a:p>
            <a:r>
              <a:rPr lang="ru-RU" dirty="0"/>
              <a:t>Это прекрасно, что в нашем мире существуют книги в жанре «фэнтези». В любое время можно погрузиться в этот мир магии.</a:t>
            </a:r>
          </a:p>
        </p:txBody>
      </p:sp>
    </p:spTree>
    <p:extLst>
      <p:ext uri="{BB962C8B-B14F-4D97-AF65-F5344CB8AC3E}">
        <p14:creationId xmlns:p14="http://schemas.microsoft.com/office/powerpoint/2010/main" val="2198177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F8C727-A378-487A-A85F-35D9E00567E8}"/>
              </a:ext>
            </a:extLst>
          </p:cNvPr>
          <p:cNvSpPr txBox="1"/>
          <p:nvPr/>
        </p:nvSpPr>
        <p:spPr>
          <a:xfrm>
            <a:off x="1086679" y="2505670"/>
            <a:ext cx="12059478" cy="923330"/>
          </a:xfrm>
          <a:prstGeom prst="rect">
            <a:avLst/>
          </a:prstGeom>
          <a:noFill/>
        </p:spPr>
        <p:txBody>
          <a:bodyPr wrap="square">
            <a:spAutoFit/>
          </a:bodyPr>
          <a:lstStyle/>
          <a:p>
            <a:r>
              <a:rPr lang="ru-RU" sz="5400" b="1" dirty="0"/>
              <a:t>БЛАГОДАРЮ ЗА ВНИМАНИЕ!</a:t>
            </a:r>
          </a:p>
        </p:txBody>
      </p:sp>
    </p:spTree>
    <p:extLst>
      <p:ext uri="{BB962C8B-B14F-4D97-AF65-F5344CB8AC3E}">
        <p14:creationId xmlns:p14="http://schemas.microsoft.com/office/powerpoint/2010/main" val="1749892072"/>
      </p:ext>
    </p:extLst>
  </p:cSld>
  <p:clrMapOvr>
    <a:masterClrMapping/>
  </p:clrMapOvr>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123</TotalTime>
  <Words>596</Words>
  <Application>Microsoft Office PowerPoint</Application>
  <PresentationFormat>Широкоэкранный</PresentationFormat>
  <Paragraphs>39</Paragraphs>
  <Slides>7</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7</vt:i4>
      </vt:variant>
    </vt:vector>
  </HeadingPairs>
  <TitlesOfParts>
    <vt:vector size="10" baseType="lpstr">
      <vt:lpstr>Century Gothic</vt:lpstr>
      <vt:lpstr>Wingdings 3</vt:lpstr>
      <vt:lpstr>Сектор</vt:lpstr>
      <vt:lpstr>«Мир фэнтези в современной литературе»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«Мир фэнтези в современной литературе»</dc:title>
  <dc:creator>Сулименкова Юлия Павловна</dc:creator>
  <cp:lastModifiedBy>Сулименкова Юлия Павловна</cp:lastModifiedBy>
  <cp:revision>15</cp:revision>
  <dcterms:created xsi:type="dcterms:W3CDTF">2021-02-03T18:33:47Z</dcterms:created>
  <dcterms:modified xsi:type="dcterms:W3CDTF">2021-02-12T20:22:19Z</dcterms:modified>
</cp:coreProperties>
</file>