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7EF"/>
    <a:srgbClr val="3B20A0"/>
    <a:srgbClr val="003B3A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D5C91-DD15-46AC-B2B9-530AE598D926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F6F49-9F57-4892-AAA2-60BB6B3E9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9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F49-9F57-4892-AAA2-60BB6B3E93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6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F49-9F57-4892-AAA2-60BB6B3E936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9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6F49-9F57-4892-AAA2-60BB6B3E936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8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B9B-669F-4E03-B2A7-C44C5F37B76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E82-E607-4C2F-BC64-96B05C66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B9B-669F-4E03-B2A7-C44C5F37B76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E82-E607-4C2F-BC64-96B05C66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48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B9B-669F-4E03-B2A7-C44C5F37B76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E82-E607-4C2F-BC64-96B05C66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17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B9B-669F-4E03-B2A7-C44C5F37B76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E82-E607-4C2F-BC64-96B05C66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1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B9B-669F-4E03-B2A7-C44C5F37B76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E82-E607-4C2F-BC64-96B05C66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4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B9B-669F-4E03-B2A7-C44C5F37B76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E82-E607-4C2F-BC64-96B05C66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2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B9B-669F-4E03-B2A7-C44C5F37B76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E82-E607-4C2F-BC64-96B05C66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79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B9B-669F-4E03-B2A7-C44C5F37B76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E82-E607-4C2F-BC64-96B05C66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9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B9B-669F-4E03-B2A7-C44C5F37B76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E82-E607-4C2F-BC64-96B05C66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0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B9B-669F-4E03-B2A7-C44C5F37B76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E82-E607-4C2F-BC64-96B05C66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3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0B9B-669F-4E03-B2A7-C44C5F37B76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1E82-E607-4C2F-BC64-96B05C66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2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0B9B-669F-4E03-B2A7-C44C5F37B767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1E82-E607-4C2F-BC64-96B05C66C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7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3365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«Какие бывают облака»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Учебный фильм</a:t>
            </a:r>
          </a:p>
          <a:p>
            <a:pPr algn="ctr"/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 по курсу географии для 6 класса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1382" y="2603311"/>
            <a:ext cx="39583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Century Schoolbook" panose="02040604050505020304" pitchFamily="18" charset="0"/>
            </a:endParaRPr>
          </a:p>
          <a:p>
            <a:r>
              <a:rPr lang="ru-RU" sz="2000" dirty="0" smtClean="0">
                <a:latin typeface="Century Schoolbook" panose="02040604050505020304" pitchFamily="18" charset="0"/>
              </a:rPr>
              <a:t>Проект подготовила: </a:t>
            </a:r>
            <a:r>
              <a:rPr lang="ru-RU" sz="2000" b="1" dirty="0">
                <a:latin typeface="Century Schoolbook" panose="02040604050505020304" pitchFamily="18" charset="0"/>
              </a:rPr>
              <a:t>Карнаухова </a:t>
            </a:r>
            <a:r>
              <a:rPr lang="ru-RU" sz="2000" b="1" dirty="0" smtClean="0">
                <a:latin typeface="Century Schoolbook" panose="02040604050505020304" pitchFamily="18" charset="0"/>
              </a:rPr>
              <a:t>Екатерина, </a:t>
            </a:r>
            <a:r>
              <a:rPr lang="ru-RU" sz="2000" dirty="0" smtClean="0">
                <a:latin typeface="Century Schoolbook" panose="02040604050505020304" pitchFamily="18" charset="0"/>
              </a:rPr>
              <a:t>ученица 7 «В» класса</a:t>
            </a:r>
          </a:p>
          <a:p>
            <a:r>
              <a:rPr lang="ru-RU" sz="2000" dirty="0" smtClean="0">
                <a:latin typeface="Century Schoolbook" panose="02040604050505020304" pitchFamily="18" charset="0"/>
              </a:rPr>
              <a:t>ГБОУ «Школа №1505 «Преображенская»</a:t>
            </a:r>
            <a:endParaRPr lang="ru-RU" sz="2000" dirty="0">
              <a:latin typeface="Century Schoolbook" panose="02040604050505020304" pitchFamily="18" charset="0"/>
            </a:endParaRPr>
          </a:p>
          <a:p>
            <a:r>
              <a:rPr lang="ru-RU" sz="2000" dirty="0">
                <a:latin typeface="Century Schoolbook" panose="02040604050505020304" pitchFamily="18" charset="0"/>
              </a:rPr>
              <a:t>Консультант проекта</a:t>
            </a:r>
            <a:r>
              <a:rPr lang="ru-RU" sz="2000" dirty="0" smtClean="0">
                <a:latin typeface="Century Schoolbook" panose="02040604050505020304" pitchFamily="18" charset="0"/>
              </a:rPr>
              <a:t>:</a:t>
            </a:r>
          </a:p>
          <a:p>
            <a:r>
              <a:rPr lang="ru-RU" sz="2000" dirty="0">
                <a:latin typeface="Century Schoolbook" panose="02040604050505020304" pitchFamily="18" charset="0"/>
              </a:rPr>
              <a:t>п</a:t>
            </a:r>
            <a:r>
              <a:rPr lang="ru-RU" sz="2000" dirty="0" smtClean="0">
                <a:latin typeface="Century Schoolbook" panose="02040604050505020304" pitchFamily="18" charset="0"/>
              </a:rPr>
              <a:t>едагог</a:t>
            </a:r>
            <a:r>
              <a:rPr lang="ru-RU" sz="2000" b="1" dirty="0" smtClean="0">
                <a:latin typeface="Century Schoolbook" panose="02040604050505020304" pitchFamily="18" charset="0"/>
              </a:rPr>
              <a:t> Павлова</a:t>
            </a:r>
            <a:endParaRPr lang="ru-RU" sz="2000" dirty="0">
              <a:latin typeface="Century Schoolbook" panose="02040604050505020304" pitchFamily="18" charset="0"/>
            </a:endParaRPr>
          </a:p>
          <a:p>
            <a:r>
              <a:rPr lang="ru-RU" sz="2000" b="1" dirty="0" smtClean="0">
                <a:latin typeface="Century Schoolbook" panose="02040604050505020304" pitchFamily="18" charset="0"/>
              </a:rPr>
              <a:t>Александра Андреевна</a:t>
            </a:r>
            <a:endParaRPr lang="ru-RU" sz="2000" dirty="0" smtClean="0">
              <a:latin typeface="Century Schoolbook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21" y="2826746"/>
            <a:ext cx="2638887" cy="26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8" y="1085850"/>
            <a:ext cx="913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П</a:t>
            </a:r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роблема проекта</a:t>
            </a:r>
            <a:endParaRPr lang="ru-RU" sz="4800" b="1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8835" y="2311199"/>
            <a:ext cx="3941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entury Schoolbook" panose="02040604050505020304" pitchFamily="18" charset="0"/>
              </a:rPr>
              <a:t>Т</a:t>
            </a:r>
            <a:r>
              <a:rPr lang="ru-RU" sz="2800" dirty="0" smtClean="0">
                <a:latin typeface="Century Schoolbook" panose="02040604050505020304" pitchFamily="18" charset="0"/>
              </a:rPr>
              <a:t>ема «Виды облаков» заслуживает </a:t>
            </a:r>
            <a:r>
              <a:rPr lang="ru-RU" sz="2800" dirty="0">
                <a:latin typeface="Century Schoolbook" panose="02040604050505020304" pitchFamily="18" charset="0"/>
              </a:rPr>
              <a:t>большей наглядности, ее изучение можно сделать </a:t>
            </a:r>
            <a:r>
              <a:rPr lang="ru-RU" sz="2800" dirty="0" smtClean="0">
                <a:latin typeface="Century Schoolbook" panose="02040604050505020304" pitchFamily="18" charset="0"/>
              </a:rPr>
              <a:t>увлекательнее.</a:t>
            </a:r>
            <a:endParaRPr lang="ru-RU" sz="2800" dirty="0">
              <a:latin typeface="Century Schoolbook" panose="02040604050505020304" pitchFamily="18" charset="0"/>
            </a:endParaRPr>
          </a:p>
        </p:txBody>
      </p:sp>
      <p:pic>
        <p:nvPicPr>
          <p:cNvPr id="9" name="Рисунок 8" descr="https://upload.wikimedia.org/wikipedia/commons/3/3c/GoldenMedow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51" y="2254928"/>
            <a:ext cx="3583897" cy="279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50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950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Цели </a:t>
            </a:r>
            <a:r>
              <a:rPr lang="ru-RU" sz="4800" b="1" i="1" dirty="0">
                <a:solidFill>
                  <a:srgbClr val="002060"/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и задачи </a:t>
            </a:r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Calibri" panose="020F0502020204030204" pitchFamily="34" charset="0"/>
              </a:rPr>
              <a:t>проекта</a:t>
            </a:r>
            <a:endParaRPr lang="ru-RU" sz="4800" b="1" i="1" dirty="0">
              <a:solidFill>
                <a:srgbClr val="002060"/>
              </a:solidFill>
              <a:latin typeface="Century Schoolbook" panose="020406040505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099" y="2376151"/>
            <a:ext cx="3943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Цели: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entury Schoolbook" panose="02040604050505020304" pitchFamily="18" charset="0"/>
              </a:rPr>
              <a:t>сделать </a:t>
            </a:r>
            <a:r>
              <a:rPr lang="ru-RU" sz="2000" dirty="0">
                <a:latin typeface="Century Schoolbook" panose="02040604050505020304" pitchFamily="18" charset="0"/>
              </a:rPr>
              <a:t>изучение темы «Виды облаков» </a:t>
            </a:r>
            <a:r>
              <a:rPr lang="ru-RU" sz="2000" dirty="0" smtClean="0">
                <a:latin typeface="Century Schoolbook" panose="02040604050505020304" pitchFamily="18" charset="0"/>
              </a:rPr>
              <a:t>увлекательнее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latin typeface="Century Schoolbook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entury Schoolbook" panose="02040604050505020304" pitchFamily="18" charset="0"/>
              </a:rPr>
              <a:t>облегчить </a:t>
            </a:r>
            <a:r>
              <a:rPr lang="ru-RU" sz="2000" dirty="0">
                <a:latin typeface="Century Schoolbook" panose="02040604050505020304" pitchFamily="18" charset="0"/>
              </a:rPr>
              <a:t>восприятие, понимание и запоминание материала учащимися</a:t>
            </a:r>
            <a:endParaRPr lang="ru-RU" sz="2000" dirty="0">
              <a:solidFill>
                <a:srgbClr val="003B3A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376151"/>
            <a:ext cx="3952875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Задачи</a:t>
            </a:r>
            <a:r>
              <a:rPr lang="ru-RU" sz="2000" b="1" i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Century Schoolbook" panose="02040604050505020304" pitchFamily="18" charset="0"/>
              </a:rPr>
              <a:t>наглядно показать, какие бывают виды облаков с помощью красочных </a:t>
            </a:r>
            <a:r>
              <a:rPr lang="ru-RU" sz="2000" dirty="0" smtClean="0">
                <a:latin typeface="Century Schoolbook" panose="02040604050505020304" pitchFamily="18" charset="0"/>
              </a:rPr>
              <a:t>фото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latin typeface="Century Schoolbook" panose="020406040505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entury Schoolbook" panose="02040604050505020304" pitchFamily="18" charset="0"/>
              </a:rPr>
              <a:t>одновременно </a:t>
            </a:r>
            <a:r>
              <a:rPr lang="ru-RU" sz="2000" dirty="0">
                <a:latin typeface="Century Schoolbook" panose="02040604050505020304" pitchFamily="18" charset="0"/>
              </a:rPr>
              <a:t>просто, понятно, но интересно рассказать об </a:t>
            </a:r>
            <a:r>
              <a:rPr lang="ru-RU" sz="2000" dirty="0" smtClean="0">
                <a:latin typeface="Century Schoolbook" panose="02040604050505020304" pitchFamily="18" charset="0"/>
              </a:rPr>
              <a:t>этом </a:t>
            </a:r>
            <a:endParaRPr lang="ru-RU" sz="2000" dirty="0">
              <a:latin typeface="Century Schoolbook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517576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" y="0"/>
            <a:ext cx="913817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1098874"/>
            <a:ext cx="914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Продукт </a:t>
            </a:r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проекта</a:t>
            </a:r>
          </a:p>
          <a:p>
            <a:pPr algn="ctr"/>
            <a:endParaRPr lang="ru-RU" sz="800" b="1" i="1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2400" dirty="0" smtClean="0">
                <a:latin typeface="Century Schoolbook" panose="02040604050505020304" pitchFamily="18" charset="0"/>
              </a:rPr>
              <a:t>Учебный фильм-видеоролик</a:t>
            </a:r>
          </a:p>
          <a:p>
            <a:pPr algn="ctr"/>
            <a:r>
              <a:rPr lang="ru-RU" sz="2400" dirty="0" smtClean="0">
                <a:latin typeface="Century Schoolbook" panose="02040604050505020304" pitchFamily="18" charset="0"/>
              </a:rPr>
              <a:t>о </a:t>
            </a:r>
            <a:r>
              <a:rPr lang="ru-RU" sz="2400" dirty="0">
                <a:latin typeface="Century Schoolbook" panose="02040604050505020304" pitchFamily="18" charset="0"/>
              </a:rPr>
              <a:t>классификации </a:t>
            </a:r>
            <a:r>
              <a:rPr lang="ru-RU" sz="2400" dirty="0" smtClean="0">
                <a:latin typeface="Century Schoolbook" panose="02040604050505020304" pitchFamily="18" charset="0"/>
              </a:rPr>
              <a:t>облаков</a:t>
            </a:r>
          </a:p>
          <a:p>
            <a:pPr algn="ctr"/>
            <a:r>
              <a:rPr lang="ru-RU" sz="2400" dirty="0" smtClean="0">
                <a:latin typeface="Century Schoolbook" panose="02040604050505020304" pitchFamily="18" charset="0"/>
              </a:rPr>
              <a:t>по </a:t>
            </a:r>
            <a:r>
              <a:rPr lang="ru-RU" sz="2400" dirty="0">
                <a:latin typeface="Century Schoolbook" panose="02040604050505020304" pitchFamily="18" charset="0"/>
              </a:rPr>
              <a:t>курсу географии 6 класса</a:t>
            </a:r>
            <a:endParaRPr lang="ru-RU" sz="24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1483" y="3667060"/>
            <a:ext cx="3557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 Schoolbook" panose="02040604050505020304" pitchFamily="18" charset="0"/>
              </a:rPr>
              <a:t>У</a:t>
            </a:r>
            <a:r>
              <a:rPr lang="ru-RU" sz="2000" dirty="0" smtClean="0">
                <a:latin typeface="Century Schoolbook" panose="02040604050505020304" pitchFamily="18" charset="0"/>
              </a:rPr>
              <a:t>чебный </a:t>
            </a:r>
            <a:r>
              <a:rPr lang="ru-RU" sz="2000" dirty="0">
                <a:latin typeface="Century Schoolbook" panose="02040604050505020304" pitchFamily="18" charset="0"/>
              </a:rPr>
              <a:t>фильм – это не альтернатива учебнику, а вспомогательный наглядный материал, т.е. дополнение к нему</a:t>
            </a:r>
            <a:endParaRPr lang="ru-RU" sz="2000" dirty="0">
              <a:solidFill>
                <a:srgbClr val="003B3A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4308787" y="3297766"/>
            <a:ext cx="3849102" cy="22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1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-4823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48" y="1159625"/>
            <a:ext cx="91344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Создание фильма</a:t>
            </a:r>
            <a:endParaRPr lang="ru-RU" sz="4800" b="1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algn="ctr"/>
            <a:endParaRPr lang="ru-RU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772" y="3052913"/>
            <a:ext cx="44359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entury Schoolbook" panose="02040604050505020304" pitchFamily="18" charset="0"/>
              </a:rPr>
              <a:t>Приемы, повышающие интерес зрителей и облегчающие запоминание темы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>
              <a:latin typeface="Century Schoolbook" panose="02040604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Century Schoolbook" panose="02040604050505020304" pitchFamily="18" charset="0"/>
              </a:rPr>
              <a:t>Movavi</a:t>
            </a:r>
            <a:r>
              <a:rPr lang="ru-RU" sz="2000" dirty="0" smtClean="0">
                <a:latin typeface="Century Schoolbook" panose="02040604050505020304" pitchFamily="18" charset="0"/>
              </a:rPr>
              <a:t> </a:t>
            </a:r>
            <a:r>
              <a:rPr lang="ru-RU" sz="2000" dirty="0">
                <a:latin typeface="Century Schoolbook" panose="02040604050505020304" pitchFamily="18" charset="0"/>
              </a:rPr>
              <a:t>video </a:t>
            </a:r>
            <a:r>
              <a:rPr lang="ru-RU" sz="2000" dirty="0" smtClean="0">
                <a:latin typeface="Century Schoolbook" panose="02040604050505020304" pitchFamily="18" charset="0"/>
              </a:rPr>
              <a:t>suite - программа </a:t>
            </a:r>
            <a:r>
              <a:rPr lang="ru-RU" sz="2000" dirty="0">
                <a:latin typeface="Century Schoolbook" panose="02040604050505020304" pitchFamily="18" charset="0"/>
              </a:rPr>
              <a:t>для создания любительских видеороликов</a:t>
            </a:r>
          </a:p>
          <a:p>
            <a:endParaRPr lang="ru-RU" dirty="0"/>
          </a:p>
        </p:txBody>
      </p:sp>
      <p:pic>
        <p:nvPicPr>
          <p:cNvPr id="13" name="Picture 4" descr="http://skytechgeek.com/wp-content/uploads/2016/04/movea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83" y="3614454"/>
            <a:ext cx="3199984" cy="181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mydiv.net/images/reviews/photo_269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548" y="2139938"/>
            <a:ext cx="1712319" cy="128423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5772" y="2144690"/>
            <a:ext cx="555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Century Schoolbook" panose="02040604050505020304" pitchFamily="18" charset="0"/>
              </a:rPr>
              <a:t>Собственная коллекция фотографий, снятых в разных регионах</a:t>
            </a:r>
          </a:p>
        </p:txBody>
      </p:sp>
    </p:spTree>
    <p:extLst>
      <p:ext uri="{BB962C8B-B14F-4D97-AF65-F5344CB8AC3E}">
        <p14:creationId xmlns:p14="http://schemas.microsoft.com/office/powerpoint/2010/main" val="1556590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991225"/>
            <a:ext cx="9143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Фильм размещен на видеохостинге</a:t>
            </a:r>
          </a:p>
          <a:p>
            <a:pPr algn="ctr"/>
            <a:r>
              <a:rPr lang="ru-RU" sz="4800" b="1" i="1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YouTube</a:t>
            </a:r>
            <a:r>
              <a:rPr lang="ru-RU" sz="48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fr-FR" sz="2000" b="1" i="1" dirty="0">
                <a:solidFill>
                  <a:srgbClr val="3117EF"/>
                </a:solidFill>
                <a:latin typeface="Century Schoolbook" panose="02040604050505020304" pitchFamily="18" charset="0"/>
              </a:rPr>
              <a:t>https://www.youtube.com/watch?v=c7OQBhF8Iw4</a:t>
            </a:r>
            <a:endParaRPr lang="ru-RU" sz="2000" b="1" i="1" dirty="0">
              <a:solidFill>
                <a:srgbClr val="3117EF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76" y="2729560"/>
            <a:ext cx="5930283" cy="30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104775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Реклама</a:t>
            </a:r>
            <a:r>
              <a:rPr lang="ru-RU" sz="4800" b="1" i="1" dirty="0" smtClean="0">
                <a:latin typeface="Century Schoolbook" panose="02040604050505020304" pitchFamily="18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проекта</a:t>
            </a:r>
            <a:endParaRPr lang="ru-RU" sz="4800" b="1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0" y="2059619"/>
            <a:ext cx="4545367" cy="34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8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145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Апробация продукта</a:t>
            </a:r>
            <a:endParaRPr lang="ru-RU" sz="4800" b="1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1288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latin typeface="Century Schoolbook" panose="02040604050505020304" pitchFamily="18" charset="0"/>
              </a:rPr>
              <a:t>О</a:t>
            </a:r>
            <a:r>
              <a:rPr lang="ru-RU" sz="2800" u="sng" dirty="0" smtClean="0">
                <a:latin typeface="Century Schoolbook" panose="02040604050505020304" pitchFamily="18" charset="0"/>
              </a:rPr>
              <a:t>прос </a:t>
            </a:r>
            <a:r>
              <a:rPr lang="ru-RU" sz="2800" u="sng" dirty="0">
                <a:latin typeface="Century Schoolbook" panose="02040604050505020304" pitchFamily="18" charset="0"/>
              </a:rPr>
              <a:t>в 6-х </a:t>
            </a:r>
            <a:r>
              <a:rPr lang="ru-RU" sz="2800" u="sng" dirty="0" smtClean="0">
                <a:latin typeface="Century Schoolbook" panose="02040604050505020304" pitchFamily="18" charset="0"/>
              </a:rPr>
              <a:t>классах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latin typeface="Century Schoolbook" panose="02040604050505020304" pitchFamily="18" charset="0"/>
              </a:rPr>
              <a:t>(</a:t>
            </a:r>
            <a:r>
              <a:rPr lang="ru-RU" sz="2000" dirty="0" smtClean="0">
                <a:latin typeface="Century Schoolbook" panose="02040604050505020304" pitchFamily="18" charset="0"/>
              </a:rPr>
              <a:t>76 учащихся</a:t>
            </a:r>
            <a:r>
              <a:rPr lang="ru-RU" sz="2400" dirty="0" smtClean="0">
                <a:latin typeface="Century Schoolbook" panose="02040604050505020304" pitchFamily="18" charset="0"/>
              </a:rPr>
              <a:t>)</a:t>
            </a:r>
          </a:p>
          <a:p>
            <a:pPr algn="ctr"/>
            <a:r>
              <a:rPr lang="ru-RU" sz="2000" i="1" dirty="0" smtClean="0">
                <a:latin typeface="Century Schoolbook" panose="02040604050505020304" pitchFamily="18" charset="0"/>
              </a:rPr>
              <a:t>оценка фильма по 2-балльной системе по критериям:</a:t>
            </a:r>
            <a:endParaRPr lang="ru-RU" sz="2000" i="1" dirty="0"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43882"/>
            <a:ext cx="91439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sz="2000" dirty="0"/>
              <a:t>информативность и логичность подачи </a:t>
            </a:r>
            <a:r>
              <a:rPr lang="ru-RU" sz="2000" dirty="0" smtClean="0"/>
              <a:t>материала</a:t>
            </a:r>
            <a:endParaRPr lang="ru-RU" sz="2000" dirty="0"/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sz="2000" dirty="0"/>
              <a:t>легкость и простота восприятия, понимания и запоминания </a:t>
            </a:r>
            <a:r>
              <a:rPr lang="ru-RU" sz="2000" dirty="0" smtClean="0"/>
              <a:t>темы</a:t>
            </a:r>
            <a:endParaRPr lang="ru-RU" sz="2000" dirty="0"/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sz="2000" dirty="0"/>
              <a:t>художественное оформление фильма, </a:t>
            </a:r>
            <a:r>
              <a:rPr lang="ru-RU" sz="2000" dirty="0" smtClean="0"/>
              <a:t>наглядность</a:t>
            </a: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оригинальность </a:t>
            </a:r>
            <a:r>
              <a:rPr lang="ru-RU" sz="2000" dirty="0"/>
              <a:t>исполнения и творческий </a:t>
            </a:r>
            <a:r>
              <a:rPr lang="ru-RU" sz="2000" dirty="0" smtClean="0"/>
              <a:t>подход</a:t>
            </a:r>
            <a:endParaRPr lang="ru-RU" sz="2000" dirty="0"/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sz="2000" dirty="0"/>
              <a:t>эмоциональное воздействие на </a:t>
            </a:r>
            <a:r>
              <a:rPr lang="ru-RU" sz="2000" dirty="0" smtClean="0"/>
              <a:t>зрителя</a:t>
            </a:r>
          </a:p>
          <a:p>
            <a:pPr lvl="0"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" y="4714043"/>
            <a:ext cx="91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</a:t>
            </a:r>
            <a:r>
              <a:rPr lang="ru-RU" sz="2400" b="1" dirty="0" smtClean="0"/>
              <a:t>о </a:t>
            </a:r>
            <a:r>
              <a:rPr lang="ru-RU" sz="2400" b="1" dirty="0"/>
              <a:t>всех 3-х классах по всем 5-ти </a:t>
            </a:r>
            <a:r>
              <a:rPr lang="ru-RU" sz="2400" b="1" dirty="0" smtClean="0"/>
              <a:t>критериям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максимальную </a:t>
            </a:r>
            <a:r>
              <a:rPr lang="ru-RU" sz="2400" b="1" dirty="0">
                <a:solidFill>
                  <a:srgbClr val="FF0000"/>
                </a:solidFill>
              </a:rPr>
              <a:t>оценку поставило большинство </a:t>
            </a:r>
            <a:r>
              <a:rPr lang="ru-RU" sz="2400" b="1" dirty="0" smtClean="0">
                <a:solidFill>
                  <a:srgbClr val="FF0000"/>
                </a:solidFill>
              </a:rPr>
              <a:t>человек</a:t>
            </a:r>
            <a:endParaRPr lang="ru-RU" sz="24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86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3345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Апробация продукта</a:t>
            </a:r>
            <a:endParaRPr lang="ru-RU" sz="4800" b="1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649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latin typeface="Century Schoolbook" panose="02040604050505020304" pitchFamily="18" charset="0"/>
              </a:rPr>
              <a:t>Тест </a:t>
            </a:r>
            <a:r>
              <a:rPr lang="ru-RU" sz="2800" u="sng" dirty="0">
                <a:latin typeface="Century Schoolbook" panose="02040604050505020304" pitchFamily="18" charset="0"/>
              </a:rPr>
              <a:t>в 6-х </a:t>
            </a:r>
            <a:r>
              <a:rPr lang="ru-RU" sz="2800" u="sng" dirty="0" smtClean="0">
                <a:latin typeface="Century Schoolbook" panose="02040604050505020304" pitchFamily="18" charset="0"/>
              </a:rPr>
              <a:t>классах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400" dirty="0" smtClean="0">
                <a:latin typeface="Century Schoolbook" panose="02040604050505020304" pitchFamily="18" charset="0"/>
              </a:rPr>
              <a:t>(</a:t>
            </a:r>
            <a:r>
              <a:rPr lang="ru-RU" sz="2000" dirty="0" smtClean="0">
                <a:latin typeface="Century Schoolbook" panose="02040604050505020304" pitchFamily="18" charset="0"/>
              </a:rPr>
              <a:t>75 учащихся</a:t>
            </a:r>
            <a:r>
              <a:rPr lang="ru-RU" sz="2400" dirty="0" smtClean="0">
                <a:latin typeface="Century Schoolbook" panose="02040604050505020304" pitchFamily="18" charset="0"/>
              </a:rPr>
              <a:t>)</a:t>
            </a:r>
          </a:p>
          <a:p>
            <a:pPr algn="ctr"/>
            <a:r>
              <a:rPr lang="ru-RU" sz="2000" i="1" dirty="0">
                <a:latin typeface="Century Schoolbook" panose="02040604050505020304" pitchFamily="18" charset="0"/>
              </a:rPr>
              <a:t>н</a:t>
            </a:r>
            <a:r>
              <a:rPr lang="ru-RU" sz="2000" i="1" dirty="0" smtClean="0">
                <a:latin typeface="Century Schoolbook" panose="02040604050505020304" pitchFamily="18" charset="0"/>
              </a:rPr>
              <a:t>а усвоение материала по учебному фильму</a:t>
            </a:r>
            <a:endParaRPr lang="ru-RU" sz="2000" i="1" dirty="0">
              <a:latin typeface="Century Schoolbook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69595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dirty="0" smtClean="0"/>
              <a:t>8 вопросов</a:t>
            </a:r>
            <a:endParaRPr lang="ru-RU" dirty="0"/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ru-RU" dirty="0" smtClean="0"/>
              <a:t>3 варианта ответа по каждому вопросу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4534" y="4810374"/>
            <a:ext cx="8797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</a:rPr>
              <a:t>ольшинство </a:t>
            </a:r>
            <a:r>
              <a:rPr lang="ru-RU" sz="2400" b="1" dirty="0">
                <a:solidFill>
                  <a:srgbClr val="FF0000"/>
                </a:solidFill>
              </a:rPr>
              <a:t>учащихся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справились </a:t>
            </a:r>
            <a:r>
              <a:rPr lang="ru-RU" sz="2400" b="1" dirty="0">
                <a:solidFill>
                  <a:srgbClr val="FF0000"/>
                </a:solidFill>
              </a:rPr>
              <a:t>с тестом хорошо и отлично</a:t>
            </a:r>
            <a:r>
              <a:rPr lang="ru-RU" sz="2400" b="1" dirty="0"/>
              <a:t>: 80% выполнили тест без ошибок или допустили 1 </a:t>
            </a:r>
            <a:r>
              <a:rPr lang="ru-RU" sz="2400" b="1" dirty="0" smtClean="0"/>
              <a:t>ошибку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43838"/>
              </p:ext>
            </p:extLst>
          </p:nvPr>
        </p:nvGraphicFramePr>
        <p:xfrm>
          <a:off x="1496534" y="3521183"/>
          <a:ext cx="6173772" cy="111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924"/>
                <a:gridCol w="2057924"/>
                <a:gridCol w="2057924"/>
              </a:tblGrid>
              <a:tr h="450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правильных ответов (из 8-ми)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человек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процентах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7-8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5-6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и меньше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38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301</Words>
  <Application>Microsoft Office PowerPoint</Application>
  <PresentationFormat>Экран (4:3)</PresentationFormat>
  <Paragraphs>65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Schoolbook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MarinaK</dc:creator>
  <cp:lastModifiedBy>MarinaK</cp:lastModifiedBy>
  <cp:revision>53</cp:revision>
  <dcterms:created xsi:type="dcterms:W3CDTF">2016-12-25T19:10:09Z</dcterms:created>
  <dcterms:modified xsi:type="dcterms:W3CDTF">2018-01-31T04:38:06Z</dcterms:modified>
  <cp:contentStatus/>
</cp:coreProperties>
</file>