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</p:sldMasterIdLst>
  <p:sldIdLst>
    <p:sldId id="256" r:id="rId2"/>
    <p:sldId id="278" r:id="rId3"/>
    <p:sldId id="261" r:id="rId4"/>
    <p:sldId id="262" r:id="rId5"/>
    <p:sldId id="264" r:id="rId6"/>
    <p:sldId id="263" r:id="rId7"/>
    <p:sldId id="265" r:id="rId8"/>
    <p:sldId id="266" r:id="rId9"/>
    <p:sldId id="269" r:id="rId10"/>
    <p:sldId id="267" r:id="rId11"/>
    <p:sldId id="268" r:id="rId12"/>
    <p:sldId id="271" r:id="rId13"/>
    <p:sldId id="272" r:id="rId14"/>
    <p:sldId id="273" r:id="rId15"/>
    <p:sldId id="274" r:id="rId16"/>
    <p:sldId id="275" r:id="rId17"/>
    <p:sldId id="277" r:id="rId18"/>
    <p:sldId id="279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niel Ablehanov" initials="DA" lastIdx="1" clrIdx="0">
    <p:extLst>
      <p:ext uri="{19B8F6BF-5375-455C-9EA6-DF929625EA0E}">
        <p15:presenceInfo xmlns:p15="http://schemas.microsoft.com/office/powerpoint/2012/main" userId="94fa459ed9b309c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132" autoAdjust="0"/>
    <p:restoredTop sz="94660"/>
  </p:normalViewPr>
  <p:slideViewPr>
    <p:cSldViewPr snapToGrid="0">
      <p:cViewPr varScale="1">
        <p:scale>
          <a:sx n="161" d="100"/>
          <a:sy n="161" d="100"/>
        </p:scale>
        <p:origin x="216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11-03T20:59:59.609" idx="1">
    <p:pos x="10" y="10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486FE-3452-4F92-9CEC-8024AABC4A2C}" type="datetimeFigureOut">
              <a:rPr lang="ru-RU" smtClean="0"/>
              <a:t>07.03.2024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F0071600-6A02-4B89-9C70-79585ACC4302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67528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486FE-3452-4F92-9CEC-8024AABC4A2C}" type="datetimeFigureOut">
              <a:rPr lang="ru-RU" smtClean="0"/>
              <a:t>07.03.2024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71600-6A02-4B89-9C70-79585ACC4302}" type="slidenum">
              <a:rPr lang="ru-RU" smtClean="0"/>
              <a:t>‹#›</a:t>
            </a:fld>
            <a:endParaRPr lang="ru-RU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33471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486FE-3452-4F92-9CEC-8024AABC4A2C}" type="datetimeFigureOut">
              <a:rPr lang="ru-RU" smtClean="0"/>
              <a:t>07.03.2024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71600-6A02-4B89-9C70-79585ACC4302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4005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486FE-3452-4F92-9CEC-8024AABC4A2C}" type="datetimeFigureOut">
              <a:rPr lang="ru-RU" smtClean="0"/>
              <a:t>07.03.2024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71600-6A02-4B89-9C70-79585ACC4302}" type="slidenum">
              <a:rPr lang="ru-RU" smtClean="0"/>
              <a:t>‹#›</a:t>
            </a:fld>
            <a:endParaRPr lang="ru-RU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65918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486FE-3452-4F92-9CEC-8024AABC4A2C}" type="datetimeFigureOut">
              <a:rPr lang="ru-RU" smtClean="0"/>
              <a:t>07.03.2024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71600-6A02-4B89-9C70-79585ACC4302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4292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486FE-3452-4F92-9CEC-8024AABC4A2C}" type="datetimeFigureOut">
              <a:rPr lang="ru-RU" smtClean="0"/>
              <a:t>07.03.2024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71600-6A02-4B89-9C70-79585ACC4302}" type="slidenum">
              <a:rPr lang="ru-RU" smtClean="0"/>
              <a:t>‹#›</a:t>
            </a:fld>
            <a:endParaRPr lang="ru-RU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40538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486FE-3452-4F92-9CEC-8024AABC4A2C}" type="datetimeFigureOut">
              <a:rPr lang="ru-RU" smtClean="0"/>
              <a:t>07.03.2024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71600-6A02-4B89-9C70-79585ACC4302}" type="slidenum">
              <a:rPr lang="ru-RU" smtClean="0"/>
              <a:t>‹#›</a:t>
            </a:fld>
            <a:endParaRPr lang="ru-RU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8522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486FE-3452-4F92-9CEC-8024AABC4A2C}" type="datetimeFigureOut">
              <a:rPr lang="ru-RU" smtClean="0"/>
              <a:t>07.03.2024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71600-6A02-4B89-9C70-79585ACC4302}" type="slidenum">
              <a:rPr lang="ru-RU" smtClean="0"/>
              <a:t>‹#›</a:t>
            </a:fld>
            <a:endParaRPr lang="ru-RU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4428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486FE-3452-4F92-9CEC-8024AABC4A2C}" type="datetimeFigureOut">
              <a:rPr lang="ru-RU" smtClean="0"/>
              <a:t>07.03.2024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71600-6A02-4B89-9C70-79585ACC43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81223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486FE-3452-4F92-9CEC-8024AABC4A2C}" type="datetimeFigureOut">
              <a:rPr lang="ru-RU" smtClean="0"/>
              <a:t>07.03.2024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71600-6A02-4B89-9C70-79585ACC4302}" type="slidenum">
              <a:rPr lang="ru-RU" smtClean="0"/>
              <a:t>‹#›</a:t>
            </a:fld>
            <a:endParaRPr lang="ru-RU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90408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2C9486FE-3452-4F92-9CEC-8024AABC4A2C}" type="datetimeFigureOut">
              <a:rPr lang="ru-RU" smtClean="0"/>
              <a:t>07.03.2024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71600-6A02-4B89-9C70-79585ACC4302}" type="slidenum">
              <a:rPr lang="ru-RU" smtClean="0"/>
              <a:t>‹#›</a:t>
            </a:fld>
            <a:endParaRPr lang="ru-RU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68798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9486FE-3452-4F92-9CEC-8024AABC4A2C}" type="datetimeFigureOut">
              <a:rPr lang="ru-RU" smtClean="0"/>
              <a:t>07.03.2024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F0071600-6A02-4B89-9C70-79585ACC4302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5650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comments" Target="../comments/comment1.xml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7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A672BB-BC33-4B71-BFCE-2267082EF2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9958" y="1128301"/>
            <a:ext cx="9144000" cy="2387600"/>
          </a:xfrm>
        </p:spPr>
        <p:txBody>
          <a:bodyPr>
            <a:normAutofit/>
          </a:bodyPr>
          <a:lstStyle/>
          <a:p>
            <a:r>
              <a:rPr lang="ru-RU" dirty="0"/>
              <a:t>Сравнение экономик </a:t>
            </a:r>
            <a:r>
              <a:rPr lang="ru-RU" dirty="0" err="1"/>
              <a:t>россии</a:t>
            </a:r>
            <a:r>
              <a:rPr lang="ru-RU" dirty="0"/>
              <a:t> и </a:t>
            </a:r>
            <a:r>
              <a:rPr lang="ru-RU" dirty="0" err="1"/>
              <a:t>сша</a:t>
            </a: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237E275-0E21-4FF8-920A-85ACE6808E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26681" y="5278582"/>
            <a:ext cx="4065319" cy="1579418"/>
          </a:xfrm>
        </p:spPr>
        <p:txBody>
          <a:bodyPr/>
          <a:lstStyle/>
          <a:p>
            <a:r>
              <a:rPr lang="ru-RU" dirty="0"/>
              <a:t>Сделал</a:t>
            </a:r>
            <a:r>
              <a:rPr lang="en-US" dirty="0"/>
              <a:t>: </a:t>
            </a:r>
            <a:r>
              <a:rPr lang="ru-RU" dirty="0" err="1"/>
              <a:t>Аблеханов</a:t>
            </a:r>
            <a:r>
              <a:rPr lang="ru-RU" dirty="0"/>
              <a:t> Даниэль из 9 </a:t>
            </a:r>
            <a:r>
              <a:rPr lang="en-US" dirty="0"/>
              <a:t>“</a:t>
            </a:r>
            <a:r>
              <a:rPr lang="ru-RU" dirty="0"/>
              <a:t>Б</a:t>
            </a:r>
            <a:r>
              <a:rPr lang="en-US" dirty="0"/>
              <a:t>”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97832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43E0E4-5175-481E-87CF-F1440F3D47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История и экономика США в </a:t>
            </a:r>
            <a:r>
              <a:rPr lang="en-US" dirty="0"/>
              <a:t>20</a:t>
            </a:r>
            <a:r>
              <a:rPr lang="ru-RU" dirty="0"/>
              <a:t>-21</a:t>
            </a:r>
            <a:r>
              <a:rPr lang="en-US" dirty="0"/>
              <a:t> </a:t>
            </a:r>
            <a:r>
              <a:rPr lang="ru-RU" dirty="0"/>
              <a:t>ВЕКЕ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A256B22-A347-48B8-AC87-8069FD49D6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41119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400" dirty="0"/>
              <a:t>Экономика США основывается на капитализме</a:t>
            </a:r>
            <a:r>
              <a:rPr lang="en-US" sz="1400" dirty="0"/>
              <a:t>. </a:t>
            </a:r>
            <a:r>
              <a:rPr lang="ru-RU" sz="1400" dirty="0"/>
              <a:t>В начале </a:t>
            </a:r>
            <a:r>
              <a:rPr lang="en-US" sz="1400" dirty="0"/>
              <a:t>XX </a:t>
            </a:r>
            <a:r>
              <a:rPr lang="ru-RU" sz="1400" dirty="0"/>
              <a:t>века США столкнулись с экономическими трудностями, такими как</a:t>
            </a:r>
            <a:r>
              <a:rPr lang="en-US" sz="1400" dirty="0"/>
              <a:t> “</a:t>
            </a:r>
            <a:r>
              <a:rPr lang="ru-RU" sz="1400" dirty="0"/>
              <a:t>Великая Депрессия</a:t>
            </a:r>
            <a:r>
              <a:rPr lang="en-US" sz="1400" dirty="0"/>
              <a:t>” </a:t>
            </a:r>
            <a:r>
              <a:rPr lang="ru-RU" sz="1400" dirty="0"/>
              <a:t>(экономический кризис) в 1930-х годах. В обоих мировых войнах США стали ведущими поставщиками военного оборудования и продукции для союзников, что привело к росту промышленного производства. Хотя из-за Холодной войны в некоторые моменты было нестабильно</a:t>
            </a:r>
            <a:r>
              <a:rPr lang="en-US" sz="1400" dirty="0"/>
              <a:t>. </a:t>
            </a:r>
            <a:r>
              <a:rPr lang="ru-RU" sz="1400" dirty="0"/>
              <a:t>В 1980-1990-е годы США столкнулись с некоторыми экономическими проблемами. Причины кризиса включали высокую инфляцию, сокращение федеральных расходов, повышение процентных ставок</a:t>
            </a:r>
            <a:r>
              <a:rPr lang="en-US" sz="1400" dirty="0"/>
              <a:t>. </a:t>
            </a:r>
            <a:r>
              <a:rPr lang="ru-RU" sz="1400" dirty="0"/>
              <a:t>В 1990-2000 годах США пережили период экономического роста</a:t>
            </a:r>
            <a:r>
              <a:rPr lang="en-US" sz="1400" dirty="0"/>
              <a:t>. </a:t>
            </a:r>
            <a:r>
              <a:rPr lang="ru-RU" sz="1400" dirty="0"/>
              <a:t>В течение этого десятилетия США испытывали продолжительный период экономического роста, с ростом ВВП и уровня занятости. В это время инновационные технологии, особенно в сфере информационных технологий, привели к значительному прогрессу и процветанию отраслей, таких как компьютерное программное обеспечение и электронная торговля.</a:t>
            </a:r>
            <a:r>
              <a:rPr lang="en-US" sz="1400" dirty="0"/>
              <a:t> </a:t>
            </a:r>
            <a:r>
              <a:rPr lang="ru-RU" sz="1400" dirty="0"/>
              <a:t>К концу 1990-х годов США столкнулись с финансовым кризисом</a:t>
            </a:r>
            <a:r>
              <a:rPr lang="en-US" sz="1400" dirty="0"/>
              <a:t>, </a:t>
            </a:r>
            <a:r>
              <a:rPr lang="ru-RU" sz="1400" dirty="0"/>
              <a:t>вызванным спекулятивными инвестициями в растущий сектор интернет-компаний</a:t>
            </a:r>
            <a:r>
              <a:rPr lang="en-US" sz="1400" dirty="0"/>
              <a:t>. </a:t>
            </a:r>
            <a:r>
              <a:rPr lang="ru-RU" sz="1400" dirty="0"/>
              <a:t>В 2003 началась затратная война в Ираке</a:t>
            </a:r>
            <a:r>
              <a:rPr lang="en-US" sz="1400" dirty="0"/>
              <a:t>. </a:t>
            </a:r>
            <a:r>
              <a:rPr lang="ru-RU" sz="1400" dirty="0"/>
              <a:t>Финансовый кризис 2008 года</a:t>
            </a:r>
            <a:r>
              <a:rPr lang="en-US" sz="1400" dirty="0"/>
              <a:t> </a:t>
            </a:r>
            <a:r>
              <a:rPr lang="ru-RU" sz="1400" dirty="0"/>
              <a:t>привел к экономической рецессии и потере миллионов рабочих мест</a:t>
            </a:r>
            <a:r>
              <a:rPr lang="en-US" sz="1400" dirty="0"/>
              <a:t>. </a:t>
            </a:r>
            <a:r>
              <a:rPr lang="ru-RU" sz="1400" dirty="0"/>
              <a:t>В 2011 году США вышла из экономической рецессии благодаря мерам по стимулированию экономики</a:t>
            </a:r>
            <a:r>
              <a:rPr lang="en-US" sz="1400" dirty="0"/>
              <a:t>. </a:t>
            </a:r>
            <a:r>
              <a:rPr lang="ru-RU" sz="1400" dirty="0"/>
              <a:t>В 2018 году рост экономики ускорился благодаря налоговой реформе, которая снизила налоги для компаний и отдельных граждан</a:t>
            </a:r>
            <a:r>
              <a:rPr lang="en-US" sz="1400" dirty="0"/>
              <a:t>. </a:t>
            </a:r>
            <a:r>
              <a:rPr lang="ru-RU" sz="1400" dirty="0"/>
              <a:t>В 2020 началась пандемия </a:t>
            </a:r>
            <a:r>
              <a:rPr lang="en-US" sz="1400" dirty="0"/>
              <a:t>COVID-19, </a:t>
            </a:r>
            <a:r>
              <a:rPr lang="ru-RU" sz="1400" dirty="0"/>
              <a:t>что сильно отразилось на экономике в худшую сторону</a:t>
            </a:r>
            <a:r>
              <a:rPr lang="en-US" sz="1400" dirty="0"/>
              <a:t>. </a:t>
            </a:r>
            <a:r>
              <a:rPr lang="ru-RU" sz="1400" dirty="0"/>
              <a:t>В 2021 США проинвестировала множество инфраструктуры внутри страны</a:t>
            </a:r>
            <a:r>
              <a:rPr lang="en-US" sz="1400" dirty="0"/>
              <a:t>.</a:t>
            </a:r>
            <a:endParaRPr lang="ru-RU" sz="1400" dirty="0"/>
          </a:p>
          <a:p>
            <a:pPr marL="0" indent="0">
              <a:buNone/>
            </a:pPr>
            <a:r>
              <a:rPr lang="ru-RU" sz="1200" dirty="0"/>
              <a:t> </a:t>
            </a:r>
          </a:p>
        </p:txBody>
      </p:sp>
      <p:sp>
        <p:nvSpPr>
          <p:cNvPr id="4" name="TextBox 3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CFF9E1AE-6095-4F43-B954-3F3F78AC9EBE}"/>
              </a:ext>
            </a:extLst>
          </p:cNvPr>
          <p:cNvSpPr txBox="1"/>
          <p:nvPr/>
        </p:nvSpPr>
        <p:spPr>
          <a:xfrm>
            <a:off x="11139054" y="6306735"/>
            <a:ext cx="25729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Назад</a:t>
            </a:r>
          </a:p>
        </p:txBody>
      </p:sp>
    </p:spTree>
    <p:extLst>
      <p:ext uri="{BB962C8B-B14F-4D97-AF65-F5344CB8AC3E}">
        <p14:creationId xmlns:p14="http://schemas.microsoft.com/office/powerpoint/2010/main" val="4046828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78880A-FA26-4DEF-8630-A086FC5222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Конкретные данные по ИСТОРИИ и экономике США и СССР</a:t>
            </a:r>
            <a:r>
              <a:rPr lang="en-US" dirty="0"/>
              <a:t> </a:t>
            </a:r>
            <a:r>
              <a:rPr lang="ru-RU" dirty="0"/>
              <a:t>в </a:t>
            </a:r>
            <a:r>
              <a:rPr lang="en-US" dirty="0"/>
              <a:t>XX </a:t>
            </a:r>
            <a:r>
              <a:rPr lang="ru-RU" dirty="0"/>
              <a:t>веке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B684C32F-EDF0-4729-8376-600A211E3D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57" y="4714394"/>
            <a:ext cx="1802688" cy="1339087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66689F7-761F-47AD-A0B5-8136231FE1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57" y="3224993"/>
            <a:ext cx="2036741" cy="133908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C5924CE-FB1B-4921-82A6-3F8DBFA99F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8599" y="4288095"/>
            <a:ext cx="3138747" cy="173234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E378341-A079-4FE2-9D99-1A5B2163496A}"/>
              </a:ext>
            </a:extLst>
          </p:cNvPr>
          <p:cNvSpPr txBox="1"/>
          <p:nvPr/>
        </p:nvSpPr>
        <p:spPr>
          <a:xfrm>
            <a:off x="2561410" y="3714997"/>
            <a:ext cx="31387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Рейтинг стран по ВВП (номинальному) по годам в </a:t>
            </a:r>
            <a:r>
              <a:rPr lang="en-US" dirty="0"/>
              <a:t>$</a:t>
            </a:r>
            <a:endParaRPr lang="ru-RU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3EDECDE-1CE1-481E-BDAD-677037A9BAA8}"/>
              </a:ext>
            </a:extLst>
          </p:cNvPr>
          <p:cNvSpPr txBox="1"/>
          <p:nvPr/>
        </p:nvSpPr>
        <p:spPr>
          <a:xfrm>
            <a:off x="0" y="2631758"/>
            <a:ext cx="20367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Потери в Первой мировой войне 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BFE7C7CA-C472-48F8-AD69-A0B5CC58A8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1845" y="3463726"/>
            <a:ext cx="4055547" cy="2594929"/>
          </a:xfrm>
          <a:prstGeom prst="rect">
            <a:avLst/>
          </a:prstGeom>
        </p:spPr>
      </p:pic>
      <p:sp>
        <p:nvSpPr>
          <p:cNvPr id="12" name="TextBox 1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A09DE2CD-5C47-4F46-91F5-D2969AF4BE9B}"/>
              </a:ext>
            </a:extLst>
          </p:cNvPr>
          <p:cNvSpPr txBox="1"/>
          <p:nvPr/>
        </p:nvSpPr>
        <p:spPr>
          <a:xfrm>
            <a:off x="11139054" y="6306735"/>
            <a:ext cx="25729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Назад</a:t>
            </a:r>
          </a:p>
        </p:txBody>
      </p:sp>
    </p:spTree>
    <p:extLst>
      <p:ext uri="{BB962C8B-B14F-4D97-AF65-F5344CB8AC3E}">
        <p14:creationId xmlns:p14="http://schemas.microsoft.com/office/powerpoint/2010/main" val="32732700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486271-BEE3-416A-B078-E94A57CCD2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Конкретные данные по ИСТОРИИ и экономике США и Российской федерации</a:t>
            </a:r>
            <a:r>
              <a:rPr lang="en-US" dirty="0"/>
              <a:t> </a:t>
            </a:r>
            <a:r>
              <a:rPr lang="ru-RU" dirty="0"/>
              <a:t>в </a:t>
            </a:r>
            <a:r>
              <a:rPr lang="en-US" dirty="0"/>
              <a:t>XXI </a:t>
            </a:r>
            <a:r>
              <a:rPr lang="ru-RU" dirty="0"/>
              <a:t>веке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20E3F56-8D29-490D-B4A5-7409365403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860" y="4476902"/>
            <a:ext cx="4167134" cy="105469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D8C55E8-DE22-49F2-993F-440668FF7DA9}"/>
              </a:ext>
            </a:extLst>
          </p:cNvPr>
          <p:cNvSpPr txBox="1"/>
          <p:nvPr/>
        </p:nvSpPr>
        <p:spPr>
          <a:xfrm>
            <a:off x="131733" y="3953682"/>
            <a:ext cx="41671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ВВП на душу населения в России по данным Росстата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3AEBD479-0E7A-4E89-BF25-28AE16147B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5638" y="2186908"/>
            <a:ext cx="3470934" cy="380188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E7FE1BC-40F6-48B7-BDD8-85D3394C5AAF}"/>
              </a:ext>
            </a:extLst>
          </p:cNvPr>
          <p:cNvSpPr txBox="1"/>
          <p:nvPr/>
        </p:nvSpPr>
        <p:spPr>
          <a:xfrm>
            <a:off x="8188036" y="1777707"/>
            <a:ext cx="33547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ВВП на душу населения в США по данным </a:t>
            </a:r>
            <a:r>
              <a:rPr lang="en-US" sz="1400" dirty="0"/>
              <a:t>Wikipedia</a:t>
            </a:r>
            <a:endParaRPr lang="ru-RU" sz="1400" dirty="0"/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68045F72-C2B6-4B2D-9BB3-DA69D423D2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860" y="2300927"/>
            <a:ext cx="2583824" cy="1581011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CB674E0E-1849-405C-BF0B-2C22C2693845}"/>
              </a:ext>
            </a:extLst>
          </p:cNvPr>
          <p:cNvSpPr txBox="1"/>
          <p:nvPr/>
        </p:nvSpPr>
        <p:spPr>
          <a:xfrm>
            <a:off x="131733" y="1815731"/>
            <a:ext cx="387223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/>
              <a:t>ВВП на душу населения в США по данным </a:t>
            </a:r>
            <a:r>
              <a:rPr lang="en-US" sz="1400" dirty="0" err="1"/>
              <a:t>TradingEconomics</a:t>
            </a:r>
            <a:endParaRPr lang="ru-RU" sz="1400" dirty="0"/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EECF4FDB-026E-4267-A809-C8EEB9DDF3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3260" y="2288881"/>
            <a:ext cx="3499254" cy="1643128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98AED388-58AF-433D-A817-B81891877043}"/>
              </a:ext>
            </a:extLst>
          </p:cNvPr>
          <p:cNvSpPr txBox="1"/>
          <p:nvPr/>
        </p:nvSpPr>
        <p:spPr>
          <a:xfrm>
            <a:off x="2985160" y="1953268"/>
            <a:ext cx="610094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/>
              <a:t>ВВП на душу населения в России по данным </a:t>
            </a:r>
            <a:r>
              <a:rPr lang="en-US" sz="1200" dirty="0" err="1"/>
              <a:t>TradingEconomics</a:t>
            </a:r>
            <a:endParaRPr lang="ru-RU" sz="1200" dirty="0"/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309AE4D4-E967-488E-8698-90B779CDFB2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9662" y="5202418"/>
            <a:ext cx="1952852" cy="329174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1D5A0463-68E6-4D4D-9118-70C689BB9DC5}"/>
              </a:ext>
            </a:extLst>
          </p:cNvPr>
          <p:cNvSpPr txBox="1"/>
          <p:nvPr/>
        </p:nvSpPr>
        <p:spPr>
          <a:xfrm>
            <a:off x="4534890" y="4802308"/>
            <a:ext cx="19528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/>
              <a:t>Уровень безработицы по данным </a:t>
            </a:r>
            <a:r>
              <a:rPr lang="en-US" sz="1000" dirty="0"/>
              <a:t>Wikipedia</a:t>
            </a:r>
            <a:endParaRPr lang="ru-RU" sz="1000" dirty="0"/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3B42EBEA-7315-4D32-9680-4E8D1B51F8E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9661" y="4517722"/>
            <a:ext cx="2739147" cy="250278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02A78173-6FDD-4EA1-A9C2-D2E98DB1D584}"/>
              </a:ext>
            </a:extLst>
          </p:cNvPr>
          <p:cNvSpPr txBox="1"/>
          <p:nvPr/>
        </p:nvSpPr>
        <p:spPr>
          <a:xfrm>
            <a:off x="4534890" y="4211505"/>
            <a:ext cx="610094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/>
              <a:t>Уровень безработицы по данным Росстат</a:t>
            </a:r>
          </a:p>
        </p:txBody>
      </p:sp>
      <p:sp>
        <p:nvSpPr>
          <p:cNvPr id="16" name="TextBox 15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618A4B58-F6CE-4E89-AA33-D7604FE3A590}"/>
              </a:ext>
            </a:extLst>
          </p:cNvPr>
          <p:cNvSpPr txBox="1"/>
          <p:nvPr/>
        </p:nvSpPr>
        <p:spPr>
          <a:xfrm>
            <a:off x="11139054" y="6306735"/>
            <a:ext cx="25729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Назад</a:t>
            </a:r>
          </a:p>
        </p:txBody>
      </p:sp>
    </p:spTree>
    <p:extLst>
      <p:ext uri="{BB962C8B-B14F-4D97-AF65-F5344CB8AC3E}">
        <p14:creationId xmlns:p14="http://schemas.microsoft.com/office/powerpoint/2010/main" val="24133285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4B1C42-358C-4FB8-8BB9-23437FA3DF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Конкретные данные по ИСТОРИИ и экономике США и Российской федерации</a:t>
            </a:r>
            <a:r>
              <a:rPr lang="en-US" dirty="0"/>
              <a:t> </a:t>
            </a:r>
            <a:r>
              <a:rPr lang="ru-RU" dirty="0"/>
              <a:t>в </a:t>
            </a:r>
            <a:r>
              <a:rPr lang="en-US" dirty="0"/>
              <a:t>XXI </a:t>
            </a:r>
            <a:r>
              <a:rPr lang="ru-RU" dirty="0"/>
              <a:t>веке</a:t>
            </a:r>
            <a:r>
              <a:rPr lang="en-US" dirty="0"/>
              <a:t> </a:t>
            </a:r>
            <a:r>
              <a:rPr lang="ru-RU" dirty="0"/>
              <a:t>(Часть 2)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37DC8E14-3AD4-43D5-AC6E-1736B5FA15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194" y="2551263"/>
            <a:ext cx="2908081" cy="3449638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AC21894-198F-4D58-B73B-16263F2AA7A8}"/>
              </a:ext>
            </a:extLst>
          </p:cNvPr>
          <p:cNvSpPr txBox="1"/>
          <p:nvPr/>
        </p:nvSpPr>
        <p:spPr>
          <a:xfrm>
            <a:off x="60869" y="1910121"/>
            <a:ext cx="31335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Уровень совокупного ВВП США по данным </a:t>
            </a:r>
            <a:r>
              <a:rPr lang="en-US" sz="1600" dirty="0"/>
              <a:t>Wikipedia</a:t>
            </a:r>
            <a:endParaRPr lang="ru-RU" sz="1600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8E2B9DE-0C53-4D25-8931-39A6BF4D09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8842" y="2363745"/>
            <a:ext cx="6566146" cy="57346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9EF9B5D-350C-45AB-A1B1-62564B9590CB}"/>
              </a:ext>
            </a:extLst>
          </p:cNvPr>
          <p:cNvSpPr txBox="1"/>
          <p:nvPr/>
        </p:nvSpPr>
        <p:spPr>
          <a:xfrm>
            <a:off x="3001488" y="1967285"/>
            <a:ext cx="61009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/>
              <a:t>Уровень совокупного ВВП России по данным Росстата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3F3763BE-19FE-4A03-8859-F74C9B1069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4463" y="3331576"/>
            <a:ext cx="5354861" cy="57342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CFC6861-11BB-42CF-9E9D-F957275E39E8}"/>
              </a:ext>
            </a:extLst>
          </p:cNvPr>
          <p:cNvSpPr txBox="1"/>
          <p:nvPr/>
        </p:nvSpPr>
        <p:spPr>
          <a:xfrm>
            <a:off x="3039275" y="3013526"/>
            <a:ext cx="57824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Минимальная зарплата в США в час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F60E699-243A-4946-9741-3A6F6B0EFEDC}"/>
              </a:ext>
            </a:extLst>
          </p:cNvPr>
          <p:cNvSpPr txBox="1"/>
          <p:nvPr/>
        </p:nvSpPr>
        <p:spPr>
          <a:xfrm>
            <a:off x="3039275" y="3951837"/>
            <a:ext cx="610094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/>
              <a:t>Минимальная зарплата в России в час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64DDFF20-2D54-4711-B5E3-0A87C19671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8842" y="4276082"/>
            <a:ext cx="5896798" cy="1333686"/>
          </a:xfrm>
          <a:prstGeom prst="rect">
            <a:avLst/>
          </a:prstGeom>
        </p:spPr>
      </p:pic>
      <p:sp>
        <p:nvSpPr>
          <p:cNvPr id="11" name="TextBox 10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3C94F3D1-8E9B-469F-A64C-13A4A6E0FF8A}"/>
              </a:ext>
            </a:extLst>
          </p:cNvPr>
          <p:cNvSpPr txBox="1"/>
          <p:nvPr/>
        </p:nvSpPr>
        <p:spPr>
          <a:xfrm>
            <a:off x="11139054" y="6306735"/>
            <a:ext cx="25729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Назад</a:t>
            </a:r>
          </a:p>
        </p:txBody>
      </p:sp>
    </p:spTree>
    <p:extLst>
      <p:ext uri="{BB962C8B-B14F-4D97-AF65-F5344CB8AC3E}">
        <p14:creationId xmlns:p14="http://schemas.microsoft.com/office/powerpoint/2010/main" val="35074699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28D1A5-748C-4AD1-B876-0ADD942D83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Конкретные данные по ИСТОРИИ и экономике США и Российской федерации</a:t>
            </a:r>
            <a:r>
              <a:rPr lang="en-US" dirty="0"/>
              <a:t> </a:t>
            </a:r>
            <a:r>
              <a:rPr lang="ru-RU" dirty="0"/>
              <a:t>в </a:t>
            </a:r>
            <a:r>
              <a:rPr lang="en-US" dirty="0"/>
              <a:t>XXI </a:t>
            </a:r>
            <a:r>
              <a:rPr lang="ru-RU" dirty="0"/>
              <a:t>веке</a:t>
            </a:r>
            <a:r>
              <a:rPr lang="en-US" dirty="0"/>
              <a:t> </a:t>
            </a:r>
            <a:r>
              <a:rPr lang="ru-RU" dirty="0"/>
              <a:t>(Часть 3)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C742AC2B-85C3-475E-A826-F9EE624559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132" y="1998312"/>
            <a:ext cx="5547256" cy="3449638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FF05F15-EA5B-479F-B321-5FDC9699C1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6897" y="2113809"/>
            <a:ext cx="4503154" cy="3247900"/>
          </a:xfrm>
          <a:prstGeom prst="rect">
            <a:avLst/>
          </a:prstGeom>
        </p:spPr>
      </p:pic>
      <p:sp>
        <p:nvSpPr>
          <p:cNvPr id="6" name="TextBox 5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F2070714-DC88-4C53-8C2B-533F5B11621D}"/>
              </a:ext>
            </a:extLst>
          </p:cNvPr>
          <p:cNvSpPr txBox="1"/>
          <p:nvPr/>
        </p:nvSpPr>
        <p:spPr>
          <a:xfrm>
            <a:off x="11139054" y="6306735"/>
            <a:ext cx="25729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Назад</a:t>
            </a:r>
          </a:p>
        </p:txBody>
      </p:sp>
    </p:spTree>
    <p:extLst>
      <p:ext uri="{BB962C8B-B14F-4D97-AF65-F5344CB8AC3E}">
        <p14:creationId xmlns:p14="http://schemas.microsoft.com/office/powerpoint/2010/main" val="6214674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6A52D1-051E-40DC-9216-665F4DD608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Политическое устройство СССР и </a:t>
            </a:r>
            <a:r>
              <a:rPr lang="ru-RU" dirty="0" err="1"/>
              <a:t>РОссии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5A37FC6-2CB5-4085-9E35-A8F746ED44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40941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400" dirty="0"/>
              <a:t>СССР была федеративной социалистической республикой</a:t>
            </a:r>
            <a:r>
              <a:rPr lang="en-US" sz="1400" dirty="0"/>
              <a:t>. </a:t>
            </a:r>
            <a:r>
              <a:rPr lang="ru-RU" sz="1400" dirty="0"/>
              <a:t>В основе идеологии СССР лежала идея о власти народа</a:t>
            </a:r>
            <a:r>
              <a:rPr lang="en-US" sz="1400" dirty="0"/>
              <a:t>. </a:t>
            </a:r>
            <a:r>
              <a:rPr lang="ru-RU" sz="1400" dirty="0"/>
              <a:t>В конечном итоге СССР был вынужден сосуществовать с двумя системами во время Холодной войны между западным блоком и Варшавским пактом</a:t>
            </a:r>
            <a:r>
              <a:rPr lang="en-US" sz="1400" dirty="0"/>
              <a:t>. </a:t>
            </a:r>
            <a:r>
              <a:rPr lang="ru-RU" sz="1400" dirty="0"/>
              <a:t>Фактическая власть в СССР принадлежала руководству компартии</a:t>
            </a:r>
            <a:r>
              <a:rPr lang="en-US" sz="1400" dirty="0"/>
              <a:t> </a:t>
            </a:r>
            <a:r>
              <a:rPr lang="ru-RU" sz="1400" dirty="0"/>
              <a:t>КПСС</a:t>
            </a:r>
            <a:r>
              <a:rPr lang="en-US" sz="1400" dirty="0"/>
              <a:t>. </a:t>
            </a:r>
            <a:r>
              <a:rPr lang="ru-RU" sz="1400" dirty="0"/>
              <a:t>В 1937-1989 </a:t>
            </a:r>
            <a:r>
              <a:rPr lang="ru-RU" sz="1400" dirty="0" err="1"/>
              <a:t>гг</a:t>
            </a:r>
            <a:r>
              <a:rPr lang="en-US" sz="1400" dirty="0"/>
              <a:t>. </a:t>
            </a:r>
            <a:r>
              <a:rPr lang="ru-RU" sz="1400" dirty="0"/>
              <a:t>высшим органом Советской власти являлся Верховный Совет СССР</a:t>
            </a:r>
            <a:r>
              <a:rPr lang="en-US" sz="1400" dirty="0"/>
              <a:t>. </a:t>
            </a:r>
            <a:r>
              <a:rPr lang="ru-RU" sz="1400" dirty="0"/>
              <a:t>СССР был вынужден помогать более бедным странам из Африки</a:t>
            </a:r>
            <a:r>
              <a:rPr lang="en-US" sz="1400" dirty="0"/>
              <a:t> (</a:t>
            </a:r>
            <a:r>
              <a:rPr lang="ru-RU" sz="1400" dirty="0"/>
              <a:t>Гвинея</a:t>
            </a:r>
            <a:r>
              <a:rPr lang="en-US" sz="1400" dirty="0"/>
              <a:t>,</a:t>
            </a:r>
            <a:r>
              <a:rPr lang="ru-RU" sz="1400" dirty="0"/>
              <a:t> Гана</a:t>
            </a:r>
            <a:r>
              <a:rPr lang="en-US" sz="1400" dirty="0"/>
              <a:t>, </a:t>
            </a:r>
            <a:r>
              <a:rPr lang="ru-RU" sz="1400" dirty="0"/>
              <a:t>Мали</a:t>
            </a:r>
            <a:r>
              <a:rPr lang="en-US" sz="1400" dirty="0"/>
              <a:t>, </a:t>
            </a:r>
            <a:r>
              <a:rPr lang="ru-RU" sz="1400" dirty="0"/>
              <a:t>Эфиопия и т</a:t>
            </a:r>
            <a:r>
              <a:rPr lang="en-US" sz="1400" dirty="0"/>
              <a:t>.</a:t>
            </a:r>
            <a:r>
              <a:rPr lang="ru-RU" sz="1400" dirty="0"/>
              <a:t>д</a:t>
            </a:r>
            <a:r>
              <a:rPr lang="en-US" sz="1400" dirty="0"/>
              <a:t>.) </a:t>
            </a:r>
            <a:r>
              <a:rPr lang="ru-RU" sz="1400" dirty="0"/>
              <a:t>ради идеи мировой революции</a:t>
            </a:r>
            <a:r>
              <a:rPr lang="en-US" sz="1400" dirty="0"/>
              <a:t>. </a:t>
            </a:r>
            <a:r>
              <a:rPr lang="ru-RU" sz="1400" dirty="0"/>
              <a:t>Россия является федеративной президентской республикой</a:t>
            </a:r>
            <a:r>
              <a:rPr lang="en-US" sz="1400" dirty="0"/>
              <a:t>. </a:t>
            </a:r>
            <a:r>
              <a:rPr lang="ru-RU" sz="1400" dirty="0"/>
              <a:t>В России фактическая власть принадлежит президенту</a:t>
            </a:r>
            <a:r>
              <a:rPr lang="en-US" sz="1400" dirty="0"/>
              <a:t>, </a:t>
            </a:r>
            <a:r>
              <a:rPr lang="ru-RU" sz="1400" dirty="0"/>
              <a:t>а не руководству какой либо партии</a:t>
            </a:r>
            <a:r>
              <a:rPr lang="en-US" sz="1400" dirty="0"/>
              <a:t>. </a:t>
            </a:r>
            <a:r>
              <a:rPr lang="ru-RU" sz="1400" dirty="0"/>
              <a:t>Выборы в России официально более важные чем в СССР</a:t>
            </a:r>
            <a:r>
              <a:rPr lang="en-US" sz="1400" dirty="0"/>
              <a:t>. </a:t>
            </a:r>
            <a:r>
              <a:rPr lang="ru-RU" sz="1400" dirty="0"/>
              <a:t>Политическая система многопартийна</a:t>
            </a:r>
            <a:r>
              <a:rPr lang="en-US" sz="1400" dirty="0"/>
              <a:t>, </a:t>
            </a:r>
            <a:r>
              <a:rPr lang="ru-RU" sz="1400" dirty="0"/>
              <a:t>выборы проводятся прямые и граждане выбирают из большого списка депутатов</a:t>
            </a:r>
            <a:r>
              <a:rPr lang="en-US" sz="1400" dirty="0"/>
              <a:t>. </a:t>
            </a:r>
            <a:r>
              <a:rPr lang="ru-RU" sz="1400" dirty="0"/>
              <a:t>В России есть разделение власти на три ветви</a:t>
            </a:r>
            <a:r>
              <a:rPr lang="en-US" sz="1400" dirty="0"/>
              <a:t>: </a:t>
            </a:r>
            <a:r>
              <a:rPr lang="ru-RU" sz="1400" dirty="0"/>
              <a:t>судебную</a:t>
            </a:r>
            <a:r>
              <a:rPr lang="en-US" sz="1400" dirty="0"/>
              <a:t>, </a:t>
            </a:r>
            <a:r>
              <a:rPr lang="ru-RU" sz="1400" dirty="0"/>
              <a:t>исполнительную и законодательную</a:t>
            </a:r>
            <a:r>
              <a:rPr lang="en-US" sz="1400" dirty="0"/>
              <a:t>. </a:t>
            </a:r>
            <a:r>
              <a:rPr lang="ru-RU" sz="1400" dirty="0"/>
              <a:t>Исполнительную власть осуществляет правительство РФ</a:t>
            </a:r>
            <a:r>
              <a:rPr lang="en-US" sz="1400" dirty="0"/>
              <a:t>, </a:t>
            </a:r>
            <a:r>
              <a:rPr lang="ru-RU" sz="1400" dirty="0"/>
              <a:t>судебную судьи</a:t>
            </a:r>
            <a:r>
              <a:rPr lang="en-US" sz="1400" dirty="0"/>
              <a:t>, </a:t>
            </a:r>
            <a:r>
              <a:rPr lang="ru-RU" sz="1400" dirty="0"/>
              <a:t>а законодательное Федеральное собрание</a:t>
            </a:r>
            <a:r>
              <a:rPr lang="en-US" sz="1400" dirty="0"/>
              <a:t>. </a:t>
            </a:r>
            <a:r>
              <a:rPr lang="ru-RU" sz="1400" dirty="0"/>
              <a:t>В СССР власть делилась на законодательную</a:t>
            </a:r>
            <a:r>
              <a:rPr lang="en-US" sz="1400" dirty="0"/>
              <a:t> </a:t>
            </a:r>
            <a:r>
              <a:rPr lang="ru-RU" sz="1400" dirty="0"/>
              <a:t>и исполнительную</a:t>
            </a:r>
            <a:r>
              <a:rPr lang="en-US" sz="1400" dirty="0"/>
              <a:t>.</a:t>
            </a:r>
            <a:r>
              <a:rPr lang="ru-RU" sz="1400" dirty="0"/>
              <a:t> Законодательную осуществлял ЦИК</a:t>
            </a:r>
            <a:r>
              <a:rPr lang="en-US" sz="1400" dirty="0"/>
              <a:t>, </a:t>
            </a:r>
            <a:r>
              <a:rPr lang="ru-RU" sz="1400" dirty="0"/>
              <a:t>а исполнительную Совет Народных Комиссаров</a:t>
            </a:r>
            <a:r>
              <a:rPr lang="en-US" sz="1400" dirty="0"/>
              <a:t>.</a:t>
            </a:r>
            <a:endParaRPr lang="ru-RU" sz="1400" dirty="0"/>
          </a:p>
          <a:p>
            <a:pPr marL="0" indent="0">
              <a:buNone/>
            </a:pPr>
            <a:endParaRPr lang="ru-RU" sz="1400" dirty="0"/>
          </a:p>
        </p:txBody>
      </p:sp>
      <p:sp>
        <p:nvSpPr>
          <p:cNvPr id="4" name="TextBox 3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3588D25F-4D81-4B8A-910C-015CB7555109}"/>
              </a:ext>
            </a:extLst>
          </p:cNvPr>
          <p:cNvSpPr txBox="1"/>
          <p:nvPr/>
        </p:nvSpPr>
        <p:spPr>
          <a:xfrm>
            <a:off x="11139054" y="6306735"/>
            <a:ext cx="25729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Назад</a:t>
            </a:r>
          </a:p>
        </p:txBody>
      </p:sp>
    </p:spTree>
    <p:extLst>
      <p:ext uri="{BB962C8B-B14F-4D97-AF65-F5344CB8AC3E}">
        <p14:creationId xmlns:p14="http://schemas.microsoft.com/office/powerpoint/2010/main" val="36960575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6BC5F7-B5E6-4FDA-BAD2-8F1FF4D7D9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Политическое устройство США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6975BBC-3F55-4B2E-83D6-18E8961DAF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39872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400" dirty="0"/>
              <a:t>США имеют президентскую республику с федеративной системой правления. Президент является главой государства и правительства, и избирается народом. Ключевым принципом американской политической идеологии является идея ограниченного правительства, в которой роль государства в жизни граждан минимальна, а индивидуальные свободы и инициатива населения максимальны</a:t>
            </a:r>
            <a:r>
              <a:rPr lang="en-US" sz="1400" dirty="0"/>
              <a:t>. </a:t>
            </a:r>
            <a:r>
              <a:rPr lang="ru-RU" sz="1400" dirty="0"/>
              <a:t>Страна состоит из 50 штатов, каждый из которых имеет свои полномочия, а также федерального правительства с тремя ветвями власти: исполнительной, законодательной и судебной. Президент является главой государства и правительства, американский парламент называется Конгресс и состоит из двух палат - Сената и Палаты представителей.</a:t>
            </a:r>
            <a:r>
              <a:rPr lang="en-US" sz="1400" dirty="0"/>
              <a:t> </a:t>
            </a:r>
            <a:r>
              <a:rPr lang="ru-RU" sz="1400" dirty="0"/>
              <a:t>Сравнивания с Россией власть в России сосредоточена больше в руках президента и его администрации. Кроме того, ограничение на кол-во президентских сроков существует в США, но отсутствует в России.</a:t>
            </a:r>
          </a:p>
        </p:txBody>
      </p:sp>
      <p:sp>
        <p:nvSpPr>
          <p:cNvPr id="4" name="TextBox 3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16EA926C-381A-4A9C-A573-208B0EAACF1C}"/>
              </a:ext>
            </a:extLst>
          </p:cNvPr>
          <p:cNvSpPr txBox="1"/>
          <p:nvPr/>
        </p:nvSpPr>
        <p:spPr>
          <a:xfrm>
            <a:off x="11139054" y="6306735"/>
            <a:ext cx="25729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Назад</a:t>
            </a:r>
          </a:p>
        </p:txBody>
      </p:sp>
    </p:spTree>
    <p:extLst>
      <p:ext uri="{BB962C8B-B14F-4D97-AF65-F5344CB8AC3E}">
        <p14:creationId xmlns:p14="http://schemas.microsoft.com/office/powerpoint/2010/main" val="21679507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50F377-BAA8-4DC7-8838-2A011ED124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Общий вывод и заключение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8C7FA85-901C-442B-9E93-9B0BE2CD98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41000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400" dirty="0"/>
              <a:t>В заключении я надеюсь</a:t>
            </a:r>
            <a:r>
              <a:rPr lang="en-US" sz="1400" dirty="0"/>
              <a:t>, </a:t>
            </a:r>
            <a:r>
              <a:rPr lang="ru-RU" sz="1400" dirty="0"/>
              <a:t>что я немного приоткрыл завесу и рассказал</a:t>
            </a:r>
            <a:r>
              <a:rPr lang="en-US" sz="1400" dirty="0"/>
              <a:t>, </a:t>
            </a:r>
            <a:r>
              <a:rPr lang="ru-RU" sz="1400" dirty="0"/>
              <a:t>почему Россия беднее США на основе четырех факторов</a:t>
            </a:r>
            <a:r>
              <a:rPr lang="en-US" sz="1400" dirty="0"/>
              <a:t>.</a:t>
            </a:r>
            <a:r>
              <a:rPr lang="ru-RU" sz="1400" dirty="0"/>
              <a:t> Хоть Россия и богаче за счет территорий и природных ресурсов</a:t>
            </a:r>
            <a:r>
              <a:rPr lang="en-US" sz="1400" dirty="0"/>
              <a:t>, </a:t>
            </a:r>
            <a:r>
              <a:rPr lang="ru-RU" sz="1400" dirty="0"/>
              <a:t>но то что Россия намного менее стабильна за счет частых войн</a:t>
            </a:r>
            <a:r>
              <a:rPr lang="en-US" sz="1400" dirty="0"/>
              <a:t>,</a:t>
            </a:r>
            <a:r>
              <a:rPr lang="ru-RU" sz="1400" dirty="0"/>
              <a:t> зачастую независящих от нее</a:t>
            </a:r>
            <a:r>
              <a:rPr lang="en-US" sz="1400" dirty="0"/>
              <a:t>,</a:t>
            </a:r>
            <a:r>
              <a:rPr lang="ru-RU" sz="1400" dirty="0"/>
              <a:t> то что Россию сложнее охранять</a:t>
            </a:r>
            <a:r>
              <a:rPr lang="en-US" sz="1400" dirty="0"/>
              <a:t> </a:t>
            </a:r>
            <a:r>
              <a:rPr lang="ru-RU" sz="1400" dirty="0"/>
              <a:t>сыграло свою роль в том</a:t>
            </a:r>
            <a:r>
              <a:rPr lang="en-US" sz="1400" dirty="0"/>
              <a:t>, </a:t>
            </a:r>
            <a:r>
              <a:rPr lang="ru-RU" sz="1400" dirty="0"/>
              <a:t>что Россия беднее США</a:t>
            </a:r>
            <a:r>
              <a:rPr lang="en-US" sz="1400" dirty="0"/>
              <a:t>. </a:t>
            </a:r>
            <a:r>
              <a:rPr lang="ru-RU" sz="1400" dirty="0"/>
              <a:t>За время противостояния с США в России три раза менялась идеология</a:t>
            </a:r>
            <a:r>
              <a:rPr lang="en-US" sz="1400" dirty="0"/>
              <a:t>.</a:t>
            </a:r>
            <a:r>
              <a:rPr lang="ru-RU" sz="1400" dirty="0"/>
              <a:t> России понадобилось за короткие сроки переходить от плановой к рыночной экономике</a:t>
            </a:r>
            <a:r>
              <a:rPr lang="en-US" sz="1400" dirty="0"/>
              <a:t>. </a:t>
            </a:r>
            <a:r>
              <a:rPr lang="ru-RU" sz="1400" dirty="0"/>
              <a:t>Сейчас политическое устройство России схоже с США</a:t>
            </a:r>
            <a:r>
              <a:rPr lang="en-US" sz="1400" dirty="0"/>
              <a:t>,</a:t>
            </a:r>
            <a:r>
              <a:rPr lang="ru-RU" sz="1400" dirty="0"/>
              <a:t> но во времена СССР политическое устройство отличалось</a:t>
            </a:r>
            <a:r>
              <a:rPr lang="en-US" sz="1400" dirty="0"/>
              <a:t>,</a:t>
            </a:r>
            <a:r>
              <a:rPr lang="ru-RU" sz="1400" dirty="0"/>
              <a:t> но именно система США смогла выиграть</a:t>
            </a:r>
            <a:r>
              <a:rPr lang="en-US" sz="1400" dirty="0"/>
              <a:t>. </a:t>
            </a:r>
            <a:r>
              <a:rPr lang="ru-RU" sz="1400" dirty="0"/>
              <a:t>Экономически Россия намного менее развита из-за большого количества войн</a:t>
            </a:r>
            <a:r>
              <a:rPr lang="en-US" sz="1400" dirty="0"/>
              <a:t>, </a:t>
            </a:r>
            <a:r>
              <a:rPr lang="ru-RU" sz="1400" dirty="0"/>
              <a:t>нестабильности</a:t>
            </a:r>
            <a:r>
              <a:rPr lang="en-US" sz="1400" dirty="0"/>
              <a:t>, </a:t>
            </a:r>
            <a:r>
              <a:rPr lang="ru-RU" sz="1400" dirty="0"/>
              <a:t>а также часто меняющихся режимов</a:t>
            </a:r>
            <a:r>
              <a:rPr lang="en-US" sz="1400" dirty="0"/>
              <a:t>. </a:t>
            </a:r>
            <a:r>
              <a:rPr lang="ru-RU" sz="1400" dirty="0"/>
              <a:t>Также из-за распада СССР Россия пропустила информационный бум и США смогли значительно обогатиться за счет экономических реформ</a:t>
            </a:r>
            <a:r>
              <a:rPr lang="en-US" sz="1400" dirty="0"/>
              <a:t>, </a:t>
            </a:r>
            <a:r>
              <a:rPr lang="ru-RU" sz="1400" dirty="0"/>
              <a:t>стимулирующих важные стартапы в </a:t>
            </a:r>
            <a:r>
              <a:rPr lang="en-US" sz="1400" dirty="0"/>
              <a:t>1990-2010</a:t>
            </a:r>
            <a:r>
              <a:rPr lang="ru-RU" sz="1400" dirty="0"/>
              <a:t>-х годах</a:t>
            </a:r>
            <a:r>
              <a:rPr lang="en-US" sz="1400" dirty="0"/>
              <a:t>. </a:t>
            </a:r>
            <a:r>
              <a:rPr lang="ru-RU" sz="1400" dirty="0"/>
              <a:t>Политически Россия менее развита экономически из-за проигрыша в Холодной войне</a:t>
            </a:r>
            <a:r>
              <a:rPr lang="en-US" sz="1400" dirty="0"/>
              <a:t>. </a:t>
            </a:r>
            <a:r>
              <a:rPr lang="ru-RU" sz="1400" dirty="0"/>
              <a:t>Также США богаче из-за более агрессивной внешней политики в лице продажи товаров воюющим сторонам во время двух мировых войн</a:t>
            </a:r>
            <a:r>
              <a:rPr lang="en-US" sz="1400" dirty="0"/>
              <a:t>, </a:t>
            </a:r>
            <a:r>
              <a:rPr lang="ru-RU" sz="1400" dirty="0"/>
              <a:t>именно США контролирует главную мировую валюту – доллар</a:t>
            </a:r>
            <a:r>
              <a:rPr lang="en-US" sz="1400" dirty="0"/>
              <a:t>. </a:t>
            </a:r>
            <a:r>
              <a:rPr lang="ru-RU" sz="1400" dirty="0"/>
              <a:t>Из этого вытекает то</a:t>
            </a:r>
            <a:r>
              <a:rPr lang="en-US" sz="1400" dirty="0"/>
              <a:t>, </a:t>
            </a:r>
            <a:r>
              <a:rPr lang="ru-RU" sz="1400" dirty="0"/>
              <a:t>что у США больше возможностей для развития технологий и разных отраслей производства</a:t>
            </a:r>
            <a:r>
              <a:rPr lang="en-US" sz="1400" dirty="0"/>
              <a:t>. </a:t>
            </a:r>
            <a:r>
              <a:rPr lang="ru-RU" sz="1400" dirty="0"/>
              <a:t>В заключении я повторюсь</a:t>
            </a:r>
            <a:r>
              <a:rPr lang="en-US" sz="1400" dirty="0"/>
              <a:t>, </a:t>
            </a:r>
            <a:r>
              <a:rPr lang="ru-RU" sz="1400" dirty="0"/>
              <a:t>что никого не хочу обидеть и желаю своей стране всего наилучшего</a:t>
            </a:r>
            <a:r>
              <a:rPr lang="en-US" sz="1400" dirty="0"/>
              <a:t>.</a:t>
            </a:r>
            <a:r>
              <a:rPr lang="ru-RU" sz="1400" dirty="0"/>
              <a:t> </a:t>
            </a:r>
          </a:p>
        </p:txBody>
      </p:sp>
      <p:sp>
        <p:nvSpPr>
          <p:cNvPr id="4" name="TextBox 3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21CA0E99-0E4D-4A76-847F-9F3704EB8EF9}"/>
              </a:ext>
            </a:extLst>
          </p:cNvPr>
          <p:cNvSpPr txBox="1"/>
          <p:nvPr/>
        </p:nvSpPr>
        <p:spPr>
          <a:xfrm>
            <a:off x="11139054" y="6306735"/>
            <a:ext cx="25729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Назад</a:t>
            </a:r>
          </a:p>
        </p:txBody>
      </p:sp>
    </p:spTree>
    <p:extLst>
      <p:ext uri="{BB962C8B-B14F-4D97-AF65-F5344CB8AC3E}">
        <p14:creationId xmlns:p14="http://schemas.microsoft.com/office/powerpoint/2010/main" val="33355663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E77FA3-279E-4BA6-85EF-458388D56C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Викторина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2408645-3787-4D08-808D-DC319E2CDA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4117873"/>
          </a:xfrm>
        </p:spPr>
        <p:txBody>
          <a:bodyPr/>
          <a:lstStyle/>
          <a:p>
            <a:pPr marL="0" indent="0">
              <a:buNone/>
            </a:pPr>
            <a:r>
              <a:rPr lang="ru-RU" sz="1600" dirty="0"/>
              <a:t>Вот список вопросов</a:t>
            </a:r>
            <a:r>
              <a:rPr lang="en-US" sz="1600" dirty="0"/>
              <a:t>, </a:t>
            </a:r>
            <a:r>
              <a:rPr lang="ru-RU" sz="1600" dirty="0"/>
              <a:t>на которые нужно ответить на листочках</a:t>
            </a:r>
            <a:r>
              <a:rPr lang="en-US" sz="1600" dirty="0"/>
              <a:t> </a:t>
            </a:r>
            <a:r>
              <a:rPr lang="en-US" sz="1600" dirty="0">
                <a:sym typeface="Wingdings" panose="05000000000000000000" pitchFamily="2" charset="2"/>
              </a:rPr>
              <a:t></a:t>
            </a:r>
            <a:r>
              <a:rPr lang="ru-RU" sz="1600" dirty="0">
                <a:sym typeface="Wingdings" panose="05000000000000000000" pitchFamily="2" charset="2"/>
              </a:rPr>
              <a:t> </a:t>
            </a:r>
            <a:r>
              <a:rPr lang="ru-RU" sz="1600" dirty="0"/>
              <a:t>Спасибо за прослушивание моего проекта!</a:t>
            </a:r>
            <a:r>
              <a:rPr lang="en-US" sz="1600" dirty="0"/>
              <a:t> </a:t>
            </a:r>
          </a:p>
          <a:p>
            <a:pPr marL="0" indent="0">
              <a:buNone/>
            </a:pPr>
            <a:r>
              <a:rPr lang="en-US" sz="1600" dirty="0"/>
              <a:t>1.</a:t>
            </a:r>
            <a:r>
              <a:rPr lang="ru-RU" sz="1600" dirty="0"/>
              <a:t>Понравился ли вам мой проект?</a:t>
            </a:r>
          </a:p>
          <a:p>
            <a:pPr marL="0" indent="0">
              <a:buNone/>
            </a:pPr>
            <a:r>
              <a:rPr lang="en-US" sz="1600" dirty="0"/>
              <a:t>2.</a:t>
            </a:r>
            <a:r>
              <a:rPr lang="ru-RU" sz="1600" dirty="0"/>
              <a:t>В каком году распался СССР?</a:t>
            </a:r>
          </a:p>
          <a:p>
            <a:pPr marL="0" indent="0">
              <a:buNone/>
            </a:pPr>
            <a:r>
              <a:rPr lang="en-US" sz="1600" dirty="0"/>
              <a:t>3.</a:t>
            </a:r>
            <a:r>
              <a:rPr lang="ru-RU" sz="1600" dirty="0"/>
              <a:t>Какая из стран богаче по количеству территорий и природных ресурсов (Россия</a:t>
            </a:r>
            <a:r>
              <a:rPr lang="en-US" sz="1600" dirty="0"/>
              <a:t>/</a:t>
            </a:r>
            <a:r>
              <a:rPr lang="ru-RU" sz="1600" dirty="0"/>
              <a:t>США)?</a:t>
            </a:r>
          </a:p>
          <a:p>
            <a:pPr marL="0" indent="0">
              <a:buNone/>
            </a:pPr>
            <a:r>
              <a:rPr lang="en-US" sz="1600" dirty="0"/>
              <a:t>4.</a:t>
            </a:r>
            <a:r>
              <a:rPr lang="ru-RU" sz="1600" dirty="0"/>
              <a:t>Какая идеология была у США? </a:t>
            </a:r>
            <a:endParaRPr lang="en-US" sz="1600" dirty="0"/>
          </a:p>
          <a:p>
            <a:pPr marL="0" indent="0">
              <a:buNone/>
            </a:pPr>
            <a:r>
              <a:rPr lang="en-US" sz="1600" dirty="0"/>
              <a:t>5.</a:t>
            </a:r>
            <a:r>
              <a:rPr lang="ru-RU" sz="1600" dirty="0"/>
              <a:t>Какая идеология была у СССР?</a:t>
            </a:r>
            <a:endParaRPr lang="en-US" sz="1600" dirty="0"/>
          </a:p>
          <a:p>
            <a:pPr marL="0" indent="0">
              <a:buNone/>
            </a:pPr>
            <a:r>
              <a:rPr lang="en-US" sz="1600" dirty="0"/>
              <a:t>6.</a:t>
            </a:r>
            <a:r>
              <a:rPr lang="ru-RU" sz="1600" dirty="0"/>
              <a:t>Что такое </a:t>
            </a:r>
            <a:r>
              <a:rPr lang="en-US" sz="1600" dirty="0"/>
              <a:t>“</a:t>
            </a:r>
            <a:r>
              <a:rPr lang="ru-RU" sz="1600" dirty="0"/>
              <a:t>Великая Депрессия</a:t>
            </a:r>
            <a:r>
              <a:rPr lang="en-US" sz="1600" dirty="0"/>
              <a:t>”</a:t>
            </a:r>
            <a:r>
              <a:rPr lang="ru-RU" sz="1600" dirty="0"/>
              <a:t>?</a:t>
            </a:r>
          </a:p>
          <a:p>
            <a:pPr marL="0" indent="0">
              <a:buNone/>
            </a:pPr>
            <a:r>
              <a:rPr lang="en-US" sz="1600" dirty="0"/>
              <a:t>7.</a:t>
            </a:r>
            <a:r>
              <a:rPr lang="ru-RU" sz="1600" dirty="0"/>
              <a:t>Как называлась главная партия в СССР?</a:t>
            </a:r>
          </a:p>
          <a:p>
            <a:pPr marL="0" indent="0">
              <a:buNone/>
            </a:pPr>
            <a:r>
              <a:rPr lang="en-US" sz="1600" dirty="0"/>
              <a:t>8.</a:t>
            </a:r>
            <a:r>
              <a:rPr lang="ru-RU" sz="1600" dirty="0"/>
              <a:t>Кто в России главнее</a:t>
            </a:r>
            <a:r>
              <a:rPr lang="en-US" sz="1600" dirty="0"/>
              <a:t>, </a:t>
            </a:r>
            <a:r>
              <a:rPr lang="ru-RU" sz="1600" dirty="0"/>
              <a:t>президент или парламент?</a:t>
            </a:r>
            <a:endParaRPr lang="en-US" sz="1600" dirty="0"/>
          </a:p>
          <a:p>
            <a:pPr marL="0" indent="0">
              <a:buNone/>
            </a:pPr>
            <a:endParaRPr lang="ru-RU" sz="1400" dirty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3859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1D4181-CD88-4BEF-9887-21E203192D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Введение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3DC1147-C86D-4D31-A9CB-7D08B60AF6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3967818"/>
          </a:xfrm>
        </p:spPr>
        <p:txBody>
          <a:bodyPr/>
          <a:lstStyle/>
          <a:p>
            <a:pPr marL="0" indent="0">
              <a:buNone/>
            </a:pPr>
            <a:r>
              <a:rPr lang="ru-RU" sz="1800" dirty="0"/>
              <a:t>Люди не всегда корректно сравнивают экономики разных стран</a:t>
            </a:r>
            <a:r>
              <a:rPr lang="en-US" sz="1800" dirty="0"/>
              <a:t>, </a:t>
            </a:r>
            <a:r>
              <a:rPr lang="ru-RU" sz="1800" dirty="0"/>
              <a:t>в том числе России и США</a:t>
            </a:r>
            <a:r>
              <a:rPr lang="en-US" sz="1800" dirty="0"/>
              <a:t>, </a:t>
            </a:r>
            <a:r>
              <a:rPr lang="ru-RU" sz="1800" dirty="0"/>
              <a:t>поскольку владеют недостаточным количеством информации</a:t>
            </a:r>
            <a:r>
              <a:rPr lang="en-US" sz="1800" dirty="0"/>
              <a:t>. </a:t>
            </a:r>
            <a:r>
              <a:rPr lang="ru-RU" sz="1800" dirty="0"/>
              <a:t>Целью данной работы является анализ экономик России и США с использованием разных источников</a:t>
            </a:r>
            <a:r>
              <a:rPr lang="en-US" sz="1800" dirty="0"/>
              <a:t>. </a:t>
            </a:r>
            <a:r>
              <a:rPr lang="ru-RU" sz="1800" dirty="0"/>
              <a:t>Рассматривал их экономики я с помощью нескольких общепринятых критериев</a:t>
            </a:r>
            <a:r>
              <a:rPr lang="en-US" sz="1800" dirty="0"/>
              <a:t>, </a:t>
            </a:r>
            <a:r>
              <a:rPr lang="ru-RU" sz="1800" dirty="0"/>
              <a:t>за основу использовалась статистика</a:t>
            </a:r>
            <a:r>
              <a:rPr lang="en-US" sz="1800" dirty="0"/>
              <a:t>, </a:t>
            </a:r>
            <a:r>
              <a:rPr lang="ru-RU" sz="1800" dirty="0"/>
              <a:t>взятая с обоих сторон</a:t>
            </a:r>
            <a:r>
              <a:rPr lang="en-US" sz="1800" dirty="0"/>
              <a:t>.</a:t>
            </a:r>
            <a:r>
              <a:rPr lang="ru-RU" sz="1800" dirty="0"/>
              <a:t> В результате своего исследования я выявил основные причины</a:t>
            </a:r>
            <a:r>
              <a:rPr lang="en-US" sz="1800" dirty="0"/>
              <a:t>, </a:t>
            </a:r>
            <a:r>
              <a:rPr lang="ru-RU" sz="1800" dirty="0"/>
              <a:t>того что экономика США богаче чем экономика России на основе истории</a:t>
            </a:r>
            <a:r>
              <a:rPr lang="en-US" sz="1800" dirty="0"/>
              <a:t>, </a:t>
            </a:r>
            <a:r>
              <a:rPr lang="ru-RU" sz="1800" dirty="0"/>
              <a:t>экономики</a:t>
            </a:r>
            <a:r>
              <a:rPr lang="en-US" sz="1800" dirty="0"/>
              <a:t>, </a:t>
            </a:r>
            <a:r>
              <a:rPr lang="ru-RU" sz="1800" dirty="0"/>
              <a:t>демографии</a:t>
            </a:r>
            <a:r>
              <a:rPr lang="en-US" sz="1800" dirty="0"/>
              <a:t>, </a:t>
            </a:r>
            <a:r>
              <a:rPr lang="ru-RU" sz="1800" dirty="0"/>
              <a:t>территории</a:t>
            </a:r>
            <a:r>
              <a:rPr lang="en-US" sz="1800" dirty="0"/>
              <a:t>. </a:t>
            </a:r>
            <a:r>
              <a:rPr lang="ru-RU" sz="1800" dirty="0"/>
              <a:t>Результаты могут использоваться для обдумывании ситуации и создания выводов</a:t>
            </a:r>
            <a:r>
              <a:rPr lang="en-US" sz="1800" dirty="0"/>
              <a:t>, </a:t>
            </a:r>
            <a:r>
              <a:rPr lang="ru-RU" sz="1800" dirty="0"/>
              <a:t>почему так получилось и как это исправить</a:t>
            </a:r>
            <a:r>
              <a:rPr lang="en-US" sz="1800" dirty="0"/>
              <a:t>. </a:t>
            </a:r>
            <a:r>
              <a:rPr lang="ru-RU" sz="1800" dirty="0"/>
              <a:t>В конце презентации будет небольшая викторина на остаточные знания после презентации </a:t>
            </a:r>
            <a:r>
              <a:rPr lang="en-US" sz="1800" dirty="0"/>
              <a:t>:) </a:t>
            </a:r>
          </a:p>
        </p:txBody>
      </p:sp>
      <p:sp>
        <p:nvSpPr>
          <p:cNvPr id="4" name="TextBox 3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0E8ED5C5-F3E7-4C7E-88A5-5CB4182B9B0F}"/>
              </a:ext>
            </a:extLst>
          </p:cNvPr>
          <p:cNvSpPr txBox="1"/>
          <p:nvPr/>
        </p:nvSpPr>
        <p:spPr>
          <a:xfrm>
            <a:off x="11139054" y="6306735"/>
            <a:ext cx="25729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Назад</a:t>
            </a:r>
          </a:p>
        </p:txBody>
      </p:sp>
    </p:spTree>
    <p:extLst>
      <p:ext uri="{BB962C8B-B14F-4D97-AF65-F5344CB8AC3E}">
        <p14:creationId xmlns:p14="http://schemas.microsoft.com/office/powerpoint/2010/main" val="29498128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BB455B-4A19-4C8A-85DF-6C7808AE5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Факторы богатства или бедности страны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86AC6C9-652B-469A-B5AD-15A1CAB53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38328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effectLst/>
                <a:latin typeface="UICTFontTextStyleBody"/>
              </a:rPr>
              <a:t>1.Географическое положени</a:t>
            </a:r>
            <a:r>
              <a:rPr lang="ru-RU" dirty="0">
                <a:solidFill>
                  <a:srgbClr val="000000"/>
                </a:solidFill>
                <a:latin typeface="UICTFontTextStyleBody"/>
              </a:rPr>
              <a:t>е</a:t>
            </a:r>
            <a:r>
              <a:rPr lang="en-US" dirty="0">
                <a:solidFill>
                  <a:srgbClr val="000000"/>
                </a:solidFill>
                <a:latin typeface="UICTFontTextStyleBody"/>
              </a:rPr>
              <a:t>, </a:t>
            </a:r>
            <a:r>
              <a:rPr lang="ru-RU" dirty="0">
                <a:solidFill>
                  <a:srgbClr val="000000"/>
                </a:solidFill>
                <a:latin typeface="UICTFontTextStyleBody"/>
              </a:rPr>
              <a:t>климат и природные ресурсы</a:t>
            </a:r>
            <a:endParaRPr lang="en-US" dirty="0">
              <a:solidFill>
                <a:srgbClr val="000000"/>
              </a:solidFill>
              <a:effectLst/>
              <a:latin typeface="UICTFontTextStyleBody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UICTFontTextStyleBody"/>
              </a:rPr>
              <a:t>2</a:t>
            </a:r>
            <a:r>
              <a:rPr lang="ru-RU" dirty="0">
                <a:solidFill>
                  <a:srgbClr val="000000"/>
                </a:solidFill>
                <a:effectLst/>
                <a:latin typeface="UICTFontTextStyleBody"/>
              </a:rPr>
              <a:t>.Количество населения и демография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UICTFontTextStyleBody"/>
              </a:rPr>
              <a:t>3</a:t>
            </a:r>
            <a:r>
              <a:rPr lang="ru-RU" dirty="0">
                <a:solidFill>
                  <a:srgbClr val="000000"/>
                </a:solidFill>
                <a:effectLst/>
                <a:latin typeface="UICTFontTextStyleBody"/>
              </a:rPr>
              <a:t>.История и экономика</a:t>
            </a:r>
            <a:endParaRPr lang="en-US" dirty="0">
              <a:solidFill>
                <a:srgbClr val="000000"/>
              </a:solidFill>
              <a:effectLst/>
              <a:latin typeface="UICTFontTextStyleBody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UICTFontTextStyleBody"/>
              </a:rPr>
              <a:t>4.</a:t>
            </a:r>
            <a:r>
              <a:rPr lang="ru-RU" dirty="0">
                <a:solidFill>
                  <a:srgbClr val="000000"/>
                </a:solidFill>
                <a:latin typeface="UICTFontTextStyleBody"/>
              </a:rPr>
              <a:t>Политическое устройство</a:t>
            </a:r>
            <a:endParaRPr lang="ru-RU" dirty="0">
              <a:solidFill>
                <a:srgbClr val="000000"/>
              </a:solidFill>
              <a:effectLst/>
              <a:latin typeface="UICTFontTextStyleBody"/>
            </a:endParaRP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effectLst/>
                <a:latin typeface="UICTFontTextStyleBody"/>
              </a:rPr>
              <a:t>Также я дам необходимые статистические данные из разных источников</a:t>
            </a:r>
            <a:r>
              <a:rPr lang="en-US" dirty="0">
                <a:solidFill>
                  <a:srgbClr val="000000"/>
                </a:solidFill>
                <a:latin typeface="UICTFontTextStyleBody"/>
              </a:rPr>
              <a:t> </a:t>
            </a:r>
            <a:r>
              <a:rPr lang="ru-RU" dirty="0">
                <a:solidFill>
                  <a:srgbClr val="000000"/>
                </a:solidFill>
                <a:latin typeface="UICTFontTextStyleBody"/>
              </a:rPr>
              <a:t>для подтверждения слов</a:t>
            </a:r>
            <a:r>
              <a:rPr lang="en-US" dirty="0">
                <a:solidFill>
                  <a:srgbClr val="000000"/>
                </a:solidFill>
                <a:latin typeface="UICTFontTextStyleBody"/>
              </a:rPr>
              <a:t>.</a:t>
            </a:r>
            <a:endParaRPr lang="ru-RU" dirty="0">
              <a:solidFill>
                <a:srgbClr val="000000"/>
              </a:solidFill>
              <a:effectLst/>
              <a:latin typeface="UICTFontTextStyleBody"/>
            </a:endParaRPr>
          </a:p>
        </p:txBody>
      </p:sp>
      <p:sp>
        <p:nvSpPr>
          <p:cNvPr id="4" name="TextBox 3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DA28EE16-FF4F-4AAA-A8C1-001743FF71DC}"/>
              </a:ext>
            </a:extLst>
          </p:cNvPr>
          <p:cNvSpPr txBox="1"/>
          <p:nvPr/>
        </p:nvSpPr>
        <p:spPr>
          <a:xfrm>
            <a:off x="11139054" y="6306735"/>
            <a:ext cx="25729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Назад</a:t>
            </a:r>
          </a:p>
        </p:txBody>
      </p:sp>
    </p:spTree>
    <p:extLst>
      <p:ext uri="{BB962C8B-B14F-4D97-AF65-F5344CB8AC3E}">
        <p14:creationId xmlns:p14="http://schemas.microsoft.com/office/powerpoint/2010/main" val="26487939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039729-D67A-4A8C-9592-8411C4F38E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Географическое положение</a:t>
            </a:r>
            <a:r>
              <a:rPr lang="en-US" dirty="0"/>
              <a:t>, </a:t>
            </a:r>
            <a:r>
              <a:rPr lang="ru-RU" dirty="0"/>
              <a:t>климат и природные ресурсы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CF12794-C6B2-434D-8D58-781493F03F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396349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/>
              <a:t>Географическое положение</a:t>
            </a:r>
            <a:r>
              <a:rPr lang="en-US" dirty="0"/>
              <a:t>, </a:t>
            </a:r>
            <a:r>
              <a:rPr lang="ru-RU" dirty="0"/>
              <a:t>климат и природные ресурсы России</a:t>
            </a:r>
            <a:r>
              <a:rPr lang="en-US" dirty="0"/>
              <a:t>: 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Россия – самая большая страна в мире</a:t>
            </a:r>
            <a:r>
              <a:rPr lang="en-US" dirty="0"/>
              <a:t>.</a:t>
            </a:r>
            <a:r>
              <a:rPr lang="ru-RU" dirty="0"/>
              <a:t> Геополитическое влияние и контроль над богатыми природными ресурсами способствуют экспорту энергии и сырья, что обеспечивает доходы</a:t>
            </a:r>
            <a:r>
              <a:rPr lang="en-US" dirty="0"/>
              <a:t>. </a:t>
            </a:r>
            <a:r>
              <a:rPr lang="ru-RU" dirty="0"/>
              <a:t>В России есть огромное количество природных зон</a:t>
            </a:r>
            <a:r>
              <a:rPr lang="en-US" dirty="0"/>
              <a:t>, </a:t>
            </a:r>
            <a:r>
              <a:rPr lang="ru-RU" dirty="0"/>
              <a:t>что обеспечивает большое количество сельскохозяйственных культур</a:t>
            </a:r>
            <a:r>
              <a:rPr lang="en-US" dirty="0"/>
              <a:t>. </a:t>
            </a:r>
            <a:r>
              <a:rPr lang="ru-RU" dirty="0"/>
              <a:t>Отдаленность, климатические вызовы и экологические проблемы могут создавать трудности и уязвимости в экономике России.</a:t>
            </a:r>
            <a:r>
              <a:rPr lang="en-US" dirty="0"/>
              <a:t> </a:t>
            </a:r>
            <a:r>
              <a:rPr lang="ru-RU" dirty="0"/>
              <a:t>Из-за обширных территорий Россию тяжелее охранять</a:t>
            </a:r>
            <a:r>
              <a:rPr lang="en-US" dirty="0"/>
              <a:t>. 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Географическое положение США, омываемой океанами с двух сторон и соседствующей с крупными торговыми партнерами, способствует развитию международной торговли и экспорту товаров. Климатические условия в США разнообразны, что обеспечивает разнообразие сельскохозяйственных культур и продукции. Богатство природных ресурсов, таких как нефть, газ, уголь и минеральные ресурсы, дает возможность развития энергетического сектора и промышленности. Эти факторы положительно влияют на экономическое состояние США. Также США находится в изоляции от Европейских стран и поэтому более безопасна в случае войн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ru-RU" dirty="0"/>
          </a:p>
          <a:p>
            <a:pPr>
              <a:buFont typeface="Arial" panose="020B0604020202020204" pitchFamily="34" charset="0"/>
              <a:buChar char="•"/>
            </a:pPr>
            <a:endParaRPr lang="ru-RU" dirty="0"/>
          </a:p>
          <a:p>
            <a:pPr>
              <a:buFont typeface="Arial" panose="020B0604020202020204" pitchFamily="34" charset="0"/>
              <a:buChar char="•"/>
            </a:pPr>
            <a:endParaRPr lang="ru-RU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ru-RU" dirty="0"/>
          </a:p>
          <a:p>
            <a:pPr>
              <a:buFont typeface="Arial" panose="020B0604020202020204" pitchFamily="34" charset="0"/>
              <a:buChar char="•"/>
            </a:pPr>
            <a:endParaRPr lang="ru-RU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964498F5-7E7B-404B-AB80-0E6E0958D388}"/>
              </a:ext>
            </a:extLst>
          </p:cNvPr>
          <p:cNvSpPr txBox="1"/>
          <p:nvPr/>
        </p:nvSpPr>
        <p:spPr>
          <a:xfrm>
            <a:off x="11139054" y="6306735"/>
            <a:ext cx="25729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Назад</a:t>
            </a:r>
          </a:p>
        </p:txBody>
      </p:sp>
    </p:spTree>
    <p:extLst>
      <p:ext uri="{BB962C8B-B14F-4D97-AF65-F5344CB8AC3E}">
        <p14:creationId xmlns:p14="http://schemas.microsoft.com/office/powerpoint/2010/main" val="5098397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26731D-4F38-4BB1-BFEB-683D2085F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err="1"/>
              <a:t>КОНКРЕТные</a:t>
            </a:r>
            <a:r>
              <a:rPr lang="ru-RU" dirty="0"/>
              <a:t> данные по Географическому положению</a:t>
            </a:r>
            <a:r>
              <a:rPr lang="en-US" dirty="0"/>
              <a:t>, </a:t>
            </a:r>
            <a:r>
              <a:rPr lang="ru-RU" dirty="0"/>
              <a:t>климата и природным ресурсам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27AEA372-70D9-4844-BC69-B97C0AFBE5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490" y="2727841"/>
            <a:ext cx="2312899" cy="1301006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421497C-A7EA-4566-AF5B-00EDFBF98566}"/>
              </a:ext>
            </a:extLst>
          </p:cNvPr>
          <p:cNvSpPr txBox="1"/>
          <p:nvPr/>
        </p:nvSpPr>
        <p:spPr>
          <a:xfrm>
            <a:off x="89065" y="2303813"/>
            <a:ext cx="23691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Территория России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CF90A2D5-F17D-494B-B52E-0BDF4C470B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20" y="4714504"/>
            <a:ext cx="1870607" cy="106877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AE80C04-EDA1-444A-A0D4-93EC8D132E55}"/>
              </a:ext>
            </a:extLst>
          </p:cNvPr>
          <p:cNvSpPr txBox="1"/>
          <p:nvPr/>
        </p:nvSpPr>
        <p:spPr>
          <a:xfrm>
            <a:off x="89065" y="4345172"/>
            <a:ext cx="2101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Территория США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760D7A6E-9F0D-43F5-97E5-5A4492DCEC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267" y="2511630"/>
            <a:ext cx="2181545" cy="1517217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B863CDE7-1DF4-4393-BD8D-9D656E90C779}"/>
              </a:ext>
            </a:extLst>
          </p:cNvPr>
          <p:cNvSpPr txBox="1"/>
          <p:nvPr/>
        </p:nvSpPr>
        <p:spPr>
          <a:xfrm>
            <a:off x="3392202" y="1917865"/>
            <a:ext cx="21815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Природные зоны России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0DFD87C6-AE83-4A1B-98B3-3656B6CE374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2355" y="3102933"/>
            <a:ext cx="2659168" cy="2484478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1662AA3A-D2B9-4DB0-B85E-2492B139F431}"/>
              </a:ext>
            </a:extLst>
          </p:cNvPr>
          <p:cNvSpPr txBox="1"/>
          <p:nvPr/>
        </p:nvSpPr>
        <p:spPr>
          <a:xfrm>
            <a:off x="5781120" y="2658303"/>
            <a:ext cx="2659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Природные зоны США</a:t>
            </a:r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32181CE2-6635-4FED-9CCC-CBA3BFF92C1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8438" y="2185228"/>
            <a:ext cx="2246416" cy="1684813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722331B6-5916-4B9D-A704-904D785E639B}"/>
              </a:ext>
            </a:extLst>
          </p:cNvPr>
          <p:cNvSpPr txBox="1"/>
          <p:nvPr/>
        </p:nvSpPr>
        <p:spPr>
          <a:xfrm>
            <a:off x="8722426" y="1815896"/>
            <a:ext cx="33132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Природные ресурсы США</a:t>
            </a:r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C240BE58-79CD-4EF0-90BE-5F0FAF8CC8C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6532" y="4380631"/>
            <a:ext cx="2170560" cy="1625800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B7A14BE2-89EB-4837-BBE4-9769C8C51B5E}"/>
              </a:ext>
            </a:extLst>
          </p:cNvPr>
          <p:cNvSpPr txBox="1"/>
          <p:nvPr/>
        </p:nvSpPr>
        <p:spPr>
          <a:xfrm>
            <a:off x="8757161" y="4028847"/>
            <a:ext cx="61009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Природные ресурсы России</a:t>
            </a:r>
          </a:p>
        </p:txBody>
      </p:sp>
      <p:sp>
        <p:nvSpPr>
          <p:cNvPr id="17" name="TextBox 16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DD84A049-B62F-442D-B703-5EA940418D93}"/>
              </a:ext>
            </a:extLst>
          </p:cNvPr>
          <p:cNvSpPr txBox="1"/>
          <p:nvPr/>
        </p:nvSpPr>
        <p:spPr>
          <a:xfrm>
            <a:off x="11139054" y="6306735"/>
            <a:ext cx="25729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Назад</a:t>
            </a:r>
          </a:p>
        </p:txBody>
      </p:sp>
    </p:spTree>
    <p:extLst>
      <p:ext uri="{BB962C8B-B14F-4D97-AF65-F5344CB8AC3E}">
        <p14:creationId xmlns:p14="http://schemas.microsoft.com/office/powerpoint/2010/main" val="32812196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8A017F-A297-4AF0-8F30-3D9FA5B541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Количество населения и демография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79BDF24-6A94-44DC-AD95-9A46FA3EBC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/>
              <a:t>Большое население России предоставляет доступ к большому числу рабочей силы, что может стимулировать экономический рост.</a:t>
            </a:r>
            <a:r>
              <a:rPr lang="en-US" dirty="0"/>
              <a:t> </a:t>
            </a:r>
            <a:r>
              <a:rPr lang="ru-RU" dirty="0"/>
              <a:t>Россия также сталкивается с проблемой стареющего населения, что может привести к снижению трудоспособной части населения и увеличению нагрузки на системы пенсий и здравоохранения.</a:t>
            </a:r>
            <a:r>
              <a:rPr lang="en-US" dirty="0"/>
              <a:t> </a:t>
            </a:r>
            <a:r>
              <a:rPr lang="ru-RU" dirty="0"/>
              <a:t>Россия имеет различия в демографической структуре между разными регионами, что может вести к неравномерному экономическому развитию. В будущем Россия может столкнуться с демографической ямой</a:t>
            </a:r>
            <a:r>
              <a:rPr lang="en-US" dirty="0"/>
              <a:t>. 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Население США более чем в 2 раза больше чем у России</a:t>
            </a:r>
            <a:r>
              <a:rPr lang="en-US" dirty="0"/>
              <a:t>. </a:t>
            </a:r>
            <a:r>
              <a:rPr lang="ru-RU" dirty="0"/>
              <a:t>Большое население США предоставляет широкий доступ к рабочей силе и инновационным специалистам, способствуя экономическому росту.</a:t>
            </a:r>
            <a:r>
              <a:rPr lang="en-US" dirty="0"/>
              <a:t> </a:t>
            </a:r>
            <a:r>
              <a:rPr lang="ru-RU" dirty="0"/>
              <a:t>С другой стороны большое население требует значительных бюджетных расходов на здравоохранение, образование и социальные программы. На данный момент США не угрожает демографическая яма</a:t>
            </a:r>
            <a:r>
              <a:rPr lang="en-US" dirty="0"/>
              <a:t>.</a:t>
            </a:r>
            <a:endParaRPr lang="ru-RU" dirty="0"/>
          </a:p>
        </p:txBody>
      </p:sp>
      <p:sp>
        <p:nvSpPr>
          <p:cNvPr id="4" name="TextBox 3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5B6E4AFE-E948-41AF-8385-73C5D1D66574}"/>
              </a:ext>
            </a:extLst>
          </p:cNvPr>
          <p:cNvSpPr txBox="1"/>
          <p:nvPr/>
        </p:nvSpPr>
        <p:spPr>
          <a:xfrm>
            <a:off x="11139054" y="6306735"/>
            <a:ext cx="25729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Назад</a:t>
            </a:r>
          </a:p>
        </p:txBody>
      </p:sp>
    </p:spTree>
    <p:extLst>
      <p:ext uri="{BB962C8B-B14F-4D97-AF65-F5344CB8AC3E}">
        <p14:creationId xmlns:p14="http://schemas.microsoft.com/office/powerpoint/2010/main" val="34903957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9F4847-5A91-4923-8BB2-C569E07ACC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КОНКРЕТные</a:t>
            </a:r>
            <a:r>
              <a:rPr lang="ru-RU" dirty="0"/>
              <a:t> данные по Количеству населения и демографии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3C74D0F0-D6EC-4836-B604-83DB7A1145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670" y="4169724"/>
            <a:ext cx="4229725" cy="1867540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4F57AF7-5AE0-4B84-B78F-C3153932FE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3292" y="3623759"/>
            <a:ext cx="4083751" cy="241350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856B2D9-B205-4CFD-8922-50A3347BCA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6169" y="3954871"/>
            <a:ext cx="2459769" cy="210736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D2340EAE-E2B6-4A80-A8B9-051333AF59F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6169" y="1943360"/>
            <a:ext cx="2278182" cy="1919538"/>
          </a:xfrm>
          <a:prstGeom prst="rect">
            <a:avLst/>
          </a:prstGeom>
        </p:spPr>
      </p:pic>
      <p:sp>
        <p:nvSpPr>
          <p:cNvPr id="8" name="TextBox 7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14F9D4BB-C7B6-434E-9C3B-3BE5A50826B9}"/>
              </a:ext>
            </a:extLst>
          </p:cNvPr>
          <p:cNvSpPr txBox="1"/>
          <p:nvPr/>
        </p:nvSpPr>
        <p:spPr>
          <a:xfrm>
            <a:off x="11139054" y="6306735"/>
            <a:ext cx="25729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Назад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2A964AF-3E32-4001-B650-FE206AC54FC8}"/>
              </a:ext>
            </a:extLst>
          </p:cNvPr>
          <p:cNvSpPr txBox="1"/>
          <p:nvPr/>
        </p:nvSpPr>
        <p:spPr>
          <a:xfrm>
            <a:off x="130415" y="3770205"/>
            <a:ext cx="40837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Данные с сайта </a:t>
            </a:r>
            <a:r>
              <a:rPr lang="en-US" dirty="0" err="1"/>
              <a:t>infotables</a:t>
            </a:r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ACAE6CE-51E3-4BF0-BDD8-1EB3A7F7F333}"/>
              </a:ext>
            </a:extLst>
          </p:cNvPr>
          <p:cNvSpPr txBox="1"/>
          <p:nvPr/>
        </p:nvSpPr>
        <p:spPr>
          <a:xfrm>
            <a:off x="8903350" y="1606671"/>
            <a:ext cx="40837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Данные с </a:t>
            </a:r>
            <a:r>
              <a:rPr lang="en-US" dirty="0"/>
              <a:t>Wikipedia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169406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E484B2-E044-4AA3-A544-A1314F8903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История и экономика СССР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1BC82B8-5C65-44E2-BC31-F7C30A8B47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1853754"/>
            <a:ext cx="9603275" cy="43926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dirty="0"/>
              <a:t>Экономика СССР в самом начале была смешанной (НЭП)</a:t>
            </a:r>
            <a:r>
              <a:rPr lang="en-US" sz="1600" dirty="0"/>
              <a:t>, </a:t>
            </a:r>
            <a:r>
              <a:rPr lang="ru-RU" sz="1600" dirty="0"/>
              <a:t>но потом стала плановой и основывалась на </a:t>
            </a:r>
            <a:r>
              <a:rPr lang="ru-RU" sz="1600" dirty="0" err="1"/>
              <a:t>гос</a:t>
            </a:r>
            <a:r>
              <a:rPr lang="en-US" sz="1600" dirty="0"/>
              <a:t>.</a:t>
            </a:r>
            <a:r>
              <a:rPr lang="ru-RU" sz="1600" dirty="0"/>
              <a:t> собственности, плановой экономике</a:t>
            </a:r>
            <a:r>
              <a:rPr lang="en-US" sz="1600" dirty="0"/>
              <a:t>.</a:t>
            </a:r>
            <a:r>
              <a:rPr lang="ru-RU" sz="1600" dirty="0"/>
              <a:t> На первых стадиях СССР был нестабилен</a:t>
            </a:r>
            <a:r>
              <a:rPr lang="en-US" sz="1600" dirty="0"/>
              <a:t>, </a:t>
            </a:r>
            <a:r>
              <a:rPr lang="ru-RU" sz="1600" dirty="0"/>
              <a:t>ввиду только</a:t>
            </a:r>
            <a:r>
              <a:rPr lang="en-US" sz="1600" dirty="0"/>
              <a:t>, </a:t>
            </a:r>
            <a:r>
              <a:rPr lang="ru-RU" sz="1600" dirty="0"/>
              <a:t>что случившейся революции</a:t>
            </a:r>
            <a:r>
              <a:rPr lang="en-US" sz="1600" dirty="0"/>
              <a:t>. </a:t>
            </a:r>
            <a:r>
              <a:rPr lang="ru-RU" sz="1600" dirty="0"/>
              <a:t>В стране был голод в Поволжье в </a:t>
            </a:r>
            <a:r>
              <a:rPr lang="en-US" sz="1600" dirty="0"/>
              <a:t>1921-1922 </a:t>
            </a:r>
            <a:r>
              <a:rPr lang="ru-RU" sz="1600" dirty="0"/>
              <a:t>годах</a:t>
            </a:r>
            <a:r>
              <a:rPr lang="en-US" sz="1600" dirty="0"/>
              <a:t>. </a:t>
            </a:r>
            <a:r>
              <a:rPr lang="ru-RU" sz="1600" dirty="0"/>
              <a:t>В СССР происходила затратная индустриализация в 1930-х годах</a:t>
            </a:r>
            <a:r>
              <a:rPr lang="en-US" sz="1600" dirty="0"/>
              <a:t>. </a:t>
            </a:r>
            <a:r>
              <a:rPr lang="ru-RU" sz="1600" dirty="0"/>
              <a:t>В 1941 началась Великая Отечественная война</a:t>
            </a:r>
            <a:r>
              <a:rPr lang="en-US" sz="1600" dirty="0"/>
              <a:t>. </a:t>
            </a:r>
            <a:r>
              <a:rPr lang="ru-RU" sz="1600" dirty="0"/>
              <a:t>СССР сыграл в ней решающую роль и потерял огромное количество человек</a:t>
            </a:r>
            <a:r>
              <a:rPr lang="en-US" sz="1600" dirty="0"/>
              <a:t>. </a:t>
            </a:r>
            <a:r>
              <a:rPr lang="ru-RU" sz="1600" dirty="0"/>
              <a:t>После ее окончания СССР долго восстанавливался</a:t>
            </a:r>
            <a:r>
              <a:rPr lang="en-US" sz="1600" dirty="0"/>
              <a:t>, </a:t>
            </a:r>
            <a:r>
              <a:rPr lang="ru-RU" sz="1600" dirty="0"/>
              <a:t>хоть и получил влияние в восточной Европе</a:t>
            </a:r>
            <a:r>
              <a:rPr lang="en-US" sz="1600" dirty="0"/>
              <a:t>. </a:t>
            </a:r>
            <a:r>
              <a:rPr lang="ru-RU" sz="1600" dirty="0"/>
              <a:t>В 1950-1970-е годы СССР испытал экономический рост и развитие.</a:t>
            </a:r>
            <a:r>
              <a:rPr lang="en-US" sz="1600" dirty="0"/>
              <a:t> </a:t>
            </a:r>
            <a:r>
              <a:rPr lang="ru-RU" sz="1600" dirty="0"/>
              <a:t>В целом, экономика СССР в 1950-1970-х годах имела свои плюсы, такие как индустриализация</a:t>
            </a:r>
            <a:r>
              <a:rPr lang="en-US" sz="1600" dirty="0"/>
              <a:t>, </a:t>
            </a:r>
            <a:r>
              <a:rPr lang="ru-RU" sz="1600" dirty="0"/>
              <a:t>стабильность и развитие технологий, но также сталкивалась с проблемами, включая военные затраты, коррупцию и неэффективность в некоторых секторах. В 1980-1990-е годы СССР столкнулся с серьезными экономическими проблемами</a:t>
            </a:r>
            <a:r>
              <a:rPr lang="en-US" sz="1600" dirty="0"/>
              <a:t>.</a:t>
            </a:r>
            <a:r>
              <a:rPr lang="ru-RU" sz="1600" dirty="0"/>
              <a:t> В тот момент была война в Афганистане</a:t>
            </a:r>
            <a:r>
              <a:rPr lang="en-US" sz="1600" dirty="0"/>
              <a:t>.</a:t>
            </a:r>
            <a:r>
              <a:rPr lang="ru-RU" sz="1600" dirty="0"/>
              <a:t> В эти годы в СССР началась </a:t>
            </a:r>
            <a:r>
              <a:rPr lang="en-US" sz="1600" dirty="0"/>
              <a:t>“</a:t>
            </a:r>
            <a:r>
              <a:rPr lang="ru-RU" sz="1600" dirty="0"/>
              <a:t>перестройка</a:t>
            </a:r>
            <a:r>
              <a:rPr lang="en-US" sz="1600" dirty="0"/>
              <a:t>”:  </a:t>
            </a:r>
            <a:r>
              <a:rPr lang="ru-RU" sz="1600" dirty="0"/>
              <a:t>либерализация экономики и признание роли рыночных механизмов</a:t>
            </a:r>
            <a:r>
              <a:rPr lang="en-US" sz="1600" dirty="0"/>
              <a:t>.</a:t>
            </a:r>
            <a:r>
              <a:rPr lang="ru-RU" sz="1600" dirty="0"/>
              <a:t> Из-за затрат на войну</a:t>
            </a:r>
            <a:r>
              <a:rPr lang="en-US" sz="1600" dirty="0"/>
              <a:t>, </a:t>
            </a:r>
            <a:r>
              <a:rPr lang="ru-RU" sz="1600" dirty="0"/>
              <a:t>реформ и падения цен на нефть в стране началась экономическая стагнация</a:t>
            </a:r>
            <a:r>
              <a:rPr lang="en-US" sz="1600" dirty="0"/>
              <a:t>. </a:t>
            </a:r>
            <a:r>
              <a:rPr lang="ru-RU" sz="1600" dirty="0"/>
              <a:t>В конечном итоге это все привело к распаду СССР в 1991 году</a:t>
            </a:r>
            <a:r>
              <a:rPr lang="en-US" sz="1600" dirty="0"/>
              <a:t>.</a:t>
            </a:r>
            <a:endParaRPr lang="ru-RU" sz="1600" dirty="0"/>
          </a:p>
        </p:txBody>
      </p:sp>
      <p:sp>
        <p:nvSpPr>
          <p:cNvPr id="4" name="TextBox 3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2705DF08-8450-4218-A934-5CC80E1D9A92}"/>
              </a:ext>
            </a:extLst>
          </p:cNvPr>
          <p:cNvSpPr txBox="1"/>
          <p:nvPr/>
        </p:nvSpPr>
        <p:spPr>
          <a:xfrm>
            <a:off x="11139054" y="6306735"/>
            <a:ext cx="25729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Назад</a:t>
            </a:r>
          </a:p>
        </p:txBody>
      </p:sp>
    </p:spTree>
    <p:extLst>
      <p:ext uri="{BB962C8B-B14F-4D97-AF65-F5344CB8AC3E}">
        <p14:creationId xmlns:p14="http://schemas.microsoft.com/office/powerpoint/2010/main" val="3076388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C7A004-21D0-4020-A19B-5FFE5C33CD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История и экономика Российской федерации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880A5EF-6518-4AFF-918B-3DE5B90F29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40941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500" dirty="0"/>
              <a:t>В 1991-2000-е годы Российская Федерация продолжала проходить через период значительных изменений и трансформаций после распада СССР. Страна была нестабильна из-за распада СССР</a:t>
            </a:r>
            <a:r>
              <a:rPr lang="en-US" sz="1500" dirty="0"/>
              <a:t>. </a:t>
            </a:r>
            <a:r>
              <a:rPr lang="ru-RU" sz="1500" dirty="0"/>
              <a:t>В 1992-1994 годах произошла приватизация</a:t>
            </a:r>
            <a:r>
              <a:rPr lang="en-US" sz="1500" dirty="0"/>
              <a:t>. </a:t>
            </a:r>
            <a:r>
              <a:rPr lang="ru-RU" sz="1500" dirty="0"/>
              <a:t>Её результатом стал неравномерный доступ к приватизированным активам</a:t>
            </a:r>
            <a:r>
              <a:rPr lang="en-US" sz="1500" dirty="0"/>
              <a:t>.</a:t>
            </a:r>
            <a:r>
              <a:rPr lang="ru-RU" sz="1500" dirty="0"/>
              <a:t> Также в это время произошли две чеченские войны</a:t>
            </a:r>
            <a:r>
              <a:rPr lang="en-US" sz="1500" dirty="0"/>
              <a:t>, </a:t>
            </a:r>
            <a:r>
              <a:rPr lang="ru-RU" sz="1500" dirty="0"/>
              <a:t>дестабилизирующие страну</a:t>
            </a:r>
            <a:r>
              <a:rPr lang="en-US" sz="1500" dirty="0"/>
              <a:t>. </a:t>
            </a:r>
            <a:r>
              <a:rPr lang="ru-RU" sz="1500" dirty="0"/>
              <a:t>Финансовый кризис 1998 года привел к обвалу национальной валюты и сокращению экономической активности. Начиная с 2000-ого года началось процветание экономики</a:t>
            </a:r>
            <a:r>
              <a:rPr lang="en-US" sz="1500" dirty="0"/>
              <a:t>. </a:t>
            </a:r>
            <a:r>
              <a:rPr lang="ru-RU" sz="1500" dirty="0"/>
              <a:t>В это время произошли основные реформы, направленные на стабилизацию и развитие страны. В этот момент произошло улучшение инвестиционного климата</a:t>
            </a:r>
            <a:r>
              <a:rPr lang="en-US" sz="1500" dirty="0"/>
              <a:t>, </a:t>
            </a:r>
            <a:r>
              <a:rPr lang="ru-RU" sz="1500" dirty="0"/>
              <a:t>новая налоговая реформа и увеличение цен на нефть. В 2008 году произошел мировой кризис и он существенно повлиял на Россию</a:t>
            </a:r>
            <a:r>
              <a:rPr lang="en-US" sz="1500" dirty="0"/>
              <a:t>. </a:t>
            </a:r>
            <a:r>
              <a:rPr lang="ru-RU" sz="1500" dirty="0"/>
              <a:t>В 2013 году была проведена пенсионная реформа из-за чего экономика начала немного расти</a:t>
            </a:r>
            <a:r>
              <a:rPr lang="en-US" sz="1500" dirty="0"/>
              <a:t>. </a:t>
            </a:r>
            <a:r>
              <a:rPr lang="ru-RU" sz="1500" dirty="0"/>
              <a:t>В 2016 был нефтяной кризис но все же в 2017 вновь начался рост ВВП</a:t>
            </a:r>
            <a:r>
              <a:rPr lang="en-US" sz="1500" dirty="0"/>
              <a:t>. </a:t>
            </a:r>
            <a:r>
              <a:rPr lang="ru-RU" sz="1500" dirty="0"/>
              <a:t>В 2020 началась пандемия </a:t>
            </a:r>
            <a:r>
              <a:rPr lang="en-US" sz="1500" dirty="0"/>
              <a:t>COVID-19. </a:t>
            </a:r>
            <a:r>
              <a:rPr lang="ru-RU" sz="1500" dirty="0"/>
              <a:t>Из-за нее начался экономический спад.</a:t>
            </a:r>
            <a:r>
              <a:rPr lang="en-US" sz="1500" dirty="0"/>
              <a:t> </a:t>
            </a:r>
            <a:r>
              <a:rPr lang="ru-RU" sz="1500" dirty="0"/>
              <a:t>В 2022 году из-за больших затрат на оборону</a:t>
            </a:r>
            <a:r>
              <a:rPr lang="en-US" sz="1500" dirty="0"/>
              <a:t> </a:t>
            </a:r>
            <a:r>
              <a:rPr lang="ru-RU" sz="1500" dirty="0"/>
              <a:t>экономический спад в России усугубился</a:t>
            </a:r>
            <a:r>
              <a:rPr lang="en-US" sz="1500" dirty="0"/>
              <a:t>. </a:t>
            </a:r>
            <a:r>
              <a:rPr lang="ru-RU" sz="1500" dirty="0"/>
              <a:t>Россия ввела импортозамещение</a:t>
            </a:r>
            <a:r>
              <a:rPr lang="en-US" sz="1500" dirty="0"/>
              <a:t>, </a:t>
            </a:r>
            <a:r>
              <a:rPr lang="ru-RU" sz="1500" dirty="0"/>
              <a:t>что частично остановило экономический спад</a:t>
            </a:r>
            <a:r>
              <a:rPr lang="en-US" sz="1500" dirty="0"/>
              <a:t>. </a:t>
            </a:r>
            <a:endParaRPr lang="ru-RU" sz="1500" dirty="0"/>
          </a:p>
          <a:p>
            <a:pPr marL="0" indent="0">
              <a:buNone/>
            </a:pPr>
            <a:endParaRPr lang="ru-RU" sz="1400" dirty="0"/>
          </a:p>
        </p:txBody>
      </p:sp>
      <p:sp>
        <p:nvSpPr>
          <p:cNvPr id="4" name="TextBox 3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8F0E8028-C412-47C5-BFBF-726EBCDC1741}"/>
              </a:ext>
            </a:extLst>
          </p:cNvPr>
          <p:cNvSpPr txBox="1"/>
          <p:nvPr/>
        </p:nvSpPr>
        <p:spPr>
          <a:xfrm>
            <a:off x="11139054" y="6306735"/>
            <a:ext cx="25729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Назад</a:t>
            </a:r>
          </a:p>
        </p:txBody>
      </p:sp>
    </p:spTree>
    <p:extLst>
      <p:ext uri="{BB962C8B-B14F-4D97-AF65-F5344CB8AC3E}">
        <p14:creationId xmlns:p14="http://schemas.microsoft.com/office/powerpoint/2010/main" val="14406391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Галерея">
  <a:themeElements>
    <a:clrScheme name="Галерея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Галерея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алерея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556</TotalTime>
  <Words>1959</Words>
  <Application>Microsoft Office PowerPoint</Application>
  <PresentationFormat>Широкоэкранный</PresentationFormat>
  <Paragraphs>88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2" baseType="lpstr">
      <vt:lpstr>Arial</vt:lpstr>
      <vt:lpstr>Gill Sans MT</vt:lpstr>
      <vt:lpstr>UICTFontTextStyleBody</vt:lpstr>
      <vt:lpstr>Галерея</vt:lpstr>
      <vt:lpstr>Сравнение экономик россии и сша</vt:lpstr>
      <vt:lpstr>Введение</vt:lpstr>
      <vt:lpstr>Факторы богатства или бедности страны</vt:lpstr>
      <vt:lpstr>Географическое положение, климат и природные ресурсы</vt:lpstr>
      <vt:lpstr>КОНКРЕТные данные по Географическому положению, климата и природным ресурсам</vt:lpstr>
      <vt:lpstr>Количество населения и демография</vt:lpstr>
      <vt:lpstr>КОНКРЕТные данные по Количеству населения и демографии</vt:lpstr>
      <vt:lpstr>История и экономика СССР</vt:lpstr>
      <vt:lpstr>История и экономика Российской федерации</vt:lpstr>
      <vt:lpstr>История и экономика США в 20-21 ВЕКЕ</vt:lpstr>
      <vt:lpstr>Конкретные данные по ИСТОРИИ и экономике США и СССР в XX веке</vt:lpstr>
      <vt:lpstr>Конкретные данные по ИСТОРИИ и экономике США и Российской федерации в XXI веке</vt:lpstr>
      <vt:lpstr>Конкретные данные по ИСТОРИИ и экономике США и Российской федерации в XXI веке (Часть 2)</vt:lpstr>
      <vt:lpstr>Конкретные данные по ИСТОРИИ и экономике США и Российской федерации в XXI веке (Часть 3)</vt:lpstr>
      <vt:lpstr>Политическое устройство СССР и РОссии</vt:lpstr>
      <vt:lpstr>Политическое устройство США</vt:lpstr>
      <vt:lpstr>Общий вывод и заключение</vt:lpstr>
      <vt:lpstr>Викторина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Почему Россия беднее США?</dc:title>
  <dc:creator>Daniel Ablehanov</dc:creator>
  <cp:lastModifiedBy>Daniel Ablehanov</cp:lastModifiedBy>
  <cp:revision>57</cp:revision>
  <dcterms:created xsi:type="dcterms:W3CDTF">2023-10-31T19:26:37Z</dcterms:created>
  <dcterms:modified xsi:type="dcterms:W3CDTF">2024-03-07T16:18:17Z</dcterms:modified>
</cp:coreProperties>
</file>