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.xml.rels" ContentType="application/vnd.openxmlformats-package.relationships+xml"/>
  <Override PartName="/ppt/slideLayouts/slideLayout1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5.xml.rels" ContentType="application/vnd.openxmlformats-package.relationships+xml"/>
  <Override PartName="/ppt/slides/_rels/slide1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media/image12.jpeg" ContentType="image/jpeg"/>
  <Override PartName="/ppt/media/image11.jpeg" ContentType="image/jpeg"/>
  <Override PartName="/ppt/media/image9.jpeg" ContentType="image/jpeg"/>
  <Override PartName="/ppt/media/image10.jpeg" ContentType="image/jpeg"/>
  <Override PartName="/ppt/media/image17.jpeg" ContentType="image/jpeg"/>
  <Override PartName="/ppt/media/image16.jpeg" ContentType="image/jpeg"/>
  <Override PartName="/ppt/media/image7.png" ContentType="image/png"/>
  <Override PartName="/ppt/media/image15.jpeg" ContentType="image/jpeg"/>
  <Override PartName="/ppt/media/image14.jpeg" ContentType="image/jpeg"/>
  <Override PartName="/ppt/media/image1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png" ContentType="image/png"/>
  <Override PartName="/ppt/media/image8.jpeg" ContentType="image/jpeg"/>
  <Override PartName="/ppt/media/image13.jpeg" ContentType="image/jpe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140D65A-FBA8-4BC7-AEE1-67A127A55894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D130A7-56D4-4AFD-BFAF-C0F7F4D55416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BDAE302-C01F-4BD1-AA52-36946B6D91EF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2D0333-D4BA-4589-9068-2942FBAAE963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CA36E6-C2B3-449F-9F81-B5C837E9C9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773F15-7413-4A4D-B6D6-687F88777D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1333FB-6A3D-4F16-9381-7B747D035E1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F79AF7-7CA7-45D4-94FE-49CF004453E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60D52AE-6B3D-4EC1-9423-5A0FB41E5E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3AB2E6E-4ECE-4281-B9F4-36EB4B475E1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F5256F-F253-466F-B420-985406B2FE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6CEB4A-28B0-4AA5-A494-7DCFF0B5C4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A54A8C0-7C89-4FA1-BFD4-675739CC8B8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BB1B1C-89D2-4EF8-BFF7-0C0BF22621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3B3A94-456A-4B74-9EA2-A93D83B8D8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0E89401-67E8-484F-9539-E0D1819F08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ACD3A4-B139-4046-B810-C5E1EB396A3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B4D93C-AB4D-489D-B59E-DD126090D0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111D737-246D-44E8-A65E-A4FD104012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4E8E5EF-C133-4DF7-B3D3-9460454E4B0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38C5E84-B825-4305-AAD2-8893A2955D9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0A9BA8-8607-4C9C-B832-538E9EAF5F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7C118F-2A7F-41CF-BD98-88E2E79AC4F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51E642-F787-4479-8247-34763F2C468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0EE96FF-AC93-4D5F-9747-9038AE15931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13592A-96A8-4AAE-A1D2-0C71AF6536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AD79DD7-A7D5-4549-8E49-CCE6D0E6635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23C098-B1C1-4B07-9A13-CEB3EC3084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026C696-8286-4865-B9E7-CF1C8D433B7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A7C20D4-1B6E-48D6-AA53-66BFA6DA831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jpe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5880" y="1194480"/>
            <a:ext cx="5921640" cy="1725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</a:rPr>
              <a:t>   </a:t>
            </a: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</a:rPr>
              <a:t>ПРОЕКТ «ЧУДЕСНЫЙ МИР </a:t>
            </a:r>
            <a:br>
              <a:rPr sz="3800"/>
            </a:b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</a:rPr>
              <a:t>НАСТОЛЬНЫХ ИГР»</a:t>
            </a:r>
            <a:endParaRPr b="0" lang="ru-RU" sz="3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539760" y="3554280"/>
            <a:ext cx="6292080" cy="182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18742" lnSpcReduction="10000"/>
          </a:bodyPr>
          <a:p>
            <a:pPr marL="343080" indent="0" defTabSz="914400">
              <a:lnSpc>
                <a:spcPct val="17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8000" spc="-1" strike="noStrike">
                <a:solidFill>
                  <a:schemeClr val="dk1"/>
                </a:solidFill>
                <a:latin typeface="Calibri"/>
              </a:rPr>
              <a:t>Руководитель проекта: ученик 3 класса «Е»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7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8000" spc="-1" strike="noStrike">
                <a:solidFill>
                  <a:schemeClr val="dk1"/>
                </a:solidFill>
                <a:latin typeface="Calibri"/>
              </a:rPr>
              <a:t>ГБОУ Школы №1505 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7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8000" spc="-1" strike="noStrike">
                <a:solidFill>
                  <a:schemeClr val="dk1"/>
                </a:solidFill>
                <a:latin typeface="Calibri"/>
              </a:rPr>
              <a:t>Сайков Вадим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914400">
              <a:lnSpc>
                <a:spcPct val="17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i="1" lang="ru-RU" sz="8000" spc="-1" strike="noStrike">
                <a:solidFill>
                  <a:schemeClr val="dk1"/>
                </a:solidFill>
                <a:latin typeface="Calibri"/>
              </a:rPr>
              <a:t>Консультант: Козлова Маргарита Николаевна</a:t>
            </a:r>
            <a:endParaRPr b="0" lang="ru-RU" sz="8000" spc="-1" strike="noStrike">
              <a:solidFill>
                <a:srgbClr val="000000"/>
              </a:solidFill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5" descr=""/>
          <p:cNvPicPr/>
          <p:nvPr/>
        </p:nvPicPr>
        <p:blipFill>
          <a:blip r:embed="rId1"/>
          <a:srcRect l="0" t="70901" r="0" b="0"/>
          <a:stretch/>
        </p:blipFill>
        <p:spPr>
          <a:xfrm>
            <a:off x="-115920" y="0"/>
            <a:ext cx="12307320" cy="1167480"/>
          </a:xfrm>
          <a:prstGeom prst="rect">
            <a:avLst/>
          </a:prstGeom>
          <a:ln w="0">
            <a:noFill/>
          </a:ln>
        </p:spPr>
      </p:pic>
      <p:pic>
        <p:nvPicPr>
          <p:cNvPr id="123" name="Рисунок 1" descr=""/>
          <p:cNvPicPr/>
          <p:nvPr/>
        </p:nvPicPr>
        <p:blipFill>
          <a:blip r:embed="rId2"/>
          <a:stretch/>
        </p:blipFill>
        <p:spPr>
          <a:xfrm rot="10800000">
            <a:off x="360" y="3754800"/>
            <a:ext cx="8070120" cy="3102840"/>
          </a:xfrm>
          <a:prstGeom prst="rect">
            <a:avLst/>
          </a:prstGeom>
          <a:ln w="0">
            <a:noFill/>
          </a:ln>
        </p:spPr>
      </p:pic>
      <p:sp>
        <p:nvSpPr>
          <p:cNvPr id="124" name="TextBox 2"/>
          <p:cNvSpPr/>
          <p:nvPr/>
        </p:nvSpPr>
        <p:spPr>
          <a:xfrm>
            <a:off x="3424320" y="289080"/>
            <a:ext cx="323748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 defTabSz="914400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Крестики-Нолики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3" descr=""/>
          <p:cNvPicPr/>
          <p:nvPr/>
        </p:nvPicPr>
        <p:blipFill>
          <a:blip r:embed="rId3"/>
          <a:stretch/>
        </p:blipFill>
        <p:spPr>
          <a:xfrm>
            <a:off x="0" y="909360"/>
            <a:ext cx="4613400" cy="284472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4"/>
          <a:stretch/>
        </p:blipFill>
        <p:spPr>
          <a:xfrm>
            <a:off x="8070480" y="3765240"/>
            <a:ext cx="4120920" cy="3092400"/>
          </a:xfrm>
          <a:prstGeom prst="rect">
            <a:avLst/>
          </a:prstGeom>
          <a:ln w="0">
            <a:noFill/>
          </a:ln>
        </p:spPr>
      </p:pic>
      <p:sp>
        <p:nvSpPr>
          <p:cNvPr id="127" name="TextBox 6"/>
          <p:cNvSpPr/>
          <p:nvPr/>
        </p:nvSpPr>
        <p:spPr>
          <a:xfrm>
            <a:off x="5243760" y="1035720"/>
            <a:ext cx="636192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i="1" lang="ru-RU" sz="18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В средние века эта забава получила название «крестики-нолики». Оно возникло благодаря формы доски, которая напоминала крест. В те времена эта игра была популярна среди рыцарей и других знатных людей. Они играли в неё не только для развлечения, но и для тренировки ума и стратегического мышления.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Рисунок 3" descr=""/>
          <p:cNvPicPr/>
          <p:nvPr/>
        </p:nvPicPr>
        <p:blipFill>
          <a:blip r:embed="rId1"/>
          <a:stretch/>
        </p:blipFill>
        <p:spPr>
          <a:xfrm rot="10800000">
            <a:off x="360" y="4936680"/>
            <a:ext cx="12191760" cy="1920960"/>
          </a:xfrm>
          <a:prstGeom prst="rect">
            <a:avLst/>
          </a:prstGeom>
          <a:ln w="0">
            <a:noFill/>
          </a:ln>
        </p:spPr>
      </p:pic>
      <p:sp>
        <p:nvSpPr>
          <p:cNvPr id="129" name="TextBox 2"/>
          <p:cNvSpPr/>
          <p:nvPr/>
        </p:nvSpPr>
        <p:spPr>
          <a:xfrm>
            <a:off x="324000" y="717480"/>
            <a:ext cx="5277600" cy="568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  <a:ea typeface="Calibri"/>
              </a:rPr>
              <a:t>Опрос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i="1" lang="ru-RU" sz="20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Нравится ли тебе играть в настолки?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i="1" lang="ru-RU" sz="20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Нравится ли тебе получать настольные игры в подарок?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i="1" lang="ru-RU" sz="20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Если у тебя любимая настольная игра?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200000"/>
              </a:lnSpc>
              <a:spcAft>
                <a:spcPts val="799"/>
              </a:spcAft>
              <a:buClr>
                <a:srgbClr val="000000"/>
              </a:buClr>
              <a:buFont typeface="Calibri Light"/>
              <a:buAutoNum type="arabicPeriod"/>
            </a:pPr>
            <a:r>
              <a:rPr b="0" i="1" lang="ru-RU" sz="20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Можно ли настольными играми улучшить обучение в школе?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4" descr=""/>
          <p:cNvPicPr/>
          <p:nvPr/>
        </p:nvPicPr>
        <p:blipFill>
          <a:blip r:embed="rId2"/>
          <a:stretch/>
        </p:blipFill>
        <p:spPr>
          <a:xfrm rot="10800000">
            <a:off x="360" y="0"/>
            <a:ext cx="12191760" cy="52056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5" descr=""/>
          <p:cNvPicPr/>
          <p:nvPr/>
        </p:nvPicPr>
        <p:blipFill>
          <a:blip r:embed="rId3"/>
          <a:stretch/>
        </p:blipFill>
        <p:spPr>
          <a:xfrm>
            <a:off x="5528520" y="520920"/>
            <a:ext cx="6496920" cy="487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2"/>
          <p:cNvSpPr/>
          <p:nvPr/>
        </p:nvSpPr>
        <p:spPr>
          <a:xfrm>
            <a:off x="885240" y="906480"/>
            <a:ext cx="8723880" cy="191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         </a:t>
            </a: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  <a:ea typeface="Calibri"/>
              </a:rPr>
              <a:t>МАСТЕР-КЛАСС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</a:pP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  <a:ea typeface="Calibri"/>
              </a:rPr>
              <a:t>            </a:t>
            </a:r>
            <a:r>
              <a:rPr b="1" lang="ru-RU" sz="3800" spc="-1" strike="noStrike">
                <a:solidFill>
                  <a:schemeClr val="dk1"/>
                </a:solidFill>
                <a:latin typeface="Posterama (Заголовки)"/>
                <a:ea typeface="Calibri"/>
              </a:rPr>
              <a:t>«КРЕСТИКИ-НОЛИКИ» 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</a:pPr>
            <a:r>
              <a:rPr b="1" lang="ru-RU" sz="3600" spc="-1" strike="noStrike">
                <a:solidFill>
                  <a:schemeClr val="dk1"/>
                </a:solidFill>
                <a:latin typeface="Times New Roman"/>
                <a:ea typeface="Calibri"/>
              </a:rPr>
              <a:t> 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TextBox 4"/>
          <p:cNvSpPr/>
          <p:nvPr/>
        </p:nvSpPr>
        <p:spPr>
          <a:xfrm>
            <a:off x="526320" y="2005920"/>
            <a:ext cx="1151136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Calibri"/>
              </a:rPr>
              <a:t>	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Avenir Next LT Pro Light (Основной текст)"/>
              </a:rPr>
              <a:t>Я решил провести мастер-класс по этой игре, потому что она проста в изготовлении. Так как дерево практичное, приятное на ощупь и вот поэтому был выбран именно этот материал.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Avenir Next LT Pro Light (Основной текст)"/>
              </a:rPr>
              <a:t>Я очень хорошо освоил пиление, мне нравится изготовлять деревянные игры. 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Avenir Next LT Pro Light (Основной текст)"/>
              </a:rPr>
              <a:t>Мной был проведён мастер-класс по изготовлению деревянной настольной игры «Крестики-нолики».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chemeClr val="dk1"/>
                </a:solidFill>
                <a:latin typeface="Calibri"/>
              </a:rPr>
              <a:t>     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Рисунок 1" descr=""/>
          <p:cNvPicPr/>
          <p:nvPr/>
        </p:nvPicPr>
        <p:blipFill>
          <a:blip r:embed="rId1"/>
          <a:stretch/>
        </p:blipFill>
        <p:spPr>
          <a:xfrm>
            <a:off x="0" y="6018840"/>
            <a:ext cx="12191760" cy="8388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57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3" descr=""/>
          <p:cNvPicPr/>
          <p:nvPr/>
        </p:nvPicPr>
        <p:blipFill>
          <a:blip r:embed="rId2"/>
          <a:stretch/>
        </p:blipFill>
        <p:spPr>
          <a:xfrm>
            <a:off x="1374120" y="1284840"/>
            <a:ext cx="3901680" cy="520236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11" descr=""/>
          <p:cNvPicPr/>
          <p:nvPr/>
        </p:nvPicPr>
        <p:blipFill>
          <a:blip r:embed="rId3"/>
          <a:stretch/>
        </p:blipFill>
        <p:spPr>
          <a:xfrm>
            <a:off x="7182360" y="1284840"/>
            <a:ext cx="3901680" cy="5202360"/>
          </a:xfrm>
          <a:prstGeom prst="rect">
            <a:avLst/>
          </a:prstGeom>
          <a:ln w="0">
            <a:noFill/>
          </a:ln>
        </p:spPr>
      </p:pic>
      <p:sp>
        <p:nvSpPr>
          <p:cNvPr id="139" name="TextBox 15"/>
          <p:cNvSpPr/>
          <p:nvPr/>
        </p:nvSpPr>
        <p:spPr>
          <a:xfrm>
            <a:off x="486000" y="104400"/>
            <a:ext cx="11439360" cy="107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</a:pPr>
            <a:r>
              <a:rPr b="1" i="1" lang="ru-RU" sz="28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Проведение мастер-класса на уроке технологии и изготовление игры «Крестики-Нолики»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2" descr=""/>
          <p:cNvPicPr/>
          <p:nvPr/>
        </p:nvPicPr>
        <p:blipFill>
          <a:blip r:embed="rId2"/>
          <a:stretch/>
        </p:blipFill>
        <p:spPr>
          <a:xfrm>
            <a:off x="6672600" y="624600"/>
            <a:ext cx="4419360" cy="589284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3" descr=""/>
          <p:cNvPicPr/>
          <p:nvPr/>
        </p:nvPicPr>
        <p:blipFill>
          <a:blip r:embed="rId3"/>
          <a:stretch/>
        </p:blipFill>
        <p:spPr>
          <a:xfrm>
            <a:off x="1099440" y="624600"/>
            <a:ext cx="4419360" cy="589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3" descr=""/>
          <p:cNvPicPr/>
          <p:nvPr/>
        </p:nvPicPr>
        <p:blipFill>
          <a:blip r:embed="rId2"/>
          <a:stretch/>
        </p:blipFill>
        <p:spPr>
          <a:xfrm>
            <a:off x="767880" y="1030320"/>
            <a:ext cx="5524560" cy="414324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5" descr=""/>
          <p:cNvPicPr/>
          <p:nvPr/>
        </p:nvPicPr>
        <p:blipFill>
          <a:blip r:embed="rId3"/>
          <a:stretch/>
        </p:blipFill>
        <p:spPr>
          <a:xfrm>
            <a:off x="7060680" y="476280"/>
            <a:ext cx="4307400" cy="5743080"/>
          </a:xfrm>
          <a:prstGeom prst="rect">
            <a:avLst/>
          </a:prstGeom>
          <a:ln w="0">
            <a:noFill/>
          </a:ln>
        </p:spPr>
      </p:pic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ru-RU" sz="2800" spc="-1" strike="noStrike">
                <a:solidFill>
                  <a:schemeClr val="dk1"/>
                </a:solidFill>
                <a:latin typeface="Calibri"/>
              </a:rPr>
              <a:t>МЫ ИГРАЕМ</a:t>
            </a:r>
            <a:endParaRPr b="1" lang="ru-RU" sz="28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1920960"/>
          </a:xfrm>
          <a:prstGeom prst="rect">
            <a:avLst/>
          </a:prstGeom>
          <a:ln w="0">
            <a:noFill/>
          </a:ln>
        </p:spPr>
      </p:pic>
      <p:sp>
        <p:nvSpPr>
          <p:cNvPr id="148" name="TextBox 2"/>
          <p:cNvSpPr/>
          <p:nvPr/>
        </p:nvSpPr>
        <p:spPr>
          <a:xfrm>
            <a:off x="1041840" y="659880"/>
            <a:ext cx="10416960" cy="402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ВЫВОД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Все мы познакомились с чудесным миром настольных игр, узнали историю и виды. После этого во время мастер-класса дети научились изготовлению из дерева собственной игры «Крестики-Нолики». Чётко соблюдая правила и инструкции, ребята получили красивые и аккуратные «настолки», которыми смогли порадовать одноклассников группы продлённого дня.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9" name="Рисунок 6" descr=""/>
          <p:cNvPicPr/>
          <p:nvPr/>
        </p:nvPicPr>
        <p:blipFill>
          <a:blip r:embed="rId2"/>
          <a:stretch/>
        </p:blipFill>
        <p:spPr>
          <a:xfrm rot="10800000">
            <a:off x="360" y="4936680"/>
            <a:ext cx="12191760" cy="192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Рисунок 4" descr=""/>
          <p:cNvPicPr/>
          <p:nvPr/>
        </p:nvPicPr>
        <p:blipFill>
          <a:blip r:embed="rId1"/>
          <a:stretch/>
        </p:blipFill>
        <p:spPr>
          <a:xfrm rot="10800000">
            <a:off x="360" y="4936680"/>
            <a:ext cx="12191760" cy="192096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3" descr=""/>
          <p:cNvPicPr/>
          <p:nvPr/>
        </p:nvPicPr>
        <p:blipFill>
          <a:blip r:embed="rId2"/>
          <a:stretch/>
        </p:blipFill>
        <p:spPr>
          <a:xfrm>
            <a:off x="0" y="0"/>
            <a:ext cx="12191760" cy="1920960"/>
          </a:xfrm>
          <a:prstGeom prst="rect">
            <a:avLst/>
          </a:prstGeom>
          <a:ln w="0">
            <a:noFill/>
          </a:ln>
        </p:spPr>
      </p:pic>
      <p:sp>
        <p:nvSpPr>
          <p:cNvPr id="152" name="TextBox 2"/>
          <p:cNvSpPr/>
          <p:nvPr/>
        </p:nvSpPr>
        <p:spPr>
          <a:xfrm>
            <a:off x="648360" y="1235520"/>
            <a:ext cx="11018880" cy="454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ИСПОЛЬЗУЕМАЯ ЛИТЕРАТУРА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i="1" lang="ru-RU" sz="2000" spc="-1" strike="noStrike">
                <a:solidFill>
                  <a:schemeClr val="dk1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http://malutka.net/nastolnyi-igry-dlya-detei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http://www.novate.ru/blogs/020315/30232/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https://polzavred.ru/polza-shaxmat.html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http://vse-sekrety.ru/291-vred-i-polza-kompyuternyh-igr.html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http://nsportal.ru/detskii-sad/vospitatelnaya-rabota/2015/12/12/est-li-polza-ot-nastolnyh-igr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http://voenchel.ru/index.php?newsid=3353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http://www.mexicolore.co.uk/aztecs/music/aztec-song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51"/>
              </a:spcAf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https://veles.site/news/igra-tavlei-velei-tafl-hnefatafl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2"/>
          <p:cNvSpPr/>
          <p:nvPr/>
        </p:nvSpPr>
        <p:spPr>
          <a:xfrm>
            <a:off x="419400" y="615960"/>
            <a:ext cx="5448600" cy="67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СОДЕРЖАНИЕ 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1. Цель и задачи проекта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2. Во что играли древние?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3. Настольные игры в 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4. Мы играем в настольные игры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5. Мастер-класс с одноклассниками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6. Опрос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7. Заключение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50000"/>
              </a:lnSpc>
              <a:spcAft>
                <a:spcPts val="799"/>
              </a:spcAft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8. Используемая литература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Рисунок 1" descr=""/>
          <p:cNvPicPr/>
          <p:nvPr/>
        </p:nvPicPr>
        <p:blipFill>
          <a:blip r:embed="rId1"/>
          <a:stretch/>
        </p:blipFill>
        <p:spPr>
          <a:xfrm>
            <a:off x="5868360" y="0"/>
            <a:ext cx="632340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2"/>
          <p:cNvSpPr/>
          <p:nvPr/>
        </p:nvSpPr>
        <p:spPr>
          <a:xfrm>
            <a:off x="5593680" y="1372680"/>
            <a:ext cx="5610240" cy="22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АКТУАЛЬНОСТЬ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0" i="1" lang="ru-RU" sz="16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r" defTabSz="914400">
              <a:lnSpc>
                <a:spcPct val="100000"/>
              </a:lnSpc>
              <a:spcAft>
                <a:spcPts val="799"/>
              </a:spcAft>
            </a:pPr>
            <a:r>
              <a:rPr b="0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          </a:t>
            </a: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Выяснить, что возможно, не все знают, насколько интересны и полезны настольные игры.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5428080" cy="253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2"/>
          <p:cNvSpPr/>
          <p:nvPr/>
        </p:nvSpPr>
        <p:spPr>
          <a:xfrm>
            <a:off x="401040" y="3349800"/>
            <a:ext cx="8229240" cy="18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ЦЕЛЬ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99"/>
              </a:spcAft>
            </a:pPr>
            <a:r>
              <a:rPr b="0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изготовить с одноклассниками игру «Крестики-Нолики» для организации перемен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3349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Рисунок 1" descr=""/>
          <p:cNvPicPr/>
          <p:nvPr/>
        </p:nvPicPr>
        <p:blipFill>
          <a:blip r:embed="rId1"/>
          <a:stretch/>
        </p:blipFill>
        <p:spPr>
          <a:xfrm>
            <a:off x="5277960" y="0"/>
            <a:ext cx="6913440" cy="3428640"/>
          </a:xfrm>
          <a:prstGeom prst="rect">
            <a:avLst/>
          </a:prstGeom>
          <a:ln w="0">
            <a:noFill/>
          </a:ln>
        </p:spPr>
      </p:pic>
      <p:sp>
        <p:nvSpPr>
          <p:cNvPr id="98" name="TextBox 2"/>
          <p:cNvSpPr/>
          <p:nvPr/>
        </p:nvSpPr>
        <p:spPr>
          <a:xfrm>
            <a:off x="624960" y="569160"/>
            <a:ext cx="10486440" cy="479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         </a:t>
            </a: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ЗАДАЧИ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0" i="1" lang="ru-RU" sz="16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252525"/>
              </a:buClr>
              <a:buFont typeface="Calibri Light"/>
              <a:buAutoNum type="arabicPeriod"/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Изучить историю возникновения настольных игр;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252525"/>
              </a:buClr>
              <a:buFont typeface="Calibri Light"/>
              <a:buAutoNum type="arabicPeriod"/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Провести опрос среди одноклассников (узнать об отношении ребят к настольным играм)</a:t>
            </a: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;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252525"/>
              </a:buClr>
              <a:buFont typeface="Calibri Light"/>
              <a:buAutoNum type="arabicPeriod"/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Провести мастер-класс на уроке технологии и изготовить игру «Крестики-Нолики».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spcAft>
                <a:spcPts val="799"/>
              </a:spcAft>
              <a:buClr>
                <a:srgbClr val="252525"/>
              </a:buClr>
              <a:buFont typeface="Calibri Light"/>
              <a:buAutoNum type="arabicPeriod"/>
            </a:pP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 </a:t>
            </a:r>
            <a:r>
              <a:rPr b="0" i="1" lang="ru-RU" sz="2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Организовать использование игры на переменах и в группе продленного дня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2"/>
          <p:cNvSpPr/>
          <p:nvPr/>
        </p:nvSpPr>
        <p:spPr>
          <a:xfrm>
            <a:off x="363960" y="513360"/>
            <a:ext cx="8782200" cy="311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5000"/>
              </a:lnSpc>
              <a:spcAft>
                <a:spcPts val="751"/>
              </a:spcAft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НАСТОЛЬНЫЕ ИГРЫ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</a:pPr>
            <a:r>
              <a:rPr b="0" i="1" lang="ru-RU" sz="18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Я выбрал эту тему, потому что, </a:t>
            </a:r>
            <a:r>
              <a:rPr b="0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в данном проекте я попытался приоткрыть занавес необъятного мира настольных игр - мира всевозможных приключений в приятной компании.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r>
              <a:rPr b="0" i="1" lang="ru-RU" sz="18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Здесь я могу </a:t>
            </a:r>
            <a:r>
              <a:rPr b="0" i="1" lang="ru-RU" sz="1800" spc="-1" strike="noStrike" u="sng">
                <a:solidFill>
                  <a:srgbClr val="252525"/>
                </a:solidFill>
                <a:uFillTx/>
                <a:latin typeface="Avenir Next LT Pro Light (Основной текст)"/>
                <a:ea typeface="Times New Roman"/>
              </a:rPr>
              <a:t>развивать свои логические и аналитические способности</a:t>
            </a:r>
            <a:r>
              <a:rPr b="0" i="1" lang="ru-RU" sz="18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, а также творческие навыки. Настольные игры интересны и познавательны для всех возрастов.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Рисунок 3" descr=""/>
          <p:cNvPicPr/>
          <p:nvPr/>
        </p:nvPicPr>
        <p:blipFill>
          <a:blip r:embed="rId1"/>
          <a:stretch/>
        </p:blipFill>
        <p:spPr>
          <a:xfrm>
            <a:off x="3534120" y="3556440"/>
            <a:ext cx="4943160" cy="299916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1" descr=""/>
          <p:cNvPicPr/>
          <p:nvPr/>
        </p:nvPicPr>
        <p:blipFill>
          <a:blip r:embed="rId2"/>
          <a:stretch/>
        </p:blipFill>
        <p:spPr>
          <a:xfrm>
            <a:off x="9051480" y="0"/>
            <a:ext cx="3140280" cy="685764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4" descr=""/>
          <p:cNvPicPr/>
          <p:nvPr/>
        </p:nvPicPr>
        <p:blipFill>
          <a:blip r:embed="rId3"/>
          <a:stretch/>
        </p:blipFill>
        <p:spPr>
          <a:xfrm rot="16200000">
            <a:off x="1005480" y="4460760"/>
            <a:ext cx="1391400" cy="340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5" descr=""/>
          <p:cNvPicPr/>
          <p:nvPr/>
        </p:nvPicPr>
        <p:blipFill>
          <a:blip r:embed="rId1"/>
          <a:stretch/>
        </p:blipFill>
        <p:spPr>
          <a:xfrm rot="5400000">
            <a:off x="5196600" y="-148320"/>
            <a:ext cx="6857640" cy="7154640"/>
          </a:xfrm>
          <a:prstGeom prst="rect">
            <a:avLst/>
          </a:prstGeom>
          <a:ln w="0">
            <a:noFill/>
          </a:ln>
        </p:spPr>
      </p:pic>
      <p:sp>
        <p:nvSpPr>
          <p:cNvPr id="104" name="TextBox 2"/>
          <p:cNvSpPr/>
          <p:nvPr/>
        </p:nvSpPr>
        <p:spPr>
          <a:xfrm>
            <a:off x="4739760" y="883440"/>
            <a:ext cx="7100280" cy="62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ВО ЧТО ИГРАЛИ ДРЕВНИЕ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99"/>
              </a:spcAft>
            </a:pPr>
            <a:r>
              <a:rPr b="0" i="1" lang="ru-RU" sz="16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        </a:t>
            </a: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Кости - </a:t>
            </a:r>
            <a:r>
              <a:rPr b="0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именно с этой игры началась история настольных игр.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51"/>
              </a:spcAft>
              <a:tabLst>
                <a:tab algn="l" pos="0"/>
              </a:tabLst>
            </a:pPr>
            <a:r>
              <a:rPr b="1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Calibri"/>
              </a:rPr>
              <a:t>Сенет</a:t>
            </a:r>
            <a:r>
              <a:rPr b="0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Calibri"/>
              </a:rPr>
              <a:t> - одна из самых древних «ходилок» с фишками.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3" descr=""/>
          <p:cNvPicPr/>
          <p:nvPr/>
        </p:nvPicPr>
        <p:blipFill>
          <a:blip r:embed="rId2"/>
          <a:stretch/>
        </p:blipFill>
        <p:spPr>
          <a:xfrm>
            <a:off x="463320" y="3626640"/>
            <a:ext cx="4584240" cy="289944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4" descr=""/>
          <p:cNvPicPr/>
          <p:nvPr/>
        </p:nvPicPr>
        <p:blipFill>
          <a:blip r:embed="rId3"/>
          <a:stretch/>
        </p:blipFill>
        <p:spPr>
          <a:xfrm>
            <a:off x="6634080" y="2327760"/>
            <a:ext cx="4813560" cy="277092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1" descr=""/>
          <p:cNvPicPr/>
          <p:nvPr/>
        </p:nvPicPr>
        <p:blipFill>
          <a:blip r:embed="rId4"/>
          <a:stretch/>
        </p:blipFill>
        <p:spPr>
          <a:xfrm>
            <a:off x="0" y="0"/>
            <a:ext cx="2603880" cy="352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2"/>
          <p:cNvSpPr/>
          <p:nvPr/>
        </p:nvSpPr>
        <p:spPr>
          <a:xfrm>
            <a:off x="5243760" y="270720"/>
            <a:ext cx="6643080" cy="31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НАСТОЛЬНЫЕ ИГРЫ В РОССИИ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 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799"/>
              </a:spcAft>
            </a:pPr>
            <a:r>
              <a:rPr b="0" lang="ru-RU" sz="18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	</a:t>
            </a:r>
            <a:r>
              <a:rPr b="0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Самой популярной можно назвать </a:t>
            </a:r>
            <a:r>
              <a:rPr b="1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«Игру в гусёк»</a:t>
            </a:r>
            <a:r>
              <a:rPr b="0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.</a:t>
            </a:r>
            <a:r>
              <a:rPr b="1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 </a:t>
            </a:r>
            <a:r>
              <a:rPr b="0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Игроки шли по клеткам друг за другом, то есть гуськом. Побеждает тот, кто первым доберётся до поля под номером 36.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3" descr=""/>
          <p:cNvPicPr/>
          <p:nvPr/>
        </p:nvPicPr>
        <p:blipFill>
          <a:blip r:embed="rId1"/>
          <a:stretch/>
        </p:blipFill>
        <p:spPr>
          <a:xfrm>
            <a:off x="0" y="2449440"/>
            <a:ext cx="5123520" cy="440820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" descr=""/>
          <p:cNvPicPr/>
          <p:nvPr/>
        </p:nvPicPr>
        <p:blipFill>
          <a:blip r:embed="rId2"/>
          <a:stretch/>
        </p:blipFill>
        <p:spPr>
          <a:xfrm>
            <a:off x="5123880" y="5405400"/>
            <a:ext cx="7067520" cy="14522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4" descr=""/>
          <p:cNvPicPr/>
          <p:nvPr/>
        </p:nvPicPr>
        <p:blipFill>
          <a:blip r:embed="rId3"/>
          <a:stretch/>
        </p:blipFill>
        <p:spPr>
          <a:xfrm>
            <a:off x="0" y="0"/>
            <a:ext cx="5123520" cy="244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3" name="TextBox 2"/>
          <p:cNvSpPr/>
          <p:nvPr/>
        </p:nvSpPr>
        <p:spPr>
          <a:xfrm>
            <a:off x="2267280" y="112320"/>
            <a:ext cx="6829560" cy="530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r>
              <a:rPr b="1" lang="ru-RU" sz="3800" spc="-1" strike="noStrike">
                <a:solidFill>
                  <a:srgbClr val="252525"/>
                </a:solidFill>
                <a:latin typeface="Times New Roman"/>
                <a:ea typeface="Times New Roman"/>
              </a:rPr>
              <a:t> </a:t>
            </a:r>
            <a:r>
              <a:rPr b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МЫ ИГРАЕМ В НАСТОЛЬНЫЕ ИГРЫ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15000"/>
              </a:lnSpc>
              <a:spcAft>
                <a:spcPts val="799"/>
              </a:spcAft>
            </a:pPr>
            <a:r>
              <a:rPr b="0" i="1" lang="ru-RU" sz="3800" spc="-1" strike="noStrike">
                <a:solidFill>
                  <a:srgbClr val="252525"/>
                </a:solidFill>
                <a:latin typeface="Posterama (Заголовки)"/>
                <a:ea typeface="Times New Roman"/>
              </a:rPr>
              <a:t> 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4"/>
          <p:cNvSpPr/>
          <p:nvPr/>
        </p:nvSpPr>
        <p:spPr>
          <a:xfrm>
            <a:off x="4523040" y="1198440"/>
            <a:ext cx="3055320" cy="375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15000"/>
              </a:lnSpc>
              <a:spcAft>
                <a:spcPts val="799"/>
              </a:spcAft>
            </a:pPr>
            <a:r>
              <a:rPr b="1" i="1" lang="ru-RU" sz="20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Шахматы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15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i="1" lang="ru-RU" sz="14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  </a:t>
            </a:r>
            <a:r>
              <a:rPr b="0" i="1" lang="ru-RU" sz="1800" spc="-1" strike="noStrike">
                <a:solidFill>
                  <a:srgbClr val="000000"/>
                </a:solidFill>
                <a:latin typeface="Avenir Next LT Pro Light (Основной текст)"/>
                <a:ea typeface="Times New Roman"/>
              </a:rPr>
              <a:t>В процессе занятия шахматами идет активное развитие как логического, так и абстрактного мышления.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Рисунок 5" descr=""/>
          <p:cNvPicPr/>
          <p:nvPr/>
        </p:nvPicPr>
        <p:blipFill>
          <a:blip r:embed="rId2"/>
          <a:stretch/>
        </p:blipFill>
        <p:spPr>
          <a:xfrm>
            <a:off x="4641120" y="4507920"/>
            <a:ext cx="3145320" cy="2213640"/>
          </a:xfrm>
          <a:prstGeom prst="rect">
            <a:avLst/>
          </a:prstGeom>
          <a:ln w="0">
            <a:noFill/>
          </a:ln>
        </p:spPr>
      </p:pic>
      <p:sp>
        <p:nvSpPr>
          <p:cNvPr id="116" name="TextBox 7"/>
          <p:cNvSpPr/>
          <p:nvPr/>
        </p:nvSpPr>
        <p:spPr>
          <a:xfrm>
            <a:off x="237240" y="2312640"/>
            <a:ext cx="2126880" cy="60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14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                         </a:t>
            </a:r>
            <a:r>
              <a:rPr b="1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Шашки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9"/>
          <p:cNvSpPr/>
          <p:nvPr/>
        </p:nvSpPr>
        <p:spPr>
          <a:xfrm>
            <a:off x="599400" y="3132360"/>
            <a:ext cx="3125520" cy="135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5000"/>
              </a:lnSpc>
              <a:spcAft>
                <a:spcPts val="799"/>
              </a:spcAft>
              <a:tabLst>
                <a:tab algn="l" pos="0"/>
              </a:tabLst>
            </a:pPr>
            <a:r>
              <a:rPr b="0" i="1" lang="ru-RU" sz="1800" spc="-1" strike="noStrike">
                <a:solidFill>
                  <a:schemeClr val="dk1"/>
                </a:solidFill>
                <a:latin typeface="Avenir Next LT Pro Light (Основной текст)"/>
                <a:ea typeface="Calibri"/>
              </a:rPr>
              <a:t>Она представляла собой симуляцию сражения между двумя армиями</a:t>
            </a:r>
            <a:r>
              <a:rPr b="0" i="1" lang="ru-RU" sz="18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10" descr=""/>
          <p:cNvPicPr/>
          <p:nvPr/>
        </p:nvPicPr>
        <p:blipFill>
          <a:blip r:embed="rId3"/>
          <a:stretch/>
        </p:blipFill>
        <p:spPr>
          <a:xfrm>
            <a:off x="77400" y="4600440"/>
            <a:ext cx="3719160" cy="2164320"/>
          </a:xfrm>
          <a:prstGeom prst="rect">
            <a:avLst/>
          </a:prstGeom>
          <a:ln w="0">
            <a:noFill/>
          </a:ln>
        </p:spPr>
      </p:pic>
      <p:sp>
        <p:nvSpPr>
          <p:cNvPr id="119" name="TextBox 13"/>
          <p:cNvSpPr/>
          <p:nvPr/>
        </p:nvSpPr>
        <p:spPr>
          <a:xfrm>
            <a:off x="9722520" y="2280600"/>
            <a:ext cx="121680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252525"/>
                </a:solidFill>
                <a:latin typeface="Avenir Next LT Pro Light (Основной текст)"/>
                <a:ea typeface="Times New Roman"/>
              </a:rPr>
              <a:t>Домино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5"/>
          <p:cNvSpPr/>
          <p:nvPr/>
        </p:nvSpPr>
        <p:spPr>
          <a:xfrm flipV="1" rot="10800000">
            <a:off x="8671680" y="2960280"/>
            <a:ext cx="31453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i="1" lang="ru-RU" sz="1800" spc="-1" strike="noStrike">
                <a:solidFill>
                  <a:srgbClr val="484858"/>
                </a:solidFill>
                <a:latin typeface="Avenir Next LT Pro Light (Основной текст)"/>
                <a:ea typeface="Calibri"/>
              </a:rPr>
              <a:t>Отличная настольная игра,   развивающая мышление ребенка и его словарный запас</a:t>
            </a:r>
            <a:r>
              <a:rPr b="0" i="1" lang="ru-RU" sz="1400" spc="-1" strike="noStrike">
                <a:solidFill>
                  <a:srgbClr val="484858"/>
                </a:solidFill>
                <a:latin typeface="Avenir Next LT Pro Light (Основной текст)"/>
                <a:ea typeface="Calibri"/>
              </a:rPr>
              <a:t>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Рисунок 16" descr=""/>
          <p:cNvPicPr/>
          <p:nvPr/>
        </p:nvPicPr>
        <p:blipFill>
          <a:blip r:embed="rId4"/>
          <a:stretch/>
        </p:blipFill>
        <p:spPr>
          <a:xfrm>
            <a:off x="9046440" y="4507920"/>
            <a:ext cx="3145320" cy="234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</TotalTime>
  <Application>LibreOffice/7.6.2.1$Linux_X86_64 LibreOffice_project/60$Build-1</Application>
  <AppVersion>15.0000</AppVersion>
  <Words>616</Words>
  <Paragraphs>102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2023-11-28T05:49:54Z</dcterms:created>
  <dc:creator>Максим Сайков</dc:creator>
  <dc:description/>
  <dc:language>ru-RU</dc:language>
  <cp:lastModifiedBy/>
  <dcterms:modified xsi:type="dcterms:W3CDTF">2024-01-31T11:29:07Z</dcterms:modified>
  <cp:revision>84</cp:revision>
  <dc:subject/>
  <dc:title>   Проект «Чудесный мир настольных игр»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17</vt:i4>
  </property>
</Properties>
</file>