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9" r:id="rId14"/>
    <p:sldId id="270"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393" y="178148"/>
            <a:ext cx="7766936" cy="2004321"/>
          </a:xfrm>
        </p:spPr>
        <p:txBody>
          <a:bodyPr/>
          <a:lstStyle/>
          <a:p>
            <a:pPr algn="ctr"/>
            <a:r>
              <a:rPr lang="ru-RU" sz="3200" dirty="0">
                <a:solidFill>
                  <a:schemeClr val="tx1"/>
                </a:solidFill>
              </a:rPr>
              <a:t>Экскурсия по Новодевичьему монастырю и его окрестностям, </a:t>
            </a:r>
            <a:r>
              <a:rPr lang="ru-RU" sz="3200" i="1" dirty="0">
                <a:solidFill>
                  <a:schemeClr val="tx1"/>
                </a:solidFill>
              </a:rPr>
              <a:t>памятник «Дорогу утятам»</a:t>
            </a:r>
            <a:br>
              <a:rPr lang="ru-RU" sz="3200" i="1" dirty="0">
                <a:solidFill>
                  <a:schemeClr val="tx1"/>
                </a:solidFill>
              </a:rPr>
            </a:br>
            <a:endParaRPr lang="ru-RU" sz="3200" i="1" dirty="0">
              <a:solidFill>
                <a:schemeClr val="tx1"/>
              </a:solidFill>
            </a:endParaRPr>
          </a:p>
        </p:txBody>
      </p:sp>
      <p:sp>
        <p:nvSpPr>
          <p:cNvPr id="3" name="Подзаголовок 2"/>
          <p:cNvSpPr>
            <a:spLocks noGrp="1"/>
          </p:cNvSpPr>
          <p:nvPr>
            <p:ph type="subTitle" idx="1"/>
          </p:nvPr>
        </p:nvSpPr>
        <p:spPr>
          <a:xfrm>
            <a:off x="5165615" y="4662209"/>
            <a:ext cx="6211957" cy="1928191"/>
          </a:xfrm>
        </p:spPr>
        <p:txBody>
          <a:bodyPr>
            <a:normAutofit/>
          </a:bodyPr>
          <a:lstStyle/>
          <a:p>
            <a:pPr algn="l"/>
            <a:r>
              <a:rPr lang="ru-RU" sz="1850" dirty="0" smtClean="0">
                <a:solidFill>
                  <a:schemeClr val="tx1"/>
                </a:solidFill>
              </a:rPr>
              <a:t>Создано: </a:t>
            </a:r>
            <a:r>
              <a:rPr lang="ru-RU" sz="1850" dirty="0" err="1" smtClean="0">
                <a:solidFill>
                  <a:schemeClr val="tx1"/>
                </a:solidFill>
              </a:rPr>
              <a:t>Таймур</a:t>
            </a:r>
            <a:r>
              <a:rPr lang="ru-RU" sz="1850" dirty="0" smtClean="0">
                <a:solidFill>
                  <a:schemeClr val="tx1"/>
                </a:solidFill>
              </a:rPr>
              <a:t> Дианой 7 П класс ГБОУ школа №1505 </a:t>
            </a:r>
          </a:p>
          <a:p>
            <a:pPr algn="l"/>
            <a:r>
              <a:rPr lang="ru-RU" sz="1850" dirty="0" smtClean="0">
                <a:solidFill>
                  <a:schemeClr val="tx1"/>
                </a:solidFill>
              </a:rPr>
              <a:t>Консультант проекта: Печорина Ольга </a:t>
            </a:r>
            <a:r>
              <a:rPr lang="ru-RU" sz="1850" dirty="0" err="1" smtClean="0">
                <a:solidFill>
                  <a:schemeClr val="tx1"/>
                </a:solidFill>
              </a:rPr>
              <a:t>Владленовна</a:t>
            </a:r>
            <a:endParaRPr lang="ru-RU" sz="1850" dirty="0" smtClean="0">
              <a:solidFill>
                <a:schemeClr val="tx1"/>
              </a:solidFill>
            </a:endParaRPr>
          </a:p>
          <a:p>
            <a:pPr algn="l"/>
            <a:r>
              <a:rPr lang="ru-RU" sz="1850" dirty="0" smtClean="0">
                <a:solidFill>
                  <a:schemeClr val="tx1"/>
                </a:solidFill>
              </a:rPr>
              <a:t>Продукт: экскурсионный видеоматериал</a:t>
            </a:r>
          </a:p>
          <a:p>
            <a:pPr algn="l"/>
            <a:r>
              <a:rPr lang="ru-RU" sz="1850" dirty="0" smtClean="0">
                <a:solidFill>
                  <a:schemeClr val="tx1"/>
                </a:solidFill>
              </a:rPr>
              <a:t>Год реализации: 2023/2024</a:t>
            </a:r>
            <a:endParaRPr lang="ru-RU" sz="1850"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43" y="1930679"/>
            <a:ext cx="3637722" cy="4850298"/>
          </a:xfrm>
          <a:prstGeom prst="rect">
            <a:avLst/>
          </a:prstGeom>
          <a:effectLst>
            <a:softEdge rad="889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253" y="1180308"/>
            <a:ext cx="5158408" cy="3438939"/>
          </a:xfrm>
          <a:prstGeom prst="rect">
            <a:avLst/>
          </a:prstGeom>
          <a:effectLst>
            <a:softEdge rad="88900"/>
          </a:effectLst>
        </p:spPr>
      </p:pic>
    </p:spTree>
    <p:extLst>
      <p:ext uri="{BB962C8B-B14F-4D97-AF65-F5344CB8AC3E}">
        <p14:creationId xmlns:p14="http://schemas.microsoft.com/office/powerpoint/2010/main" val="1458077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661" y="4919870"/>
            <a:ext cx="11767930" cy="1838738"/>
          </a:xfrm>
        </p:spPr>
        <p:txBody>
          <a:bodyPr>
            <a:normAutofit fontScale="90000"/>
          </a:bodyPr>
          <a:lstStyle/>
          <a:p>
            <a:pPr>
              <a:lnSpc>
                <a:spcPct val="107000"/>
              </a:lnSpc>
              <a:spcAft>
                <a:spcPts val="800"/>
              </a:spcAft>
            </a:pPr>
            <a:r>
              <a:rPr lang="ru-RU" b="1"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Памятник </a:t>
            </a:r>
            <a:r>
              <a:rPr lang="ru-RU"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«Дорогу утятам» </a:t>
            </a:r>
            <a:r>
              <a:rPr lang="ru-RU" dirty="0">
                <a:solidFill>
                  <a:srgbClr val="0D0D0D"/>
                </a:solidFill>
                <a:latin typeface="Calibri" panose="020F0502020204030204" pitchFamily="34" charset="0"/>
                <a:ea typeface="Times New Roman" panose="02020603050405020304" pitchFamily="18" charset="0"/>
                <a:cs typeface="Calibri" panose="020F0502020204030204" pitchFamily="34" charset="0"/>
              </a:rPr>
              <a:t>— один из необычных памятников Москвы, установленный в 1991 году в сквере возле Новодевичьего монастыря. Бронзовая скульптурная композиция «Дорогу утятам!» установлена на </a:t>
            </a:r>
            <a:r>
              <a:rPr lang="ru-RU"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мощённой </a:t>
            </a:r>
            <a:r>
              <a:rPr lang="ru-RU" dirty="0">
                <a:solidFill>
                  <a:srgbClr val="0D0D0D"/>
                </a:solidFill>
                <a:latin typeface="Calibri" panose="020F0502020204030204" pitchFamily="34" charset="0"/>
                <a:ea typeface="Times New Roman" panose="02020603050405020304" pitchFamily="18" charset="0"/>
                <a:cs typeface="Calibri" panose="020F0502020204030204" pitchFamily="34" charset="0"/>
              </a:rPr>
              <a:t>камнем дорожке и состоит из девяти фигур: мамы-утки и восьми </a:t>
            </a:r>
            <a:r>
              <a:rPr lang="ru-RU"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утят - </a:t>
            </a:r>
            <a:r>
              <a:rPr lang="ru-RU" dirty="0">
                <a:solidFill>
                  <a:srgbClr val="0D0D0D"/>
                </a:solidFill>
                <a:latin typeface="Calibri" panose="020F0502020204030204" pitchFamily="34" charset="0"/>
                <a:ea typeface="Times New Roman" panose="02020603050405020304" pitchFamily="18" charset="0"/>
                <a:cs typeface="Calibri" panose="020F0502020204030204" pitchFamily="34" charset="0"/>
              </a:rPr>
              <a:t>Джека, </a:t>
            </a:r>
            <a:r>
              <a:rPr lang="ru-RU" dirty="0" err="1">
                <a:solidFill>
                  <a:srgbClr val="0D0D0D"/>
                </a:solidFill>
                <a:latin typeface="Calibri" panose="020F0502020204030204" pitchFamily="34" charset="0"/>
                <a:ea typeface="Times New Roman" panose="02020603050405020304" pitchFamily="18" charset="0"/>
                <a:cs typeface="Calibri" panose="020F0502020204030204" pitchFamily="34" charset="0"/>
              </a:rPr>
              <a:t>Кэка</a:t>
            </a:r>
            <a:r>
              <a:rPr lang="ru-RU" dirty="0">
                <a:solidFill>
                  <a:srgbClr val="0D0D0D"/>
                </a:solidFill>
                <a:latin typeface="Calibri" panose="020F0502020204030204" pitchFamily="34" charset="0"/>
                <a:ea typeface="Times New Roman" panose="02020603050405020304" pitchFamily="18" charset="0"/>
                <a:cs typeface="Calibri" panose="020F0502020204030204" pitchFamily="34" charset="0"/>
              </a:rPr>
              <a:t>, </a:t>
            </a:r>
            <a:r>
              <a:rPr lang="ru-RU" dirty="0" err="1">
                <a:solidFill>
                  <a:srgbClr val="0D0D0D"/>
                </a:solidFill>
                <a:latin typeface="Calibri" panose="020F0502020204030204" pitchFamily="34" charset="0"/>
                <a:ea typeface="Times New Roman" panose="02020603050405020304" pitchFamily="18" charset="0"/>
                <a:cs typeface="Calibri" panose="020F0502020204030204" pitchFamily="34" charset="0"/>
              </a:rPr>
              <a:t>Лэка</a:t>
            </a:r>
            <a:r>
              <a:rPr lang="ru-RU" dirty="0">
                <a:solidFill>
                  <a:srgbClr val="0D0D0D"/>
                </a:solidFill>
                <a:latin typeface="Calibri" panose="020F0502020204030204" pitchFamily="34" charset="0"/>
                <a:ea typeface="Times New Roman" panose="02020603050405020304" pitchFamily="18" charset="0"/>
                <a:cs typeface="Calibri" panose="020F0502020204030204" pitchFamily="34" charset="0"/>
              </a:rPr>
              <a:t>, </a:t>
            </a:r>
            <a:r>
              <a:rPr lang="ru-RU" dirty="0" err="1">
                <a:solidFill>
                  <a:srgbClr val="0D0D0D"/>
                </a:solidFill>
                <a:latin typeface="Calibri" panose="020F0502020204030204" pitchFamily="34" charset="0"/>
                <a:ea typeface="Times New Roman" panose="02020603050405020304" pitchFamily="18" charset="0"/>
                <a:cs typeface="Calibri" panose="020F0502020204030204" pitchFamily="34" charset="0"/>
              </a:rPr>
              <a:t>Мэка</a:t>
            </a:r>
            <a:r>
              <a:rPr lang="ru-RU" dirty="0">
                <a:solidFill>
                  <a:srgbClr val="0D0D0D"/>
                </a:solidFill>
                <a:latin typeface="Calibri" panose="020F0502020204030204" pitchFamily="34" charset="0"/>
                <a:ea typeface="Times New Roman" panose="02020603050405020304" pitchFamily="18" charset="0"/>
                <a:cs typeface="Calibri" panose="020F0502020204030204" pitchFamily="34" charset="0"/>
              </a:rPr>
              <a:t>, Нэка, </a:t>
            </a:r>
            <a:r>
              <a:rPr lang="ru-RU" dirty="0" err="1">
                <a:solidFill>
                  <a:srgbClr val="0D0D0D"/>
                </a:solidFill>
                <a:latin typeface="Calibri" panose="020F0502020204030204" pitchFamily="34" charset="0"/>
                <a:ea typeface="Times New Roman" panose="02020603050405020304" pitchFamily="18" charset="0"/>
                <a:cs typeface="Calibri" panose="020F0502020204030204" pitchFamily="34" charset="0"/>
              </a:rPr>
              <a:t>Квэка</a:t>
            </a:r>
            <a:r>
              <a:rPr lang="ru-RU" dirty="0">
                <a:solidFill>
                  <a:srgbClr val="0D0D0D"/>
                </a:solidFill>
                <a:latin typeface="Calibri" panose="020F0502020204030204" pitchFamily="34" charset="0"/>
                <a:ea typeface="Times New Roman" panose="02020603050405020304" pitchFamily="18" charset="0"/>
                <a:cs typeface="Calibri" panose="020F0502020204030204" pitchFamily="34" charset="0"/>
              </a:rPr>
              <a:t>, </a:t>
            </a:r>
            <a:r>
              <a:rPr lang="ru-RU" dirty="0" err="1">
                <a:solidFill>
                  <a:srgbClr val="0D0D0D"/>
                </a:solidFill>
                <a:latin typeface="Calibri" panose="020F0502020204030204" pitchFamily="34" charset="0"/>
                <a:ea typeface="Times New Roman" panose="02020603050405020304" pitchFamily="18" charset="0"/>
                <a:cs typeface="Calibri" panose="020F0502020204030204" pitchFamily="34" charset="0"/>
              </a:rPr>
              <a:t>Пэка</a:t>
            </a:r>
            <a:r>
              <a:rPr lang="ru-RU" dirty="0">
                <a:solidFill>
                  <a:srgbClr val="0D0D0D"/>
                </a:solidFill>
                <a:latin typeface="Calibri" panose="020F0502020204030204" pitchFamily="34" charset="0"/>
                <a:ea typeface="Times New Roman" panose="02020603050405020304" pitchFamily="18" charset="0"/>
                <a:cs typeface="Calibri" panose="020F0502020204030204" pitchFamily="34" charset="0"/>
              </a:rPr>
              <a:t> и </a:t>
            </a:r>
            <a:r>
              <a:rPr lang="ru-RU" dirty="0" err="1">
                <a:solidFill>
                  <a:srgbClr val="0D0D0D"/>
                </a:solidFill>
                <a:latin typeface="Calibri" panose="020F0502020204030204" pitchFamily="34" charset="0"/>
                <a:ea typeface="Times New Roman" panose="02020603050405020304" pitchFamily="18" charset="0"/>
                <a:cs typeface="Calibri" panose="020F0502020204030204" pitchFamily="34" charset="0"/>
              </a:rPr>
              <a:t>Квака</a:t>
            </a:r>
            <a:r>
              <a:rPr lang="ru-RU"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t="16260" b="16260"/>
          <a:stretch>
            <a:fillRect/>
          </a:stretch>
        </p:blipFill>
        <p:spPr>
          <a:xfrm>
            <a:off x="743429" y="0"/>
            <a:ext cx="10318823" cy="4776649"/>
          </a:xfrm>
          <a:effectLst>
            <a:softEdge rad="114300"/>
          </a:effectLst>
        </p:spPr>
      </p:pic>
    </p:spTree>
    <p:extLst>
      <p:ext uri="{BB962C8B-B14F-4D97-AF65-F5344CB8AC3E}">
        <p14:creationId xmlns:p14="http://schemas.microsoft.com/office/powerpoint/2010/main" val="2329302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546" y="1152940"/>
            <a:ext cx="6578231" cy="4701416"/>
          </a:xfrm>
        </p:spPr>
        <p:txBody>
          <a:bodyPr>
            <a:normAutofit/>
          </a:bodyPr>
          <a:lstStyle/>
          <a:p>
            <a:r>
              <a:rPr lang="ru-RU" dirty="0">
                <a:solidFill>
                  <a:schemeClr val="tx1"/>
                </a:solidFill>
              </a:rPr>
              <a:t>В 1941 году в США была опубликована сказочная повесть «Дорогу утятам!» американского писателя Роберта </a:t>
            </a:r>
            <a:r>
              <a:rPr lang="ru-RU" dirty="0" err="1">
                <a:solidFill>
                  <a:schemeClr val="tx1"/>
                </a:solidFill>
              </a:rPr>
              <a:t>Макклоски</a:t>
            </a:r>
            <a:r>
              <a:rPr lang="ru-RU" dirty="0">
                <a:solidFill>
                  <a:schemeClr val="tx1"/>
                </a:solidFill>
              </a:rPr>
              <a:t>, за которую он получил престижную Американскую премию. </a:t>
            </a:r>
            <a:r>
              <a:rPr lang="en-US" dirty="0">
                <a:solidFill>
                  <a:schemeClr val="tx1"/>
                </a:solidFill>
              </a:rPr>
              <a:t>C</a:t>
            </a:r>
            <a:r>
              <a:rPr lang="ru-RU" dirty="0" err="1">
                <a:solidFill>
                  <a:schemeClr val="tx1"/>
                </a:solidFill>
              </a:rPr>
              <a:t>южет</a:t>
            </a:r>
            <a:r>
              <a:rPr lang="ru-RU" dirty="0">
                <a:solidFill>
                  <a:schemeClr val="tx1"/>
                </a:solidFill>
              </a:rPr>
              <a:t> довольно незамысловат, но он очаровал не одно поколение детей. Утка в сказке – воплощение идеальной матери, старающейся найти безопасное укрытие для своих утят.</a:t>
            </a:r>
            <a:br>
              <a:rPr lang="ru-RU" dirty="0">
                <a:solidFill>
                  <a:schemeClr val="tx1"/>
                </a:solidFill>
              </a:rPr>
            </a:br>
            <a:endParaRPr lang="ru-RU" dirty="0">
              <a:solidFill>
                <a:schemeClr val="tx1"/>
              </a:solidFill>
            </a:endParaRPr>
          </a:p>
        </p:txBody>
      </p:sp>
      <p:pic>
        <p:nvPicPr>
          <p:cNvPr id="12" name="Рисунок 11"/>
          <p:cNvPicPr>
            <a:picLocks noGrp="1" noChangeAspect="1"/>
          </p:cNvPicPr>
          <p:nvPr>
            <p:ph type="pic" idx="1"/>
          </p:nvPr>
        </p:nvPicPr>
        <p:blipFill>
          <a:blip r:embed="rId2">
            <a:extLst>
              <a:ext uri="{28A0092B-C50C-407E-A947-70E740481C1C}">
                <a14:useLocalDpi xmlns:a14="http://schemas.microsoft.com/office/drawing/2010/main" val="0"/>
              </a:ext>
            </a:extLst>
          </a:blip>
          <a:srcRect t="2223" b="2223"/>
          <a:stretch>
            <a:fillRect/>
          </a:stretch>
        </p:blipFill>
        <p:spPr>
          <a:xfrm>
            <a:off x="6731000" y="87313"/>
            <a:ext cx="5359152" cy="6644413"/>
          </a:xfrm>
          <a:effectLst>
            <a:softEdge rad="127000"/>
          </a:effectLst>
        </p:spPr>
      </p:pic>
    </p:spTree>
    <p:extLst>
      <p:ext uri="{BB962C8B-B14F-4D97-AF65-F5344CB8AC3E}">
        <p14:creationId xmlns:p14="http://schemas.microsoft.com/office/powerpoint/2010/main" val="177504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252961" cy="6087290"/>
          </a:xfrm>
        </p:spPr>
        <p:txBody>
          <a:bodyPr>
            <a:normAutofit fontScale="90000"/>
          </a:bodyPr>
          <a:lstStyle/>
          <a:p>
            <a:pPr>
              <a:lnSpc>
                <a:spcPct val="107000"/>
              </a:lnSpc>
              <a:spcAft>
                <a:spcPts val="800"/>
              </a:spcAft>
            </a:pPr>
            <a:r>
              <a:rPr lang="ru-RU"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В конце 80-х </a:t>
            </a:r>
            <a:r>
              <a:rPr lang="ru-RU" sz="22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годов Михаил </a:t>
            </a:r>
            <a:r>
              <a:rPr lang="ru-RU"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Горбачёв вместе со своей супругой Раисой Максимовной находился с деловым визитом в Бостоне. Они </a:t>
            </a:r>
            <a: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прогуливались по Бостонскому парку, и Раисе Максимовне очень </a:t>
            </a:r>
            <a:r>
              <a:rPr lang="ru-RU" sz="2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понравился памятник героям сказки «Дорогу утятам» скульптора </a:t>
            </a:r>
            <a:r>
              <a:rPr lang="ru-RU" sz="22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Ненси</a:t>
            </a:r>
            <a:r>
              <a:rPr lang="ru-RU" sz="2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Шон, установленный </a:t>
            </a:r>
            <a: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там</a:t>
            </a:r>
            <a:r>
              <a:rPr lang="ru-RU" sz="2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ru-RU" sz="2200" dirty="0">
                <a:solidFill>
                  <a:schemeClr val="tx1"/>
                </a:solidFill>
                <a:latin typeface="Calibri" panose="020F0502020204030204" pitchFamily="34" charset="0"/>
                <a:ea typeface="Calibri" panose="020F0502020204030204" pitchFamily="34" charset="0"/>
                <a:cs typeface="Calibri" panose="020F0502020204030204" pitchFamily="34" charset="0"/>
              </a:rPr>
              <a:t>Спустя несколько лет Барбара Буш, жена американского президента, привезла в Москву в подарок точную копию бостонской </a:t>
            </a:r>
            <a:r>
              <a:rPr lang="ru-RU"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скульптурной композиции, выполненной тем же скульптором</a:t>
            </a:r>
            <a:r>
              <a:rPr lang="ru-RU" sz="2200" dirty="0">
                <a:solidFill>
                  <a:schemeClr val="tx1"/>
                </a:solidFill>
                <a:latin typeface="Calibri" panose="020F0502020204030204" pitchFamily="34" charset="0"/>
                <a:ea typeface="Calibri" panose="020F0502020204030204" pitchFamily="34" charset="0"/>
                <a:cs typeface="Calibri" panose="020F0502020204030204" pitchFamily="34" charset="0"/>
              </a:rPr>
              <a:t>. В </a:t>
            </a:r>
            <a: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1991 </a:t>
            </a:r>
            <a:r>
              <a:rPr lang="ru-RU" sz="2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памятник </a:t>
            </a:r>
            <a:r>
              <a:rPr lang="ru-RU" sz="2200" dirty="0">
                <a:solidFill>
                  <a:schemeClr val="tx1"/>
                </a:solidFill>
                <a:latin typeface="Calibri" panose="020F0502020204030204" pitchFamily="34" charset="0"/>
                <a:ea typeface="Calibri" panose="020F0502020204030204" pitchFamily="34" charset="0"/>
                <a:cs typeface="Calibri" panose="020F0502020204030204" pitchFamily="34" charset="0"/>
              </a:rPr>
              <a:t>установили в сквере у Новодевичьего монастыря.</a:t>
            </a:r>
            <a: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b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На следующую ночь после </a:t>
            </a:r>
            <a:r>
              <a:rPr lang="ru-RU" sz="22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его открытия одного </a:t>
            </a:r>
            <a:r>
              <a:rPr lang="ru-RU"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из утят похитили. В феврале 2000 года</a:t>
            </a:r>
            <a:r>
              <a:rPr lang="ru-RU"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пропали ещё </a:t>
            </a:r>
            <a:r>
              <a:rPr lang="ru-RU" sz="2200">
                <a:solidFill>
                  <a:schemeClr val="tx1"/>
                </a:solidFill>
                <a:latin typeface="Calibri" panose="020F0502020204030204" pitchFamily="34" charset="0"/>
                <a:ea typeface="Times New Roman" panose="02020603050405020304" pitchFamily="18" charset="0"/>
                <a:cs typeface="Calibri" panose="020F0502020204030204" pitchFamily="34" charset="0"/>
              </a:rPr>
              <a:t>три </a:t>
            </a:r>
            <a:r>
              <a:rPr lang="ru-RU" sz="220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фигурки. </a:t>
            </a:r>
            <a:r>
              <a:rPr lang="ru-RU"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Нэнси Шон, узнав об этом, решила восстановить своё творение. 18 сентября того же года состоялось торжественное открытие воссозданной композиции. Семейство уток очень нравится московской детворе и является одним из необычных памятников города. Зимой утят «утепляют» вязаными шарфиками.</a:t>
            </a:r>
            <a: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Памятник героям детской сказки «Дорогу утятам!» стал символом примирения и дружбы между двумя крупнейшими государствами – СССР и США. </a:t>
            </a:r>
            <a:b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r>
              <a:rPr lang="ru-RU" dirty="0">
                <a:latin typeface="Calibri" panose="020F0502020204030204" pitchFamily="34"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
            </a:r>
            <a:br>
              <a:rPr lang="ru-RU" dirty="0">
                <a:latin typeface="Times New Roman" panose="02020603050405020304" pitchFamily="18" charset="0"/>
                <a:ea typeface="Times New Roman" panose="02020603050405020304" pitchFamily="18" charset="0"/>
              </a:rPr>
            </a:br>
            <a:r>
              <a:rPr lang="ru-RU" dirty="0">
                <a:solidFill>
                  <a:srgbClr val="000000"/>
                </a:solidFill>
                <a:latin typeface="Calibri" panose="020F0502020204030204" pitchFamily="34"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
            </a:r>
            <a:br>
              <a:rPr lang="ru-RU" dirty="0">
                <a:latin typeface="Times New Roman" panose="02020603050405020304" pitchFamily="18" charset="0"/>
                <a:ea typeface="Times New Roman" panose="02020603050405020304" pitchFamily="18" charset="0"/>
              </a:rPr>
            </a:b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3162" b="3162"/>
          <a:stretch>
            <a:fillRect/>
          </a:stretch>
        </p:blipFill>
        <p:spPr>
          <a:xfrm>
            <a:off x="5307496" y="3555855"/>
            <a:ext cx="5287617" cy="3302145"/>
          </a:xfrm>
          <a:effectLst>
            <a:softEdge rad="241300"/>
          </a:effectLst>
        </p:spPr>
      </p:pic>
    </p:spTree>
    <p:extLst>
      <p:ext uri="{BB962C8B-B14F-4D97-AF65-F5344CB8AC3E}">
        <p14:creationId xmlns:p14="http://schemas.microsoft.com/office/powerpoint/2010/main" val="4089779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701" y="1193075"/>
            <a:ext cx="11479830" cy="6303554"/>
          </a:xfrm>
        </p:spPr>
        <p:txBody>
          <a:bodyPr>
            <a:noAutofit/>
          </a:bodyPr>
          <a:lstStyle/>
          <a:p>
            <a:pPr lvl="0">
              <a:lnSpc>
                <a:spcPct val="107000"/>
              </a:lnSpc>
              <a:spcAft>
                <a:spcPts val="800"/>
              </a:spcAft>
            </a:pPr>
            <a:r>
              <a:rPr lang="ru-RU" sz="1800" dirty="0" smtClean="0">
                <a:solidFill>
                  <a:schemeClr val="tx1"/>
                </a:solidFill>
                <a:latin typeface="+mn-lt"/>
                <a:ea typeface="Calibri" panose="020F0502020204030204" pitchFamily="34" charset="0"/>
                <a:cs typeface="Times New Roman" panose="02020603050405020304" pitchFamily="18" charset="0"/>
              </a:rPr>
              <a:t>Я </a:t>
            </a:r>
            <a:r>
              <a:rPr lang="ru-RU" sz="1800" dirty="0">
                <a:solidFill>
                  <a:schemeClr val="tx1"/>
                </a:solidFill>
                <a:latin typeface="+mn-lt"/>
                <a:ea typeface="Calibri" panose="020F0502020204030204" pitchFamily="34" charset="0"/>
                <a:cs typeface="Times New Roman" panose="02020603050405020304" pitchFamily="18" charset="0"/>
              </a:rPr>
              <a:t>выбрала </a:t>
            </a:r>
            <a:r>
              <a:rPr lang="ru-RU" sz="1800" dirty="0" smtClean="0">
                <a:solidFill>
                  <a:schemeClr val="tx1"/>
                </a:solidFill>
                <a:latin typeface="+mn-lt"/>
                <a:ea typeface="Calibri" panose="020F0502020204030204" pitchFamily="34" charset="0"/>
                <a:cs typeface="Times New Roman" panose="02020603050405020304" pitchFamily="18" charset="0"/>
              </a:rPr>
              <a:t>этот проект потому</a:t>
            </a:r>
            <a:r>
              <a:rPr lang="ru-RU" sz="1800" dirty="0">
                <a:solidFill>
                  <a:schemeClr val="tx1"/>
                </a:solidFill>
                <a:latin typeface="+mn-lt"/>
                <a:ea typeface="Calibri" panose="020F0502020204030204" pitchFamily="34" charset="0"/>
                <a:cs typeface="Times New Roman" panose="02020603050405020304" pitchFamily="18" charset="0"/>
              </a:rPr>
              <a:t>, что я живу в Москве и хочу узнать о ней больше. Одним из наиболее интересных и посещаемых москвичами мест является Новодевичий монастырь и его окрестности. В парке Новодевичьего монастыря находится необычный памятник, заинтересовавший меня. Изучив информацию об этом историческом месте и данном памятнике, мне захотелось поделиться полученными знаниями с учащимися моей школы.</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a:solidFill>
                  <a:schemeClr val="tx1"/>
                </a:solidFill>
                <a:latin typeface="+mn-lt"/>
                <a:ea typeface="Calibri" panose="020F0502020204030204" pitchFamily="34" charset="0"/>
                <a:cs typeface="Times New Roman" panose="02020603050405020304" pitchFamily="18" charset="0"/>
              </a:rPr>
              <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smtClean="0">
                <a:solidFill>
                  <a:schemeClr val="tx1"/>
                </a:solidFill>
                <a:latin typeface="+mn-lt"/>
                <a:ea typeface="Calibri" panose="020F0502020204030204" pitchFamily="34" charset="0"/>
                <a:cs typeface="Times New Roman" panose="02020603050405020304" pitchFamily="18" charset="0"/>
              </a:rPr>
              <a:t>Актуальность </a:t>
            </a:r>
            <a:r>
              <a:rPr lang="ru-RU" sz="1800" dirty="0">
                <a:solidFill>
                  <a:schemeClr val="tx1"/>
                </a:solidFill>
                <a:latin typeface="+mn-lt"/>
                <a:ea typeface="Calibri" panose="020F0502020204030204" pitchFamily="34" charset="0"/>
                <a:cs typeface="Times New Roman" panose="02020603050405020304" pitchFamily="18" charset="0"/>
              </a:rPr>
              <a:t>проекта</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a:solidFill>
                  <a:schemeClr val="tx1"/>
                </a:solidFill>
                <a:latin typeface="+mn-lt"/>
                <a:ea typeface="Calibri" panose="020F0502020204030204" pitchFamily="34" charset="0"/>
                <a:cs typeface="Times New Roman" panose="02020603050405020304" pitchFamily="18" charset="0"/>
              </a:rPr>
              <a:t>Получение новых знаний об одном из интересных мест города, в котором я живу.</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smtClean="0">
                <a:solidFill>
                  <a:schemeClr val="tx1"/>
                </a:solidFill>
                <a:latin typeface="+mn-lt"/>
                <a:ea typeface="Calibri" panose="020F0502020204030204" pitchFamily="34" charset="0"/>
                <a:cs typeface="Times New Roman" panose="02020603050405020304" pitchFamily="18" charset="0"/>
              </a:rPr>
              <a:t/>
            </a:r>
            <a:br>
              <a:rPr lang="ru-RU" sz="1800" dirty="0" smtClean="0">
                <a:solidFill>
                  <a:schemeClr val="tx1"/>
                </a:solidFill>
                <a:latin typeface="+mn-lt"/>
                <a:ea typeface="Calibri" panose="020F0502020204030204" pitchFamily="34" charset="0"/>
                <a:cs typeface="Times New Roman" panose="02020603050405020304" pitchFamily="18" charset="0"/>
              </a:rPr>
            </a:br>
            <a:r>
              <a:rPr lang="ru-RU" sz="1800" dirty="0" smtClean="0">
                <a:solidFill>
                  <a:schemeClr val="tx1"/>
                </a:solidFill>
                <a:latin typeface="+mn-lt"/>
                <a:ea typeface="Calibri" panose="020F0502020204030204" pitchFamily="34" charset="0"/>
                <a:cs typeface="Times New Roman" panose="02020603050405020304" pitchFamily="18" charset="0"/>
              </a:rPr>
              <a:t>Проблема </a:t>
            </a:r>
            <a:r>
              <a:rPr lang="ru-RU" sz="1800" dirty="0">
                <a:solidFill>
                  <a:schemeClr val="tx1"/>
                </a:solidFill>
                <a:latin typeface="+mn-lt"/>
                <a:ea typeface="Calibri" panose="020F0502020204030204" pitchFamily="34" charset="0"/>
                <a:cs typeface="Times New Roman" panose="02020603050405020304" pitchFamily="18" charset="0"/>
              </a:rPr>
              <a:t>проекта</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a:solidFill>
                  <a:schemeClr val="tx1"/>
                </a:solidFill>
                <a:latin typeface="+mn-lt"/>
                <a:ea typeface="Calibri" panose="020F0502020204030204" pitchFamily="34" charset="0"/>
                <a:cs typeface="Times New Roman" panose="02020603050405020304" pitchFamily="18" charset="0"/>
              </a:rPr>
              <a:t>Недостаточность знаний о достопримечательностях Москвы - Новодевичьего монастыря и памятника " Дорогу утятам"</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smtClean="0">
                <a:solidFill>
                  <a:schemeClr val="tx1"/>
                </a:solidFill>
                <a:latin typeface="+mn-lt"/>
                <a:ea typeface="Calibri" panose="020F0502020204030204" pitchFamily="34" charset="0"/>
                <a:cs typeface="Times New Roman" panose="02020603050405020304" pitchFamily="18" charset="0"/>
              </a:rPr>
              <a:t/>
            </a:r>
            <a:br>
              <a:rPr lang="ru-RU" sz="1800" dirty="0" smtClean="0">
                <a:solidFill>
                  <a:schemeClr val="tx1"/>
                </a:solidFill>
                <a:latin typeface="+mn-lt"/>
                <a:ea typeface="Calibri" panose="020F0502020204030204" pitchFamily="34" charset="0"/>
                <a:cs typeface="Times New Roman" panose="02020603050405020304" pitchFamily="18" charset="0"/>
              </a:rPr>
            </a:br>
            <a:r>
              <a:rPr lang="ru-RU" sz="1800" dirty="0" smtClean="0">
                <a:solidFill>
                  <a:schemeClr val="tx1"/>
                </a:solidFill>
                <a:latin typeface="+mn-lt"/>
                <a:ea typeface="Calibri" panose="020F0502020204030204" pitchFamily="34" charset="0"/>
                <a:cs typeface="Times New Roman" panose="02020603050405020304" pitchFamily="18" charset="0"/>
              </a:rPr>
              <a:t>Значимость </a:t>
            </a:r>
            <a:r>
              <a:rPr lang="ru-RU" sz="1800" dirty="0">
                <a:solidFill>
                  <a:schemeClr val="tx1"/>
                </a:solidFill>
                <a:latin typeface="+mn-lt"/>
                <a:ea typeface="Calibri" panose="020F0502020204030204" pitchFamily="34" charset="0"/>
                <a:cs typeface="Times New Roman" panose="02020603050405020304" pitchFamily="18" charset="0"/>
              </a:rPr>
              <a:t>проекта </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a:solidFill>
                  <a:schemeClr val="tx1"/>
                </a:solidFill>
                <a:latin typeface="+mn-lt"/>
                <a:ea typeface="Calibri" panose="020F0502020204030204" pitchFamily="34" charset="0"/>
                <a:cs typeface="Times New Roman" panose="02020603050405020304" pitchFamily="18" charset="0"/>
              </a:rPr>
              <a:t>Повышение кругозора у подшефных учеников, углубленное изучение исторических мест Москвы, возможность проводить экскурсии для учащихся </a:t>
            </a:r>
            <a:r>
              <a:rPr lang="ru-RU" sz="1800" dirty="0" smtClean="0">
                <a:solidFill>
                  <a:schemeClr val="tx1"/>
                </a:solidFill>
                <a:latin typeface="+mn-lt"/>
                <a:ea typeface="Calibri" panose="020F0502020204030204" pitchFamily="34" charset="0"/>
                <a:cs typeface="Times New Roman" panose="02020603050405020304" pitchFamily="18" charset="0"/>
              </a:rPr>
              <a:t>5-х </a:t>
            </a:r>
            <a:r>
              <a:rPr lang="ru-RU" sz="1800" dirty="0">
                <a:solidFill>
                  <a:schemeClr val="tx1"/>
                </a:solidFill>
                <a:latin typeface="+mn-lt"/>
                <a:ea typeface="Calibri" panose="020F0502020204030204" pitchFamily="34" charset="0"/>
                <a:cs typeface="Times New Roman" panose="02020603050405020304" pitchFamily="18" charset="0"/>
              </a:rPr>
              <a:t>классов.</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smtClean="0">
                <a:solidFill>
                  <a:schemeClr val="tx1"/>
                </a:solidFill>
                <a:latin typeface="+mn-lt"/>
                <a:ea typeface="Calibri" panose="020F0502020204030204" pitchFamily="34" charset="0"/>
                <a:cs typeface="Times New Roman" panose="02020603050405020304" pitchFamily="18" charset="0"/>
              </a:rPr>
              <a:t/>
            </a:r>
            <a:br>
              <a:rPr lang="ru-RU" sz="1800" dirty="0" smtClean="0">
                <a:solidFill>
                  <a:schemeClr val="tx1"/>
                </a:solidFill>
                <a:latin typeface="+mn-lt"/>
                <a:ea typeface="Calibri" panose="020F0502020204030204" pitchFamily="34" charset="0"/>
                <a:cs typeface="Times New Roman" panose="02020603050405020304" pitchFamily="18" charset="0"/>
              </a:rPr>
            </a:br>
            <a:r>
              <a:rPr lang="ru-RU" sz="1800" dirty="0" smtClean="0">
                <a:solidFill>
                  <a:schemeClr val="tx1"/>
                </a:solidFill>
                <a:latin typeface="+mn-lt"/>
                <a:ea typeface="Calibri" panose="020F0502020204030204" pitchFamily="34" charset="0"/>
                <a:cs typeface="Times New Roman" panose="02020603050405020304" pitchFamily="18" charset="0"/>
              </a:rPr>
              <a:t>Источник </a:t>
            </a:r>
            <a:r>
              <a:rPr lang="ru-RU" sz="1800" dirty="0">
                <a:solidFill>
                  <a:schemeClr val="tx1"/>
                </a:solidFill>
                <a:latin typeface="+mn-lt"/>
                <a:ea typeface="Calibri" panose="020F0502020204030204" pitchFamily="34" charset="0"/>
                <a:cs typeface="Times New Roman" panose="02020603050405020304" pitchFamily="18" charset="0"/>
              </a:rPr>
              <a:t>информации</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a:solidFill>
                  <a:schemeClr val="tx1"/>
                </a:solidFill>
                <a:latin typeface="+mn-lt"/>
                <a:ea typeface="Calibri" panose="020F0502020204030204" pitchFamily="34" charset="0"/>
                <a:cs typeface="Times New Roman" panose="02020603050405020304" pitchFamily="18" charset="0"/>
              </a:rPr>
              <a:t>Все данные для создания, а также фотографии, сопровождающие мой рассказ, будут взяты из интернета и книг.</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a:solidFill>
                  <a:schemeClr val="tx1"/>
                </a:solidFill>
                <a:latin typeface="+mn-lt"/>
                <a:ea typeface="Calibri" panose="020F0502020204030204" pitchFamily="34" charset="0"/>
                <a:cs typeface="Times New Roman" panose="02020603050405020304" pitchFamily="18" charset="0"/>
              </a:rPr>
              <a:t> </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a:solidFill>
                  <a:schemeClr val="tx1"/>
                </a:solidFill>
                <a:latin typeface="+mn-lt"/>
                <a:ea typeface="Calibri" panose="020F0502020204030204" pitchFamily="34" charset="0"/>
                <a:cs typeface="Times New Roman" panose="02020603050405020304" pitchFamily="18" charset="0"/>
              </a:rPr>
              <a:t> </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a:solidFill>
                  <a:schemeClr val="tx1"/>
                </a:solidFill>
                <a:latin typeface="+mn-lt"/>
                <a:ea typeface="Calibri" panose="020F0502020204030204" pitchFamily="34" charset="0"/>
                <a:cs typeface="Times New Roman" panose="02020603050405020304" pitchFamily="18" charset="0"/>
              </a:rPr>
              <a:t> </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a:solidFill>
                  <a:schemeClr val="tx1"/>
                </a:solidFill>
                <a:latin typeface="+mn-lt"/>
                <a:ea typeface="Calibri" panose="020F0502020204030204" pitchFamily="34" charset="0"/>
                <a:cs typeface="Times New Roman" panose="02020603050405020304" pitchFamily="18" charset="0"/>
              </a:rPr>
              <a:t> </a:t>
            </a:r>
            <a:br>
              <a:rPr lang="ru-RU" sz="1800" dirty="0">
                <a:solidFill>
                  <a:schemeClr val="tx1"/>
                </a:solidFill>
                <a:latin typeface="+mn-lt"/>
                <a:ea typeface="Calibri" panose="020F0502020204030204" pitchFamily="34" charset="0"/>
                <a:cs typeface="Times New Roman" panose="02020603050405020304" pitchFamily="18" charset="0"/>
              </a:rPr>
            </a:br>
            <a:r>
              <a:rPr lang="ru-RU" sz="1800" dirty="0">
                <a:solidFill>
                  <a:schemeClr val="tx1"/>
                </a:solidFill>
                <a:latin typeface="+mn-lt"/>
                <a:ea typeface="Calibri" panose="020F0502020204030204" pitchFamily="34" charset="0"/>
                <a:cs typeface="Times New Roman" panose="02020603050405020304" pitchFamily="18" charset="0"/>
              </a:rPr>
              <a:t> </a:t>
            </a:r>
            <a:br>
              <a:rPr lang="ru-RU" sz="1800" dirty="0">
                <a:solidFill>
                  <a:schemeClr val="tx1"/>
                </a:solidFill>
                <a:latin typeface="+mn-lt"/>
                <a:ea typeface="Calibri" panose="020F0502020204030204" pitchFamily="34" charset="0"/>
                <a:cs typeface="Times New Roman" panose="02020603050405020304" pitchFamily="18" charset="0"/>
              </a:rPr>
            </a:br>
            <a:endParaRPr lang="ru-RU" sz="1800" dirty="0">
              <a:solidFill>
                <a:schemeClr val="tx1"/>
              </a:solidFill>
              <a:latin typeface="+mn-lt"/>
            </a:endParaRPr>
          </a:p>
        </p:txBody>
      </p:sp>
    </p:spTree>
    <p:extLst>
      <p:ext uri="{BB962C8B-B14F-4D97-AF65-F5344CB8AC3E}">
        <p14:creationId xmlns:p14="http://schemas.microsoft.com/office/powerpoint/2010/main" val="23597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785" y="4040777"/>
            <a:ext cx="8596667" cy="3109328"/>
          </a:xfrm>
        </p:spPr>
        <p:txBody>
          <a:bodyPr>
            <a:normAutofit fontScale="90000"/>
          </a:bodyPr>
          <a:lstStyle/>
          <a:p>
            <a:r>
              <a:rPr lang="ru-RU" dirty="0">
                <a:solidFill>
                  <a:schemeClr val="tx1"/>
                </a:solidFill>
                <a:ea typeface="Calibri" panose="020F0502020204030204" pitchFamily="34" charset="0"/>
                <a:cs typeface="Times New Roman" panose="02020603050405020304" pitchFamily="18" charset="0"/>
              </a:rPr>
              <a:t>Цель </a:t>
            </a:r>
            <a:r>
              <a:rPr lang="ru-RU" dirty="0" smtClean="0">
                <a:solidFill>
                  <a:schemeClr val="tx1"/>
                </a:solidFill>
                <a:ea typeface="Calibri" panose="020F0502020204030204" pitchFamily="34" charset="0"/>
                <a:cs typeface="Times New Roman" panose="02020603050405020304" pitchFamily="18" charset="0"/>
              </a:rPr>
              <a:t>проекта:</a:t>
            </a:r>
            <a:r>
              <a:rPr lang="ru-RU" dirty="0">
                <a:solidFill>
                  <a:schemeClr val="tx1"/>
                </a:solidFill>
                <a:ea typeface="Calibri" panose="020F0502020204030204" pitchFamily="34" charset="0"/>
                <a:cs typeface="Times New Roman" panose="02020603050405020304" pitchFamily="18" charset="0"/>
              </a:rPr>
              <a:t/>
            </a:r>
            <a:br>
              <a:rPr lang="ru-RU" dirty="0">
                <a:solidFill>
                  <a:schemeClr val="tx1"/>
                </a:solidFill>
                <a:ea typeface="Calibri" panose="020F0502020204030204" pitchFamily="34" charset="0"/>
                <a:cs typeface="Times New Roman" panose="02020603050405020304" pitchFamily="18" charset="0"/>
              </a:rPr>
            </a:br>
            <a:r>
              <a:rPr lang="ru-RU" dirty="0">
                <a:solidFill>
                  <a:schemeClr val="tx1"/>
                </a:solidFill>
                <a:ea typeface="Calibri" panose="020F0502020204030204" pitchFamily="34" charset="0"/>
                <a:cs typeface="Times New Roman" panose="02020603050405020304" pitchFamily="18" charset="0"/>
              </a:rPr>
              <a:t>Изучить информацию по данной теме, провести видеоэкскурсию для того, чтобы донести эту информацию до ребят </a:t>
            </a:r>
            <a:r>
              <a:rPr lang="ru-RU" dirty="0" smtClean="0">
                <a:solidFill>
                  <a:schemeClr val="tx1"/>
                </a:solidFill>
                <a:ea typeface="Calibri" panose="020F0502020204030204" pitchFamily="34" charset="0"/>
                <a:cs typeface="Times New Roman" panose="02020603050405020304" pitchFamily="18" charset="0"/>
              </a:rPr>
              <a:t>5-х классов</a:t>
            </a:r>
            <a:br>
              <a:rPr lang="ru-RU" dirty="0" smtClean="0">
                <a:solidFill>
                  <a:schemeClr val="tx1"/>
                </a:solidFill>
                <a:ea typeface="Calibri" panose="020F0502020204030204" pitchFamily="34" charset="0"/>
                <a:cs typeface="Times New Roman" panose="02020603050405020304" pitchFamily="18" charset="0"/>
              </a:rPr>
            </a:br>
            <a:r>
              <a:rPr lang="ru-RU" dirty="0" smtClean="0">
                <a:solidFill>
                  <a:schemeClr val="tx1"/>
                </a:solidFill>
                <a:ea typeface="Calibri" panose="020F0502020204030204" pitchFamily="34" charset="0"/>
                <a:cs typeface="Times New Roman" panose="02020603050405020304" pitchFamily="18" charset="0"/>
              </a:rPr>
              <a:t/>
            </a:r>
            <a:br>
              <a:rPr lang="ru-RU" dirty="0" smtClean="0">
                <a:solidFill>
                  <a:schemeClr val="tx1"/>
                </a:solidFill>
                <a:ea typeface="Calibri" panose="020F0502020204030204" pitchFamily="34" charset="0"/>
                <a:cs typeface="Times New Roman" panose="02020603050405020304" pitchFamily="18" charset="0"/>
              </a:rPr>
            </a:br>
            <a:r>
              <a:rPr lang="ru-RU" dirty="0" smtClean="0">
                <a:solidFill>
                  <a:schemeClr val="tx1"/>
                </a:solidFill>
                <a:ea typeface="Calibri" panose="020F0502020204030204" pitchFamily="34" charset="0"/>
                <a:cs typeface="Times New Roman" panose="02020603050405020304" pitchFamily="18" charset="0"/>
              </a:rPr>
              <a:t>Я показала ребятам 5го класса свою видеоэкскурсию и рассказала об одном из самых интересных мест Москвы.</a:t>
            </a:r>
            <a:br>
              <a:rPr lang="ru-RU" dirty="0" smtClean="0">
                <a:solidFill>
                  <a:schemeClr val="tx1"/>
                </a:solidFill>
                <a:ea typeface="Calibri" panose="020F0502020204030204" pitchFamily="34" charset="0"/>
                <a:cs typeface="Times New Roman" panose="02020603050405020304" pitchFamily="18" charset="0"/>
              </a:rPr>
            </a:br>
            <a:r>
              <a:rPr lang="ru-RU" dirty="0" smtClean="0">
                <a:solidFill>
                  <a:schemeClr val="tx1"/>
                </a:solidFill>
                <a:ea typeface="Calibri" panose="020F0502020204030204" pitchFamily="34" charset="0"/>
                <a:cs typeface="Times New Roman" panose="02020603050405020304" pitchFamily="18" charset="0"/>
              </a:rPr>
              <a:t>Ученики были в восторге.</a:t>
            </a:r>
            <a:r>
              <a:rPr lang="ru-RU" dirty="0">
                <a:solidFill>
                  <a:schemeClr val="tx1"/>
                </a:solidFill>
                <a:ea typeface="Calibri" panose="020F0502020204030204" pitchFamily="34" charset="0"/>
                <a:cs typeface="Times New Roman" panose="02020603050405020304" pitchFamily="18" charset="0"/>
              </a:rPr>
              <a:t/>
            </a:r>
            <a:br>
              <a:rPr lang="ru-RU" dirty="0">
                <a:solidFill>
                  <a:schemeClr val="tx1"/>
                </a:solidFill>
                <a:ea typeface="Calibri" panose="020F0502020204030204" pitchFamily="34" charset="0"/>
                <a:cs typeface="Times New Roman" panose="02020603050405020304" pitchFamily="18" charset="0"/>
              </a:rPr>
            </a:b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303" b="303"/>
          <a:stretch>
            <a:fillRect/>
          </a:stretch>
        </p:blipFill>
        <p:spPr>
          <a:xfrm>
            <a:off x="163785" y="130947"/>
            <a:ext cx="8596312" cy="3844925"/>
          </a:xfrm>
          <a:effectLst>
            <a:softEdge rad="889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610" y="130948"/>
            <a:ext cx="3031434" cy="5657218"/>
          </a:xfrm>
          <a:prstGeom prst="rect">
            <a:avLst/>
          </a:prstGeom>
          <a:effectLst>
            <a:softEdge rad="76200"/>
          </a:effectLst>
        </p:spPr>
      </p:pic>
    </p:spTree>
    <p:extLst>
      <p:ext uri="{BB962C8B-B14F-4D97-AF65-F5344CB8AC3E}">
        <p14:creationId xmlns:p14="http://schemas.microsoft.com/office/powerpoint/2010/main" val="360628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t="10104" b="10104"/>
          <a:stretch>
            <a:fillRect/>
          </a:stretch>
        </p:blipFill>
        <p:spPr>
          <a:xfrm>
            <a:off x="-83059" y="159026"/>
            <a:ext cx="12275059" cy="6361042"/>
          </a:xfrm>
          <a:effectLst>
            <a:softEdge rad="469900"/>
          </a:effectLst>
        </p:spPr>
      </p:pic>
    </p:spTree>
    <p:extLst>
      <p:ext uri="{BB962C8B-B14F-4D97-AF65-F5344CB8AC3E}">
        <p14:creationId xmlns:p14="http://schemas.microsoft.com/office/powerpoint/2010/main" val="352373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6282" y="89453"/>
            <a:ext cx="7400717" cy="2516722"/>
          </a:xfrm>
        </p:spPr>
        <p:txBody>
          <a:bodyPr>
            <a:noAutofit/>
          </a:bodyPr>
          <a:lstStyle/>
          <a:p>
            <a:pPr algn="ctr"/>
            <a:r>
              <a:rPr lang="ru-RU" b="1" dirty="0">
                <a:solidFill>
                  <a:schemeClr val="tx1"/>
                </a:solidFill>
                <a:latin typeface="Calibri" panose="020F0502020204030204" pitchFamily="34" charset="0"/>
                <a:ea typeface="Calibri" panose="020F0502020204030204" pitchFamily="34" charset="0"/>
                <a:cs typeface="Calibri" panose="020F0502020204030204" pitchFamily="34" charset="0"/>
              </a:rPr>
              <a:t>Станция метро «Спортивная</a:t>
            </a:r>
            <a:r>
              <a:rPr lang="ru-RU"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br>
              <a:rPr lang="ru-RU"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2000" dirty="0">
                <a:solidFill>
                  <a:schemeClr val="tx1"/>
                </a:solidFill>
                <a:latin typeface="Calibri" panose="020F0502020204030204" pitchFamily="34" charset="0"/>
                <a:ea typeface="Calibri" panose="020F0502020204030204" pitchFamily="34" charset="0"/>
              </a:rPr>
              <a:t>Станцию метро «Спортивная» открыли в 1957 году. </a:t>
            </a:r>
            <a:r>
              <a:rPr lang="ru-RU" sz="2000" dirty="0">
                <a:solidFill>
                  <a:schemeClr val="tx1"/>
                </a:solidFill>
                <a:latin typeface="Calibri" panose="020F0502020204030204" pitchFamily="34" charset="0"/>
                <a:ea typeface="Times New Roman" panose="02020603050405020304" pitchFamily="18" charset="0"/>
              </a:rPr>
              <a:t>Своё название станция получила благодаря расположенному рядом спортивному комплексу «Лужники». </a:t>
            </a:r>
            <a:r>
              <a:rPr lang="ru-RU" sz="2000" dirty="0">
                <a:solidFill>
                  <a:schemeClr val="tx1"/>
                </a:solidFill>
                <a:latin typeface="Times New Roman" panose="02020603050405020304" pitchFamily="18" charset="0"/>
                <a:ea typeface="Times New Roman" panose="02020603050405020304" pitchFamily="18" charset="0"/>
              </a:rPr>
              <a:t/>
            </a:r>
            <a:br>
              <a:rPr lang="ru-RU" sz="2000" dirty="0">
                <a:solidFill>
                  <a:schemeClr val="tx1"/>
                </a:solidFill>
                <a:latin typeface="Times New Roman" panose="02020603050405020304" pitchFamily="18" charset="0"/>
                <a:ea typeface="Times New Roman" panose="02020603050405020304" pitchFamily="18" charset="0"/>
              </a:rPr>
            </a:br>
            <a:r>
              <a:rPr lang="ru-RU" sz="2000" dirty="0">
                <a:solidFill>
                  <a:schemeClr val="tx1"/>
                </a:solidFill>
                <a:latin typeface="Calibri" panose="020F0502020204030204" pitchFamily="34" charset="0"/>
                <a:ea typeface="Times New Roman" panose="02020603050405020304" pitchFamily="18" charset="0"/>
              </a:rPr>
              <a:t>У станции два выхода: один на Хамовнический Вал, другой на улицу 10-летия Октября</a:t>
            </a:r>
            <a:r>
              <a:rPr lang="ru-RU" sz="2000" dirty="0">
                <a:solidFill>
                  <a:schemeClr val="tx1"/>
                </a:solidFill>
                <a:latin typeface="Times New Roman" panose="02020603050405020304" pitchFamily="18" charset="0"/>
                <a:ea typeface="Times New Roman" panose="02020603050405020304" pitchFamily="18" charset="0"/>
              </a:rPr>
              <a:t/>
            </a:r>
            <a:br>
              <a:rPr lang="ru-RU" sz="2000" dirty="0">
                <a:solidFill>
                  <a:schemeClr val="tx1"/>
                </a:solidFill>
                <a:latin typeface="Times New Roman" panose="02020603050405020304" pitchFamily="18" charset="0"/>
                <a:ea typeface="Times New Roman" panose="02020603050405020304" pitchFamily="18" charset="0"/>
              </a:rPr>
            </a:br>
            <a:endParaRPr lang="ru-RU" sz="2000" dirty="0">
              <a:solidFill>
                <a:schemeClr val="tx1"/>
              </a:solidFill>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0201" b="20201"/>
          <a:stretch>
            <a:fillRect/>
          </a:stretch>
        </p:blipFill>
        <p:spPr>
          <a:xfrm>
            <a:off x="899875" y="2278182"/>
            <a:ext cx="9973533" cy="4461659"/>
          </a:xfrm>
          <a:effectLst>
            <a:softEdge rad="139700"/>
          </a:effectLst>
        </p:spPr>
      </p:pic>
    </p:spTree>
    <p:extLst>
      <p:ext uri="{BB962C8B-B14F-4D97-AF65-F5344CB8AC3E}">
        <p14:creationId xmlns:p14="http://schemas.microsoft.com/office/powerpoint/2010/main" val="1317587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698" y="4247417"/>
            <a:ext cx="7482597" cy="2882537"/>
          </a:xfrm>
        </p:spPr>
        <p:txBody>
          <a:bodyPr>
            <a:noAutofit/>
          </a:bodyPr>
          <a:lstStyle/>
          <a:p>
            <a:r>
              <a:rPr lang="ru-RU" b="1" dirty="0">
                <a:solidFill>
                  <a:schemeClr val="tx1"/>
                </a:solidFill>
              </a:rPr>
              <a:t>Улица 10-летия Октября</a:t>
            </a:r>
            <a:r>
              <a:rPr lang="ru-RU" dirty="0">
                <a:solidFill>
                  <a:schemeClr val="tx1"/>
                </a:solidFill>
              </a:rPr>
              <a:t> — </a:t>
            </a:r>
            <a:r>
              <a:rPr lang="ru-RU" dirty="0" smtClean="0">
                <a:solidFill>
                  <a:schemeClr val="tx1"/>
                </a:solidFill>
              </a:rPr>
              <a:t>улица, расположенная в </a:t>
            </a:r>
            <a:r>
              <a:rPr lang="ru-RU" dirty="0">
                <a:solidFill>
                  <a:schemeClr val="tx1"/>
                </a:solidFill>
              </a:rPr>
              <a:t>центре Москвы между площадью Новодевичьего монастыря и улицей Ефремова. </a:t>
            </a:r>
            <a:br>
              <a:rPr lang="ru-RU" dirty="0">
                <a:solidFill>
                  <a:schemeClr val="tx1"/>
                </a:solidFill>
              </a:rPr>
            </a:br>
            <a:r>
              <a:rPr lang="ru-RU" dirty="0">
                <a:solidFill>
                  <a:schemeClr val="tx1"/>
                </a:solidFill>
              </a:rPr>
              <a:t>Она раньше называлась Вселенским, а затем Безымянным переулком. Названа в честь </a:t>
            </a:r>
            <a:r>
              <a:rPr lang="ru-RU" dirty="0" smtClean="0">
                <a:solidFill>
                  <a:schemeClr val="tx1"/>
                </a:solidFill>
              </a:rPr>
              <a:t>10-й </a:t>
            </a:r>
            <a:r>
              <a:rPr lang="ru-RU" dirty="0">
                <a:solidFill>
                  <a:schemeClr val="tx1"/>
                </a:solidFill>
              </a:rPr>
              <a:t>годовщины Октябрьской </a:t>
            </a:r>
            <a:r>
              <a:rPr lang="ru-RU" dirty="0" smtClean="0">
                <a:solidFill>
                  <a:schemeClr val="tx1"/>
                </a:solidFill>
              </a:rPr>
              <a:t>революции 1917г. </a:t>
            </a:r>
            <a:r>
              <a:rPr lang="ru-RU" dirty="0">
                <a:solidFill>
                  <a:schemeClr val="tx1"/>
                </a:solidFill>
              </a:rPr>
              <a:t/>
            </a:r>
            <a:br>
              <a:rPr lang="ru-RU" dirty="0">
                <a:solidFill>
                  <a:schemeClr val="tx1"/>
                </a:solidFill>
              </a:rPr>
            </a:br>
            <a:r>
              <a:rPr lang="ru-RU" dirty="0"/>
              <a:t> </a:t>
            </a:r>
            <a:br>
              <a:rPr lang="ru-RU" dirty="0"/>
            </a:br>
            <a:endParaRPr lang="ru-RU" sz="2000" dirty="0">
              <a:solidFill>
                <a:schemeClr val="tx1"/>
              </a:solidFill>
            </a:endParaRPr>
          </a:p>
        </p:txBody>
      </p:sp>
      <p:pic>
        <p:nvPicPr>
          <p:cNvPr id="4" name="Рисунок 3"/>
          <p:cNvPicPr>
            <a:picLocks noGrp="1" noChangeAspect="1"/>
          </p:cNvPicPr>
          <p:nvPr>
            <p:ph type="pic" idx="1"/>
          </p:nvPr>
        </p:nvPicPr>
        <p:blipFill>
          <a:blip r:embed="rId2">
            <a:extLst>
              <a:ext uri="{28A0092B-C50C-407E-A947-70E740481C1C}">
                <a14:useLocalDpi xmlns:a14="http://schemas.microsoft.com/office/drawing/2010/main" val="0"/>
              </a:ext>
            </a:extLst>
          </a:blip>
          <a:srcRect t="16454" b="16454"/>
          <a:stretch>
            <a:fillRect/>
          </a:stretch>
        </p:blipFill>
        <p:spPr>
          <a:xfrm>
            <a:off x="3268322" y="296093"/>
            <a:ext cx="8491855" cy="3798830"/>
          </a:xfrm>
          <a:effectLst>
            <a:softEdge rad="127000"/>
          </a:effectLst>
        </p:spPr>
      </p:pic>
    </p:spTree>
    <p:extLst>
      <p:ext uri="{BB962C8B-B14F-4D97-AF65-F5344CB8AC3E}">
        <p14:creationId xmlns:p14="http://schemas.microsoft.com/office/powerpoint/2010/main" val="1062448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831" y="4467591"/>
            <a:ext cx="10986945" cy="2589191"/>
          </a:xfrm>
        </p:spPr>
        <p:txBody>
          <a:bodyPr>
            <a:noAutofit/>
          </a:bodyPr>
          <a:lstStyle/>
          <a:p>
            <a:pPr>
              <a:lnSpc>
                <a:spcPct val="107000"/>
              </a:lnSpc>
              <a:spcAft>
                <a:spcPts val="800"/>
              </a:spcAft>
            </a:pPr>
            <a:r>
              <a:rPr lang="ru-RU" b="1" kern="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Скульптурная композиция «Миру-мир</a:t>
            </a:r>
            <a:r>
              <a:rPr lang="ru-RU" b="1" kern="18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a:t>
            </a:r>
            <a:br>
              <a:rPr lang="ru-RU" b="1" kern="1800"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ru-RU"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RU"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2000" dirty="0">
                <a:solidFill>
                  <a:schemeClr val="tx1"/>
                </a:solidFill>
                <a:latin typeface="Calibri" panose="020F0502020204030204" pitchFamily="34" charset="0"/>
                <a:ea typeface="Calibri" panose="020F0502020204030204" pitchFamily="34" charset="0"/>
              </a:rPr>
              <a:t>На площади перед Новодевичьим монастырем в небольшом скверике находится скульптурная композиция «Миру – мир!». </a:t>
            </a:r>
            <a:r>
              <a:rPr lang="ru-RU" sz="2000" dirty="0">
                <a:solidFill>
                  <a:schemeClr val="tx1"/>
                </a:solidFill>
                <a:latin typeface="Calibri" panose="020F0502020204030204" pitchFamily="34" charset="0"/>
                <a:ea typeface="Times New Roman" panose="02020603050405020304" pitchFamily="18" charset="0"/>
              </a:rPr>
              <a:t>Монумент создан скульптором С. Савицким и </a:t>
            </a:r>
            <a:r>
              <a:rPr lang="ru-RU" sz="2000" dirty="0" smtClean="0">
                <a:solidFill>
                  <a:schemeClr val="tx1"/>
                </a:solidFill>
                <a:latin typeface="Calibri" panose="020F0502020204030204" pitchFamily="34" charset="0"/>
                <a:ea typeface="Times New Roman" panose="02020603050405020304" pitchFamily="18" charset="0"/>
              </a:rPr>
              <a:t>раньше представлял </a:t>
            </a:r>
            <a:r>
              <a:rPr lang="ru-RU" sz="2000" dirty="0">
                <a:solidFill>
                  <a:schemeClr val="tx1"/>
                </a:solidFill>
                <a:latin typeface="Calibri" panose="020F0502020204030204" pitchFamily="34" charset="0"/>
                <a:ea typeface="Times New Roman" panose="02020603050405020304" pitchFamily="18" charset="0"/>
              </a:rPr>
              <a:t>собой композицию из трех фигур. Атлеты разных рас держат на руках земной шар, вокруг которого обвиты ленты с надписью: «Миру-мир!» на многих языках. </a:t>
            </a:r>
            <a:r>
              <a:rPr lang="ru-RU" sz="2000" dirty="0">
                <a:solidFill>
                  <a:schemeClr val="tx1"/>
                </a:solidFill>
                <a:latin typeface="Times New Roman" panose="02020603050405020304" pitchFamily="18" charset="0"/>
                <a:ea typeface="Times New Roman" panose="02020603050405020304" pitchFamily="18" charset="0"/>
              </a:rPr>
              <a:t/>
            </a:r>
            <a:br>
              <a:rPr lang="ru-RU" sz="2000" dirty="0">
                <a:solidFill>
                  <a:schemeClr val="tx1"/>
                </a:solidFill>
                <a:latin typeface="Times New Roman" panose="02020603050405020304" pitchFamily="18" charset="0"/>
                <a:ea typeface="Times New Roman" panose="02020603050405020304" pitchFamily="18" charset="0"/>
              </a:rPr>
            </a:br>
            <a:endParaRPr lang="ru-RU" sz="2000" dirty="0">
              <a:solidFill>
                <a:schemeClr val="tx1"/>
              </a:solidFill>
            </a:endParaRPr>
          </a:p>
        </p:txBody>
      </p:sp>
      <p:pic>
        <p:nvPicPr>
          <p:cNvPr id="4" name="Рисунок 3"/>
          <p:cNvPicPr>
            <a:picLocks noGrp="1" noChangeAspect="1"/>
          </p:cNvPicPr>
          <p:nvPr>
            <p:ph type="pic" idx="1"/>
          </p:nvPr>
        </p:nvPicPr>
        <p:blipFill>
          <a:blip r:embed="rId2">
            <a:extLst>
              <a:ext uri="{28A0092B-C50C-407E-A947-70E740481C1C}">
                <a14:useLocalDpi xmlns:a14="http://schemas.microsoft.com/office/drawing/2010/main" val="0"/>
              </a:ext>
            </a:extLst>
          </a:blip>
          <a:srcRect t="27636" b="27636"/>
          <a:stretch>
            <a:fillRect/>
          </a:stretch>
        </p:blipFill>
        <p:spPr>
          <a:xfrm>
            <a:off x="1600200" y="0"/>
            <a:ext cx="9492628" cy="4246525"/>
          </a:xfrm>
          <a:effectLst>
            <a:softEdge rad="88900"/>
          </a:effectLst>
        </p:spPr>
      </p:pic>
    </p:spTree>
    <p:extLst>
      <p:ext uri="{BB962C8B-B14F-4D97-AF65-F5344CB8AC3E}">
        <p14:creationId xmlns:p14="http://schemas.microsoft.com/office/powerpoint/2010/main" val="1179599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188" y="139878"/>
            <a:ext cx="4496221" cy="6510130"/>
          </a:xfrm>
        </p:spPr>
        <p:txBody>
          <a:bodyPr>
            <a:noAutofit/>
          </a:bodyPr>
          <a:lstStyle/>
          <a:p>
            <a:pPr algn="ctr"/>
            <a:r>
              <a:rPr lang="ru-RU" b="1" dirty="0">
                <a:solidFill>
                  <a:schemeClr val="tx1"/>
                </a:solidFill>
                <a:latin typeface="Calibri" panose="020F0502020204030204" pitchFamily="34" charset="0"/>
                <a:ea typeface="Calibri" panose="020F0502020204030204" pitchFamily="34" charset="0"/>
              </a:rPr>
              <a:t>Храм Усекновения главы Иоанна Предтечи (у Новодевичьего монастыря)</a:t>
            </a:r>
            <a:r>
              <a:rPr lang="ru-RU" dirty="0">
                <a:solidFill>
                  <a:schemeClr val="tx1"/>
                </a:solidFill>
                <a:latin typeface="Calibri" panose="020F0502020204030204" pitchFamily="34" charset="0"/>
                <a:ea typeface="Calibri" panose="020F0502020204030204" pitchFamily="34" charset="0"/>
              </a:rPr>
              <a:t>. Это православный храм, расположенный в районе Хамовники.</a:t>
            </a:r>
            <a:r>
              <a:rPr lang="ru-RU" b="1" kern="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chemeClr val="tx1"/>
                </a:solidFill>
                <a:latin typeface="Calibri" panose="020F0502020204030204" pitchFamily="34" charset="0"/>
                <a:ea typeface="Calibri" panose="020F0502020204030204" pitchFamily="34" charset="0"/>
                <a:cs typeface="Times New Roman" panose="02020603050405020304" pitchFamily="18" charset="0"/>
              </a:rPr>
              <a:t>Слово «хамовники» образовано от слова «хам», которое обозначало льняное полотно. </a:t>
            </a:r>
            <a:r>
              <a:rPr lang="ru-RU" dirty="0">
                <a:solidFill>
                  <a:schemeClr val="tx1"/>
                </a:solidFill>
                <a:latin typeface="Calibri" panose="020F0502020204030204" pitchFamily="34" charset="0"/>
                <a:ea typeface="Calibri" panose="020F0502020204030204" pitchFamily="34" charset="0"/>
              </a:rPr>
              <a:t>В 1525 году для обслуживания жителей этой слободы под Новодевичьим монастырём был воздвигнут деревянный храм. Там проводились таинства крещения, венчания и </a:t>
            </a:r>
            <a:r>
              <a:rPr lang="ru-RU" dirty="0" smtClean="0">
                <a:solidFill>
                  <a:schemeClr val="tx1"/>
                </a:solidFill>
                <a:latin typeface="Calibri" panose="020F0502020204030204" pitchFamily="34" charset="0"/>
                <a:ea typeface="Calibri" panose="020F0502020204030204" pitchFamily="34" charset="0"/>
              </a:rPr>
              <a:t>отпевания. </a:t>
            </a:r>
            <a:r>
              <a:rPr lang="ru-RU" dirty="0">
                <a:solidFill>
                  <a:schemeClr val="tx1"/>
                </a:solidFill>
                <a:latin typeface="Calibri" panose="020F0502020204030204" pitchFamily="34" charset="0"/>
                <a:ea typeface="Calibri" panose="020F0502020204030204" pitchFamily="34" charset="0"/>
              </a:rPr>
              <a:t>В</a:t>
            </a:r>
            <a:r>
              <a:rPr lang="ru-RU" dirty="0" smtClean="0">
                <a:solidFill>
                  <a:schemeClr val="tx1"/>
                </a:solidFill>
                <a:latin typeface="Calibri" panose="020F0502020204030204" pitchFamily="34" charset="0"/>
                <a:ea typeface="Calibri" panose="020F0502020204030204" pitchFamily="34" charset="0"/>
              </a:rPr>
              <a:t>ыполнен </a:t>
            </a:r>
            <a:r>
              <a:rPr lang="ru-RU" dirty="0">
                <a:solidFill>
                  <a:schemeClr val="tx1"/>
                </a:solidFill>
                <a:latin typeface="Calibri" panose="020F0502020204030204" pitchFamily="34" charset="0"/>
                <a:ea typeface="Calibri" panose="020F0502020204030204" pitchFamily="34" charset="0"/>
              </a:rPr>
              <a:t>в шатровом стиле.</a:t>
            </a:r>
            <a:endParaRPr lang="ru-RU" dirty="0">
              <a:solidFill>
                <a:schemeClr val="tx1"/>
              </a:solidFill>
            </a:endParaRPr>
          </a:p>
        </p:txBody>
      </p:sp>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t="7355" b="7355"/>
          <a:stretch>
            <a:fillRect/>
          </a:stretch>
        </p:blipFill>
        <p:spPr>
          <a:xfrm>
            <a:off x="5645426" y="0"/>
            <a:ext cx="5945303" cy="6650008"/>
          </a:xfrm>
          <a:effectLst>
            <a:glow>
              <a:schemeClr val="accent1">
                <a:alpha val="40000"/>
              </a:schemeClr>
            </a:glow>
            <a:softEdge rad="139700"/>
          </a:effectLst>
        </p:spPr>
      </p:pic>
    </p:spTree>
    <p:extLst>
      <p:ext uri="{BB962C8B-B14F-4D97-AF65-F5344CB8AC3E}">
        <p14:creationId xmlns:p14="http://schemas.microsoft.com/office/powerpoint/2010/main" val="3097862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721" y="3845718"/>
            <a:ext cx="11263685" cy="3715371"/>
          </a:xfrm>
        </p:spPr>
        <p:txBody>
          <a:bodyPr>
            <a:noAutofit/>
          </a:bodyPr>
          <a:lstStyle/>
          <a:p>
            <a:pPr algn="ctr"/>
            <a:r>
              <a:rPr lang="ru-RU" b="1" dirty="0">
                <a:solidFill>
                  <a:schemeClr val="tx1"/>
                </a:solidFill>
                <a:latin typeface="Times New Roman" panose="02020603050405020304" pitchFamily="18" charset="0"/>
                <a:ea typeface="Times New Roman" panose="02020603050405020304" pitchFamily="18" charset="0"/>
              </a:rPr>
              <a:t>Новодевичий монастырь Русской Православной церкви</a:t>
            </a:r>
            <a:r>
              <a:rPr lang="ru-RU" dirty="0">
                <a:solidFill>
                  <a:schemeClr val="tx1"/>
                </a:solidFill>
                <a:latin typeface="Times New Roman" panose="02020603050405020304" pitchFamily="18" charset="0"/>
                <a:ea typeface="Times New Roman" panose="02020603050405020304" pitchFamily="18" charset="0"/>
              </a:rPr>
              <a:t/>
            </a:r>
            <a:br>
              <a:rPr lang="ru-RU" dirty="0">
                <a:solidFill>
                  <a:schemeClr val="tx1"/>
                </a:solidFill>
                <a:latin typeface="Times New Roman" panose="02020603050405020304" pitchFamily="18" charset="0"/>
                <a:ea typeface="Times New Roman" panose="02020603050405020304" pitchFamily="18" charset="0"/>
              </a:rPr>
            </a:br>
            <a:r>
              <a:rPr lang="ru-RU" sz="2000" dirty="0">
                <a:solidFill>
                  <a:schemeClr val="tx1"/>
                </a:solidFill>
                <a:latin typeface="Calibri" panose="020F0502020204030204" pitchFamily="34" charset="0"/>
                <a:ea typeface="Calibri" panose="020F0502020204030204" pitchFamily="34" charset="0"/>
              </a:rPr>
              <a:t>История Новодевичьего монастыря началась с того, что Великий князь Московский Василий III </a:t>
            </a:r>
            <a:r>
              <a:rPr lang="ru-RU" sz="2000" dirty="0" smtClean="0">
                <a:solidFill>
                  <a:schemeClr val="tx1"/>
                </a:solidFill>
                <a:latin typeface="Calibri" panose="020F0502020204030204" pitchFamily="34" charset="0"/>
                <a:ea typeface="Calibri" panose="020F0502020204030204" pitchFamily="34" charset="0"/>
              </a:rPr>
              <a:t/>
            </a:r>
            <a:br>
              <a:rPr lang="ru-RU" sz="2000" dirty="0" smtClean="0">
                <a:solidFill>
                  <a:schemeClr val="tx1"/>
                </a:solidFill>
                <a:latin typeface="Calibri" panose="020F0502020204030204" pitchFamily="34" charset="0"/>
                <a:ea typeface="Calibri" panose="020F0502020204030204" pitchFamily="34" charset="0"/>
              </a:rPr>
            </a:br>
            <a:r>
              <a:rPr lang="ru-RU" sz="2000" dirty="0" smtClean="0">
                <a:solidFill>
                  <a:schemeClr val="tx1"/>
                </a:solidFill>
                <a:latin typeface="Calibri" panose="020F0502020204030204" pitchFamily="34" charset="0"/>
                <a:ea typeface="Calibri" panose="020F0502020204030204" pitchFamily="34" charset="0"/>
              </a:rPr>
              <a:t>присоединил Смоленские земли , отвоёванные у литовцев, и в честь этого начал строительство монастыря.</a:t>
            </a:r>
            <a:r>
              <a:rPr lang="ru-RU" sz="2000" dirty="0">
                <a:solidFill>
                  <a:schemeClr val="tx1"/>
                </a:solidFill>
                <a:latin typeface="Calibri" panose="020F0502020204030204" pitchFamily="34" charset="0"/>
                <a:ea typeface="Calibri" panose="020F0502020204030204" pitchFamily="34" charset="0"/>
              </a:rPr>
              <a:t/>
            </a:r>
            <a:br>
              <a:rPr lang="ru-RU" sz="2000" dirty="0">
                <a:solidFill>
                  <a:schemeClr val="tx1"/>
                </a:solidFill>
                <a:latin typeface="Calibri" panose="020F0502020204030204" pitchFamily="34" charset="0"/>
                <a:ea typeface="Calibri" panose="020F0502020204030204" pitchFamily="34" charset="0"/>
              </a:rPr>
            </a:br>
            <a:r>
              <a:rPr lang="ru-RU" sz="2000" dirty="0" smtClean="0">
                <a:solidFill>
                  <a:schemeClr val="tx1"/>
                </a:solidFill>
                <a:latin typeface="Calibri" panose="020F0502020204030204" pitchFamily="34" charset="0"/>
                <a:ea typeface="Calibri" panose="020F0502020204030204" pitchFamily="34" charset="0"/>
              </a:rPr>
              <a:t>Новодевичий </a:t>
            </a:r>
            <a:r>
              <a:rPr lang="ru-RU" sz="2000" dirty="0">
                <a:solidFill>
                  <a:schemeClr val="tx1"/>
                </a:solidFill>
                <a:latin typeface="Calibri" panose="020F0502020204030204" pitchFamily="34" charset="0"/>
                <a:ea typeface="Calibri" panose="020F0502020204030204" pitchFamily="34" charset="0"/>
              </a:rPr>
              <a:t>монастырь Русской Православной </a:t>
            </a:r>
            <a:r>
              <a:rPr lang="ru-RU" sz="2000" dirty="0" smtClean="0">
                <a:solidFill>
                  <a:schemeClr val="tx1"/>
                </a:solidFill>
                <a:latin typeface="Calibri" panose="020F0502020204030204" pitchFamily="34" charset="0"/>
                <a:ea typeface="Calibri" panose="020F0502020204030204" pitchFamily="34" charset="0"/>
              </a:rPr>
              <a:t>церкви находится </a:t>
            </a:r>
            <a:r>
              <a:rPr lang="ru-RU" sz="2000" dirty="0">
                <a:solidFill>
                  <a:schemeClr val="tx1"/>
                </a:solidFill>
                <a:latin typeface="Calibri" panose="020F0502020204030204" pitchFamily="34" charset="0"/>
                <a:ea typeface="Calibri" panose="020F0502020204030204" pitchFamily="34" charset="0"/>
              </a:rPr>
              <a:t>почти в центре Москвы, в историческом месте, ранее именовавшимся Девичьим Полем</a:t>
            </a:r>
            <a:r>
              <a:rPr lang="ru-RU" sz="2000" dirty="0" smtClean="0">
                <a:solidFill>
                  <a:schemeClr val="tx1"/>
                </a:solidFill>
                <a:latin typeface="Calibri" panose="020F0502020204030204" pitchFamily="34" charset="0"/>
                <a:ea typeface="Calibri" panose="020F0502020204030204" pitchFamily="34" charset="0"/>
              </a:rPr>
              <a:t>.</a:t>
            </a:r>
            <a:r>
              <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Ансамбль монастыря выполнен в стиле московское барокко</a:t>
            </a:r>
            <a:r>
              <a:rPr lang="ru-RU"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Архитектурный </a:t>
            </a:r>
            <a:r>
              <a:rPr lang="ru-RU"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ансамбль </a:t>
            </a:r>
            <a:r>
              <a:rPr lang="ru-RU"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был </a:t>
            </a:r>
            <a:r>
              <a:rPr lang="ru-RU" sz="2000" dirty="0">
                <a:solidFill>
                  <a:schemeClr val="tx1"/>
                </a:solidFill>
                <a:latin typeface="Calibri" panose="020F0502020204030204" pitchFamily="34" charset="0"/>
                <a:ea typeface="Calibri" panose="020F0502020204030204" pitchFamily="34" charset="0"/>
                <a:cs typeface="Calibri" panose="020F0502020204030204" pitchFamily="34" charset="0"/>
              </a:rPr>
              <a:t>включен в список Всемирного наследия ЮНЕСКО (2004 г) наряду с Кремлём и Красной площадью.</a:t>
            </a:r>
            <a:r>
              <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2000" dirty="0">
                <a:solidFill>
                  <a:schemeClr val="tx1"/>
                </a:solidFill>
                <a:latin typeface="Calibri" panose="020F0502020204030204" pitchFamily="34" charset="0"/>
                <a:ea typeface="Times New Roman" panose="02020603050405020304" pitchFamily="18" charset="0"/>
              </a:rPr>
              <a:t>На территории монастыря в середине 16 века был выстроен Смоленский храм. </a:t>
            </a:r>
            <a:r>
              <a:rPr lang="ru-RU" sz="2000" dirty="0">
                <a:solidFill>
                  <a:schemeClr val="tx1"/>
                </a:solidFill>
                <a:latin typeface="Times New Roman" panose="02020603050405020304" pitchFamily="18" charset="0"/>
                <a:ea typeface="Times New Roman" panose="02020603050405020304" pitchFamily="18" charset="0"/>
              </a:rPr>
              <a:t/>
            </a:r>
            <a:br>
              <a:rPr lang="ru-RU" sz="2000" dirty="0">
                <a:solidFill>
                  <a:schemeClr val="tx1"/>
                </a:solidFill>
                <a:latin typeface="Times New Roman" panose="02020603050405020304" pitchFamily="18" charset="0"/>
                <a:ea typeface="Times New Roman" panose="02020603050405020304" pitchFamily="18" charset="0"/>
              </a:rPr>
            </a:br>
            <a:r>
              <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Звонница, Северные врата с Преображенской </a:t>
            </a:r>
            <a:r>
              <a:rPr lang="ru-RU"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церковью (надвратной) появились </a:t>
            </a:r>
            <a:r>
              <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в 17 веке. </a:t>
            </a:r>
            <a:br>
              <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sz="1800" dirty="0">
              <a:solidFill>
                <a:schemeClr val="tx1"/>
              </a:solidFill>
            </a:endParaRPr>
          </a:p>
        </p:txBody>
      </p:sp>
      <p:pic>
        <p:nvPicPr>
          <p:cNvPr id="19" name="Рисунок 18"/>
          <p:cNvPicPr>
            <a:picLocks noGrp="1" noChangeAspect="1"/>
          </p:cNvPicPr>
          <p:nvPr>
            <p:ph type="pic" idx="1"/>
          </p:nvPr>
        </p:nvPicPr>
        <p:blipFill>
          <a:blip r:embed="rId2">
            <a:extLst>
              <a:ext uri="{28A0092B-C50C-407E-A947-70E740481C1C}">
                <a14:useLocalDpi xmlns:a14="http://schemas.microsoft.com/office/drawing/2010/main" val="0"/>
              </a:ext>
            </a:extLst>
          </a:blip>
          <a:srcRect t="16454" b="16454"/>
          <a:stretch>
            <a:fillRect/>
          </a:stretch>
        </p:blipFill>
        <p:spPr>
          <a:xfrm>
            <a:off x="253401" y="0"/>
            <a:ext cx="8596668" cy="3845718"/>
          </a:xfrm>
          <a:effectLst>
            <a:softEdge rad="63500"/>
          </a:effectLst>
        </p:spPr>
      </p:pic>
      <p:cxnSp>
        <p:nvCxnSpPr>
          <p:cNvPr id="21" name="Прямая со стрелкой 20"/>
          <p:cNvCxnSpPr/>
          <p:nvPr/>
        </p:nvCxnSpPr>
        <p:spPr>
          <a:xfrm flipH="1">
            <a:off x="6542125" y="883139"/>
            <a:ext cx="318052" cy="2832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1528095" y="252549"/>
            <a:ext cx="407600" cy="6305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Дуга 27"/>
          <p:cNvSpPr/>
          <p:nvPr/>
        </p:nvSpPr>
        <p:spPr>
          <a:xfrm>
            <a:off x="2986709" y="128482"/>
            <a:ext cx="1371600" cy="2485509"/>
          </a:xfrm>
          <a:prstGeom prst="arc">
            <a:avLst>
              <a:gd name="adj1" fmla="val 16200000"/>
              <a:gd name="adj2" fmla="val 1612885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409037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7000"/>
          </a:schemeClr>
        </a:soli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66333" y="715617"/>
            <a:ext cx="5985988" cy="5728250"/>
          </a:xfrm>
        </p:spPr>
        <p:txBody>
          <a:bodyPr>
            <a:normAutofit fontScale="90000"/>
          </a:bodyPr>
          <a:lstStyle/>
          <a:p>
            <a:r>
              <a:rPr lang="ru-RU" dirty="0">
                <a:solidFill>
                  <a:schemeClr val="tx1"/>
                </a:solidFill>
              </a:rPr>
              <a:t>В годы правления Софьи </a:t>
            </a:r>
            <a:r>
              <a:rPr lang="ru-RU" dirty="0" smtClean="0">
                <a:solidFill>
                  <a:schemeClr val="tx1"/>
                </a:solidFill>
              </a:rPr>
              <a:t>Алексеевны, </a:t>
            </a:r>
            <a:r>
              <a:rPr lang="ru-RU" dirty="0">
                <a:solidFill>
                  <a:schemeClr val="tx1"/>
                </a:solidFill>
              </a:rPr>
              <a:t>сестры Петра </a:t>
            </a:r>
            <a:r>
              <a:rPr lang="en-US" dirty="0">
                <a:solidFill>
                  <a:schemeClr val="tx1"/>
                </a:solidFill>
              </a:rPr>
              <a:t>I</a:t>
            </a:r>
            <a:r>
              <a:rPr lang="ru-RU" dirty="0">
                <a:solidFill>
                  <a:schemeClr val="tx1"/>
                </a:solidFill>
              </a:rPr>
              <a:t>, (конец </a:t>
            </a:r>
            <a:r>
              <a:rPr lang="en-US" dirty="0">
                <a:solidFill>
                  <a:schemeClr val="tx1"/>
                </a:solidFill>
              </a:rPr>
              <a:t>XVII </a:t>
            </a:r>
            <a:r>
              <a:rPr lang="ru-RU" dirty="0">
                <a:solidFill>
                  <a:schemeClr val="tx1"/>
                </a:solidFill>
              </a:rPr>
              <a:t>века) обитель становится её загородной резиденцией и приобретает царское великолепие. Монастырь становится тюрьмой для Софьи после стрелецкого бунта, жестоко подавленного её братом Петром </a:t>
            </a:r>
            <a:r>
              <a:rPr lang="en-US" dirty="0">
                <a:solidFill>
                  <a:schemeClr val="tx1"/>
                </a:solidFill>
              </a:rPr>
              <a:t>I</a:t>
            </a:r>
            <a:r>
              <a:rPr lang="ru-RU" dirty="0">
                <a:solidFill>
                  <a:schemeClr val="tx1"/>
                </a:solidFill>
              </a:rPr>
              <a:t>. Она прожила 5 лет в бывшей стрелецкой караульне при </a:t>
            </a:r>
            <a:r>
              <a:rPr lang="ru-RU" dirty="0" err="1">
                <a:solidFill>
                  <a:schemeClr val="tx1"/>
                </a:solidFill>
              </a:rPr>
              <a:t>Напрудной</a:t>
            </a:r>
            <a:r>
              <a:rPr lang="ru-RU" dirty="0">
                <a:solidFill>
                  <a:schemeClr val="tx1"/>
                </a:solidFill>
              </a:rPr>
              <a:t> башне с именем Сусанна. Гробницу царственной узницы можно найти в Смоленском соборе. </a:t>
            </a:r>
            <a:br>
              <a:rPr lang="ru-RU" dirty="0">
                <a:solidFill>
                  <a:schemeClr val="tx1"/>
                </a:solidFill>
              </a:rPr>
            </a:br>
            <a:r>
              <a:rPr lang="ru-RU" dirty="0">
                <a:solidFill>
                  <a:schemeClr val="tx1"/>
                </a:solidFill>
              </a:rPr>
              <a:t>С именем Софьи связано одно поверье: если загадать желание, </a:t>
            </a:r>
            <a:r>
              <a:rPr lang="ru-RU" dirty="0" smtClean="0">
                <a:solidFill>
                  <a:schemeClr val="tx1"/>
                </a:solidFill>
              </a:rPr>
              <a:t>прислонясь </a:t>
            </a:r>
            <a:r>
              <a:rPr lang="ru-RU" dirty="0">
                <a:solidFill>
                  <a:schemeClr val="tx1"/>
                </a:solidFill>
              </a:rPr>
              <a:t>к </a:t>
            </a:r>
            <a:r>
              <a:rPr lang="ru-RU" dirty="0" err="1">
                <a:solidFill>
                  <a:schemeClr val="tx1"/>
                </a:solidFill>
              </a:rPr>
              <a:t>Напрудной</a:t>
            </a:r>
            <a:r>
              <a:rPr lang="ru-RU" dirty="0">
                <a:solidFill>
                  <a:schemeClr val="tx1"/>
                </a:solidFill>
              </a:rPr>
              <a:t> башне монастыря или обняв ее, то оно непременно сбудется.</a:t>
            </a:r>
            <a:br>
              <a:rPr lang="ru-RU" dirty="0">
                <a:solidFill>
                  <a:schemeClr val="tx1"/>
                </a:solidFill>
              </a:rPr>
            </a:br>
            <a:endParaRPr lang="ru-RU" dirty="0">
              <a:solidFill>
                <a:schemeClr val="tx1"/>
              </a:solidFill>
            </a:endParaRPr>
          </a:p>
        </p:txBody>
      </p:sp>
      <p:pic>
        <p:nvPicPr>
          <p:cNvPr id="12" name="Рисунок 11"/>
          <p:cNvPicPr>
            <a:picLocks noGrp="1" noChangeAspect="1"/>
          </p:cNvPicPr>
          <p:nvPr>
            <p:ph type="pic" idx="1"/>
          </p:nvPr>
        </p:nvPicPr>
        <p:blipFill>
          <a:blip r:embed="rId2">
            <a:extLst>
              <a:ext uri="{28A0092B-C50C-407E-A947-70E740481C1C}">
                <a14:useLocalDpi xmlns:a14="http://schemas.microsoft.com/office/drawing/2010/main" val="0"/>
              </a:ext>
            </a:extLst>
          </a:blip>
          <a:srcRect t="10643" b="10643"/>
          <a:stretch>
            <a:fillRect/>
          </a:stretch>
        </p:blipFill>
        <p:spPr>
          <a:xfrm>
            <a:off x="6262825" y="281607"/>
            <a:ext cx="5525090" cy="5950228"/>
          </a:xfrm>
          <a:effectLst>
            <a:softEdge rad="127000"/>
          </a:effectLst>
        </p:spPr>
      </p:pic>
    </p:spTree>
    <p:extLst>
      <p:ext uri="{BB962C8B-B14F-4D97-AF65-F5344CB8AC3E}">
        <p14:creationId xmlns:p14="http://schemas.microsoft.com/office/powerpoint/2010/main" val="2507793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660" y="536712"/>
            <a:ext cx="6400801" cy="5595731"/>
          </a:xfrm>
        </p:spPr>
        <p:txBody>
          <a:bodyPr>
            <a:noAutofit/>
          </a:bodyPr>
          <a:lstStyle/>
          <a:p>
            <a:r>
              <a:rPr lang="ru-RU" b="1" dirty="0">
                <a:solidFill>
                  <a:schemeClr val="tx1"/>
                </a:solidFill>
                <a:latin typeface="Calibri" panose="020F0502020204030204" pitchFamily="34" charset="0"/>
                <a:ea typeface="Times New Roman" panose="02020603050405020304" pitchFamily="18" charset="0"/>
              </a:rPr>
              <a:t>Некрополь Новодевичьего </a:t>
            </a:r>
            <a:r>
              <a:rPr lang="ru-RU" b="1" dirty="0" smtClean="0">
                <a:solidFill>
                  <a:schemeClr val="tx1"/>
                </a:solidFill>
                <a:latin typeface="Calibri" panose="020F0502020204030204" pitchFamily="34" charset="0"/>
                <a:ea typeface="Times New Roman" panose="02020603050405020304" pitchFamily="18" charset="0"/>
              </a:rPr>
              <a:t>монастыря</a:t>
            </a:r>
            <a:br>
              <a:rPr lang="ru-RU" b="1" dirty="0" smtClean="0">
                <a:solidFill>
                  <a:schemeClr val="tx1"/>
                </a:solidFill>
                <a:latin typeface="Calibri" panose="020F0502020204030204" pitchFamily="34" charset="0"/>
                <a:ea typeface="Times New Roman" panose="02020603050405020304" pitchFamily="18" charset="0"/>
              </a:rPr>
            </a:br>
            <a:r>
              <a:rPr lang="ru-RU" sz="2000" dirty="0">
                <a:solidFill>
                  <a:schemeClr val="tx1"/>
                </a:solidFill>
                <a:latin typeface="Times New Roman" panose="02020603050405020304" pitchFamily="18" charset="0"/>
                <a:ea typeface="Times New Roman" panose="02020603050405020304" pitchFamily="18" charset="0"/>
              </a:rPr>
              <a:t/>
            </a:r>
            <a:br>
              <a:rPr lang="ru-RU" sz="2000" dirty="0">
                <a:solidFill>
                  <a:schemeClr val="tx1"/>
                </a:solidFill>
                <a:latin typeface="Times New Roman" panose="02020603050405020304" pitchFamily="18" charset="0"/>
                <a:ea typeface="Times New Roman" panose="02020603050405020304" pitchFamily="18" charset="0"/>
              </a:rPr>
            </a:br>
            <a:r>
              <a:rPr lang="ru-RU" sz="2000" dirty="0">
                <a:solidFill>
                  <a:schemeClr val="tx1"/>
                </a:solidFill>
                <a:latin typeface="Calibri" panose="020F0502020204030204" pitchFamily="34" charset="0"/>
                <a:ea typeface="Times New Roman" panose="02020603050405020304" pitchFamily="18" charset="0"/>
              </a:rPr>
              <a:t>После Октябрьской революции 1917 года церковь была отделена от государства. Монастырь начинает продавать земли за его стенами под захоронения для получения доходов. </a:t>
            </a:r>
            <a:r>
              <a:rPr lang="ru-RU" sz="2000" dirty="0">
                <a:solidFill>
                  <a:schemeClr val="tx1"/>
                </a:solidFill>
                <a:latin typeface="Times New Roman" panose="02020603050405020304" pitchFamily="18" charset="0"/>
                <a:ea typeface="Times New Roman" panose="02020603050405020304" pitchFamily="18" charset="0"/>
              </a:rPr>
              <a:t/>
            </a:r>
            <a:br>
              <a:rPr lang="ru-RU" sz="2000" dirty="0">
                <a:solidFill>
                  <a:schemeClr val="tx1"/>
                </a:solidFill>
                <a:latin typeface="Times New Roman" panose="02020603050405020304" pitchFamily="18" charset="0"/>
                <a:ea typeface="Times New Roman" panose="02020603050405020304" pitchFamily="18" charset="0"/>
              </a:rPr>
            </a:br>
            <a:r>
              <a:rPr lang="ru-RU" sz="2000" dirty="0">
                <a:solidFill>
                  <a:schemeClr val="tx1"/>
                </a:solidFill>
                <a:latin typeface="Calibri" panose="020F0502020204030204" pitchFamily="34" charset="0"/>
                <a:ea typeface="Times New Roman" panose="02020603050405020304" pitchFamily="18" charset="0"/>
              </a:rPr>
              <a:t>В настоящее время в некрополе захоронены многие известные </a:t>
            </a:r>
            <a:r>
              <a:rPr lang="ru-RU" sz="2000" dirty="0" smtClean="0">
                <a:solidFill>
                  <a:schemeClr val="tx1"/>
                </a:solidFill>
                <a:latin typeface="Calibri" panose="020F0502020204030204" pitchFamily="34" charset="0"/>
                <a:ea typeface="Times New Roman" panose="02020603050405020304" pitchFamily="18" charset="0"/>
              </a:rPr>
              <a:t>люди. Это </a:t>
            </a:r>
            <a:r>
              <a:rPr lang="ru-RU" sz="2000" dirty="0">
                <a:solidFill>
                  <a:schemeClr val="tx1"/>
                </a:solidFill>
                <a:latin typeface="Calibri" panose="020F0502020204030204" pitchFamily="34" charset="0"/>
                <a:ea typeface="Times New Roman" panose="02020603050405020304" pitchFamily="18" charset="0"/>
              </a:rPr>
              <a:t>политические деятели – Хрущев- 1-й секретарь ЦК КПСС (Центральный Комитет Коммунистической партии Советского союза), президенты Горбачёв и Ельцин, Жириновский, мэр Москвы Лужков. Писатели- Булгаков, Чехов, Гоголь, Фадеев. Поэт – Маяковский. Актеры- </a:t>
            </a:r>
            <a:r>
              <a:rPr lang="ru-RU" sz="2000" dirty="0" smtClean="0">
                <a:solidFill>
                  <a:schemeClr val="tx1"/>
                </a:solidFill>
                <a:latin typeface="Calibri" panose="020F0502020204030204" pitchFamily="34" charset="0"/>
                <a:ea typeface="Times New Roman" panose="02020603050405020304" pitchFamily="18" charset="0"/>
              </a:rPr>
              <a:t>Никулин, </a:t>
            </a:r>
            <a:r>
              <a:rPr lang="ru-RU" sz="2000" dirty="0">
                <a:solidFill>
                  <a:schemeClr val="tx1"/>
                </a:solidFill>
                <a:latin typeface="Calibri" panose="020F0502020204030204" pitchFamily="34" charset="0"/>
                <a:ea typeface="Times New Roman" panose="02020603050405020304" pitchFamily="18" charset="0"/>
              </a:rPr>
              <a:t>Табаков, </a:t>
            </a:r>
            <a:r>
              <a:rPr lang="ru-RU" sz="2000" dirty="0" err="1">
                <a:solidFill>
                  <a:schemeClr val="tx1"/>
                </a:solidFill>
                <a:latin typeface="Calibri" panose="020F0502020204030204" pitchFamily="34" charset="0"/>
                <a:ea typeface="Times New Roman" panose="02020603050405020304" pitchFamily="18" charset="0"/>
              </a:rPr>
              <a:t>Лановой</a:t>
            </a:r>
            <a:r>
              <a:rPr lang="ru-RU" sz="2000" dirty="0">
                <a:solidFill>
                  <a:schemeClr val="tx1"/>
                </a:solidFill>
                <a:latin typeface="Calibri" panose="020F0502020204030204" pitchFamily="34" charset="0"/>
                <a:ea typeface="Times New Roman" panose="02020603050405020304" pitchFamily="18" charset="0"/>
              </a:rPr>
              <a:t>, Гурченко. Певцы – Собинов, Шаляпин. Также здесь находятся захоронения многих известных военачальников и спортсменов.</a:t>
            </a:r>
            <a:r>
              <a:rPr lang="ru-RU" sz="2000" dirty="0">
                <a:solidFill>
                  <a:schemeClr val="tx1"/>
                </a:solidFill>
                <a:latin typeface="Times New Roman" panose="02020603050405020304" pitchFamily="18" charset="0"/>
                <a:ea typeface="Times New Roman" panose="02020603050405020304" pitchFamily="18" charset="0"/>
              </a:rPr>
              <a:t/>
            </a:r>
            <a:br>
              <a:rPr lang="ru-RU" sz="2000" dirty="0">
                <a:solidFill>
                  <a:schemeClr val="tx1"/>
                </a:solidFill>
                <a:latin typeface="Times New Roman" panose="02020603050405020304" pitchFamily="18" charset="0"/>
                <a:ea typeface="Times New Roman" panose="02020603050405020304" pitchFamily="18" charset="0"/>
              </a:rPr>
            </a:br>
            <a:endParaRPr lang="ru-RU" sz="2000" dirty="0">
              <a:solidFill>
                <a:schemeClr val="tx1"/>
              </a:solidFill>
            </a:endParaRPr>
          </a:p>
        </p:txBody>
      </p:sp>
      <p:pic>
        <p:nvPicPr>
          <p:cNvPr id="4" name="Рисунок 3"/>
          <p:cNvPicPr>
            <a:picLocks noGrp="1" noChangeAspect="1"/>
          </p:cNvPicPr>
          <p:nvPr>
            <p:ph type="pic" idx="1"/>
          </p:nvPr>
        </p:nvPicPr>
        <p:blipFill>
          <a:blip r:embed="rId2">
            <a:extLst>
              <a:ext uri="{28A0092B-C50C-407E-A947-70E740481C1C}">
                <a14:useLocalDpi xmlns:a14="http://schemas.microsoft.com/office/drawing/2010/main" val="0"/>
              </a:ext>
            </a:extLst>
          </a:blip>
          <a:srcRect l="18008" r="18008"/>
          <a:stretch>
            <a:fillRect/>
          </a:stretch>
        </p:blipFill>
        <p:spPr>
          <a:xfrm>
            <a:off x="6689380" y="536712"/>
            <a:ext cx="5289550" cy="5497513"/>
          </a:xfrm>
          <a:effectLst>
            <a:softEdge rad="152400"/>
          </a:effectLst>
        </p:spPr>
      </p:pic>
    </p:spTree>
    <p:extLst>
      <p:ext uri="{BB962C8B-B14F-4D97-AF65-F5344CB8AC3E}">
        <p14:creationId xmlns:p14="http://schemas.microsoft.com/office/powerpoint/2010/main" val="543142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062870" cy="3831534"/>
          </a:xfrm>
        </p:spPr>
        <p:txBody>
          <a:bodyPr>
            <a:normAutofit fontScale="90000"/>
          </a:bodyPr>
          <a:lstStyle/>
          <a:p>
            <a:r>
              <a:rPr lang="ru-RU" b="1" dirty="0">
                <a:solidFill>
                  <a:schemeClr val="tx1"/>
                </a:solidFill>
                <a:latin typeface="Calibri" panose="020F0502020204030204" pitchFamily="34" charset="0"/>
                <a:ea typeface="Times New Roman" panose="02020603050405020304" pitchFamily="18" charset="0"/>
              </a:rPr>
              <a:t>В ансамбль Новодевичьего монастыря входят:</a:t>
            </a:r>
            <a:r>
              <a:rPr lang="ru-RU" dirty="0">
                <a:latin typeface="Times New Roman" panose="02020603050405020304" pitchFamily="18" charset="0"/>
                <a:ea typeface="Times New Roman" panose="02020603050405020304" pitchFamily="18" charset="0"/>
              </a:rPr>
              <a:t/>
            </a:r>
            <a:br>
              <a:rPr lang="ru-RU" dirty="0">
                <a:latin typeface="Times New Roman" panose="02020603050405020304" pitchFamily="18" charset="0"/>
                <a:ea typeface="Times New Roman" panose="02020603050405020304" pitchFamily="18" charset="0"/>
              </a:rPr>
            </a:br>
            <a:r>
              <a:rPr lang="ru-RU" dirty="0" smtClean="0">
                <a:solidFill>
                  <a:schemeClr val="tx1"/>
                </a:solidFill>
                <a:latin typeface="Times New Roman" panose="02020603050405020304" pitchFamily="18" charset="0"/>
                <a:ea typeface="Times New Roman" panose="02020603050405020304" pitchFamily="18" charset="0"/>
              </a:rPr>
              <a:t>-</a:t>
            </a:r>
            <a:r>
              <a:rPr lang="ru-RU" dirty="0" smtClean="0">
                <a:latin typeface="Times New Roman" panose="02020603050405020304" pitchFamily="18" charset="0"/>
                <a:ea typeface="Times New Roman" panose="02020603050405020304" pitchFamily="18" charset="0"/>
              </a:rPr>
              <a:t> </a:t>
            </a:r>
            <a: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Никольская </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башня</a:t>
            </a:r>
            <a: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Царицынская </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башня</a:t>
            </a:r>
            <a: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Северные </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врата с Преображенской церковью и образом Смоленской Божьей матери.</a:t>
            </a:r>
            <a: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Колокольня </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в стиле барокко</a:t>
            </a:r>
            <a: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Смоленский собор</a:t>
            </a:r>
            <a:b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ru-RU"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Лопухинские</a:t>
            </a:r>
            <a: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палаты </a:t>
            </a:r>
            <a: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Лопухинская</a:t>
            </a:r>
            <a: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башня</a:t>
            </a:r>
            <a:r>
              <a:rPr lang="ru-RU"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u-RU"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ru-RU" dirty="0" smtClean="0">
                <a:solidFill>
                  <a:srgbClr val="000000"/>
                </a:solidFill>
                <a:latin typeface="Calibri" panose="020F0502020204030204" pitchFamily="34" charset="0"/>
                <a:ea typeface="Calibri" panose="020F0502020204030204" pitchFamily="34" charset="0"/>
                <a:cs typeface="Calibri" panose="020F0502020204030204" pitchFamily="34" charset="0"/>
              </a:rPr>
            </a:br>
            <a:r>
              <a:rPr lang="ru-RU"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u-RU"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Напрудная</a:t>
            </a:r>
            <a: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башня </a:t>
            </a:r>
            <a: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r>
            <a:br>
              <a:rPr lang="ru-RU"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br>
            <a:endParaRPr lang="ru-RU" dirty="0"/>
          </a:p>
        </p:txBody>
      </p:sp>
      <p:pic>
        <p:nvPicPr>
          <p:cNvPr id="4" name="Рисунок 3"/>
          <p:cNvPicPr>
            <a:picLocks noGrp="1" noChangeAspect="1"/>
          </p:cNvPicPr>
          <p:nvPr>
            <p:ph type="pic" idx="1"/>
          </p:nvPr>
        </p:nvPicPr>
        <p:blipFill>
          <a:blip r:embed="rId2">
            <a:extLst>
              <a:ext uri="{28A0092B-C50C-407E-A947-70E740481C1C}">
                <a14:useLocalDpi xmlns:a14="http://schemas.microsoft.com/office/drawing/2010/main" val="0"/>
              </a:ext>
            </a:extLst>
          </a:blip>
          <a:srcRect t="16417" b="16417"/>
          <a:stretch>
            <a:fillRect/>
          </a:stretch>
        </p:blipFill>
        <p:spPr>
          <a:xfrm>
            <a:off x="2763079" y="2179154"/>
            <a:ext cx="9215452" cy="4144617"/>
          </a:xfrm>
          <a:effectLst>
            <a:softEdge rad="101600"/>
          </a:effectLst>
        </p:spPr>
      </p:pic>
    </p:spTree>
    <p:extLst>
      <p:ext uri="{BB962C8B-B14F-4D97-AF65-F5344CB8AC3E}">
        <p14:creationId xmlns:p14="http://schemas.microsoft.com/office/powerpoint/2010/main" val="401914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157</TotalTime>
  <Words>1132</Words>
  <Application>Microsoft Office PowerPoint</Application>
  <PresentationFormat>Широкоэкранный</PresentationFormat>
  <Paragraphs>18</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Times New Roman</vt:lpstr>
      <vt:lpstr>Trebuchet MS</vt:lpstr>
      <vt:lpstr>Wingdings 3</vt:lpstr>
      <vt:lpstr>Аспект</vt:lpstr>
      <vt:lpstr>Экскурсия по Новодевичьему монастырю и его окрестностям, памятник «Дорогу утятам» </vt:lpstr>
      <vt:lpstr>Станция метро «Спортивная»  Станцию метро «Спортивная» открыли в 1957 году. Своё название станция получила благодаря расположенному рядом спортивному комплексу «Лужники».  У станции два выхода: один на Хамовнический Вал, другой на улицу 10-летия Октября </vt:lpstr>
      <vt:lpstr>Улица 10-летия Октября — улица, расположенная в центре Москвы между площадью Новодевичьего монастыря и улицей Ефремова.  Она раньше называлась Вселенским, а затем Безымянным переулком. Названа в честь 10-й годовщины Октябрьской революции 1917г.    </vt:lpstr>
      <vt:lpstr>Скульптурная композиция «Миру-мир»  На площади перед Новодевичьим монастырем в небольшом скверике находится скульптурная композиция «Миру – мир!». Монумент создан скульптором С. Савицким и раньше представлял собой композицию из трех фигур. Атлеты разных рас держат на руках земной шар, вокруг которого обвиты ленты с надписью: «Миру-мир!» на многих языках.  </vt:lpstr>
      <vt:lpstr>Храм Усекновения главы Иоанна Предтечи (у Новодевичьего монастыря). Это православный храм, расположенный в районе Хамовники. Слово «хамовники» образовано от слова «хам», которое обозначало льняное полотно. В 1525 году для обслуживания жителей этой слободы под Новодевичьим монастырём был воздвигнут деревянный храм. Там проводились таинства крещения, венчания и отпевания. Выполнен в шатровом стиле.</vt:lpstr>
      <vt:lpstr>Новодевичий монастырь Русской Православной церкви История Новодевичьего монастыря началась с того, что Великий князь Московский Василий III  присоединил Смоленские земли , отвоёванные у литовцев, и в честь этого начал строительство монастыря. Новодевичий монастырь Русской Православной церкви находится почти в центре Москвы, в историческом месте, ранее именовавшимся Девичьим Полем. Ансамбль монастыря выполнен в стиле московское барокко. Архитектурный ансамбль был включен в список Всемирного наследия ЮНЕСКО (2004 г) наряду с Кремлём и Красной площадью. На территории монастыря в середине 16 века был выстроен Смоленский храм.  Звонница, Северные врата с Преображенской церковью (надвратной) появились в 17 веке.   </vt:lpstr>
      <vt:lpstr>В годы правления Софьи Алексеевны, сестры Петра I, (конец XVII века) обитель становится её загородной резиденцией и приобретает царское великолепие. Монастырь становится тюрьмой для Софьи после стрелецкого бунта, жестоко подавленного её братом Петром I. Она прожила 5 лет в бывшей стрелецкой караульне при Напрудной башне с именем Сусанна. Гробницу царственной узницы можно найти в Смоленском соборе.  С именем Софьи связано одно поверье: если загадать желание, прислонясь к Напрудной башне монастыря или обняв ее, то оно непременно сбудется. </vt:lpstr>
      <vt:lpstr>Некрополь Новодевичьего монастыря  После Октябрьской революции 1917 года церковь была отделена от государства. Монастырь начинает продавать земли за его стенами под захоронения для получения доходов.  В настоящее время в некрополе захоронены многие известные люди. Это политические деятели – Хрущев- 1-й секретарь ЦК КПСС (Центральный Комитет Коммунистической партии Советского союза), президенты Горбачёв и Ельцин, Жириновский, мэр Москвы Лужков. Писатели- Булгаков, Чехов, Гоголь, Фадеев. Поэт – Маяковский. Актеры- Никулин, Табаков, Лановой, Гурченко. Певцы – Собинов, Шаляпин. Также здесь находятся захоронения многих известных военачальников и спортсменов. </vt:lpstr>
      <vt:lpstr>В ансамбль Новодевичьего монастыря входят: - Никольская башня - Царицынская башня - Северные врата с Преображенской церковью и образом Смоленской Божьей матери. - Колокольня в стиле барокко - Смоленский собор - Лопухинские палаты  - Лопухинская башня  - Напрудная башня  </vt:lpstr>
      <vt:lpstr>Памятник «Дорогу утятам» — один из необычных памятников Москвы, установленный в 1991 году в сквере возле Новодевичьего монастыря. Бронзовая скульптурная композиция «Дорогу утятам!» установлена на мощённой камнем дорожке и состоит из девяти фигур: мамы-утки и восьми утят - Джека, Кэка, Лэка, Мэка, Нэка, Квэка, Пэка и Квака. </vt:lpstr>
      <vt:lpstr>В 1941 году в США была опубликована сказочная повесть «Дорогу утятам!» американского писателя Роберта Макклоски, за которую он получил престижную Американскую премию. Cюжет довольно незамысловат, но он очаровал не одно поколение детей. Утка в сказке – воплощение идеальной матери, старающейся найти безопасное укрытие для своих утят. </vt:lpstr>
      <vt:lpstr>В конце 80-х годов Михаил Горбачёв вместе со своей супругой Раисой Максимовной находился с деловым визитом в Бостоне. Они прогуливались по Бостонскому парку, и Раисе Максимовне очень понравился памятник героям сказки «Дорогу утятам» скульптора Ненси Шон, установленный там. Спустя несколько лет Барбара Буш, жена американского президента, привезла в Москву в подарок точную копию бостонской скульптурной композиции, выполненной тем же скульптором. В 1991 памятник установили в сквере у Новодевичьего монастыря.  На следующую ночь после его открытия одного из утят похитили. В феврале 2000 года пропали ещё три фигурки. Нэнси Шон, узнав об этом, решила восстановить своё творение. 18 сентября того же года состоялось торжественное открытие воссозданной композиции. Семейство уток очень нравится московской детворе и является одним из необычных памятников города. Зимой утят «утепляют» вязаными шарфиками. Памятник героям детской сказки «Дорогу утятам!» стал символом примирения и дружбы между двумя крупнейшими государствами – СССР и США.            </vt:lpstr>
      <vt:lpstr>Я выбрала этот проект потому, что я живу в Москве и хочу узнать о ней больше. Одним из наиболее интересных и посещаемых москвичами мест является Новодевичий монастырь и его окрестности. В парке Новодевичьего монастыря находится необычный памятник, заинтересовавший меня. Изучив информацию об этом историческом месте и данном памятнике, мне захотелось поделиться полученными знаниями с учащимися моей школы.  Актуальность проекта Получение новых знаний об одном из интересных мест города, в котором я живу.  Проблема проекта Недостаточность знаний о достопримечательностях Москвы - Новодевичьего монастыря и памятника " Дорогу утятам"  Значимость проекта  Повышение кругозора у подшефных учеников, углубленное изучение исторических мест Москвы, возможность проводить экскурсии для учащихся 5-х классов.  Источник информации Все данные для создания, а также фотографии, сопровождающие мой рассказ, будут взяты из интернета и книг.           </vt:lpstr>
      <vt:lpstr>Цель проекта: Изучить информацию по данной теме, провести видеоэкскурсию для того, чтобы донести эту информацию до ребят 5-х классов  Я показала ребятам 5го класса свою видеоэкскурсию и рассказала об одном из самых интересных мест Москвы. Ученики были в восторге.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Экскурсия по Новодевичьему монастырю и его окрестностям, памятник «Дорогу утятам»</dc:title>
  <dc:creator>Лакутиновы</dc:creator>
  <cp:lastModifiedBy>Лакутиновы</cp:lastModifiedBy>
  <cp:revision>39</cp:revision>
  <dcterms:created xsi:type="dcterms:W3CDTF">2024-01-12T17:19:28Z</dcterms:created>
  <dcterms:modified xsi:type="dcterms:W3CDTF">2024-01-15T05:10:56Z</dcterms:modified>
</cp:coreProperties>
</file>