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59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defPPr/>
            <a:lvl1pPr marL="0" lv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lvl="1" indent="0" algn="ctr">
              <a:buNone/>
              <a:defRPr sz="2400"/>
            </a:lvl2pPr>
            <a:lvl3pPr marL="914400" lvl="2" indent="0" algn="ctr">
              <a:buNone/>
              <a:defRPr sz="2400"/>
            </a:lvl3pPr>
            <a:lvl4pPr marL="1371600" lvl="3" indent="0" algn="ctr">
              <a:buNone/>
              <a:defRPr sz="2000"/>
            </a:lvl4pPr>
            <a:lvl5pPr marL="1828800" lvl="4" indent="0" algn="ctr">
              <a:buNone/>
              <a:defRPr sz="2000"/>
            </a:lvl5pPr>
            <a:lvl6pPr marL="2286000" lvl="5" indent="0" algn="ctr">
              <a:buNone/>
              <a:defRPr sz="2000"/>
            </a:lvl6pPr>
            <a:lvl7pPr marL="2743200" lvl="6" indent="0" algn="ctr">
              <a:buNone/>
              <a:defRPr sz="2000"/>
            </a:lvl7pPr>
            <a:lvl8pPr marL="3200400" lvl="7" indent="0" algn="ctr">
              <a:buNone/>
              <a:defRPr sz="2000"/>
            </a:lvl8pPr>
            <a:lvl9pPr marL="3657600" lvl="8" indent="0" algn="ctr">
              <a:buNone/>
              <a:defRPr sz="2000"/>
            </a:lvl9pPr>
          </a:lstStyle>
          <a:p>
            <a:r>
              <a:t>Образец подзаголовка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8" name="Shape 48"/>
          <p:cNvSpPr/>
          <p:nvPr/>
        </p:nv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 lIns="45720" tIns="0" rIns="45720" bIns="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8724900" y="414777"/>
            <a:ext cx="2628900" cy="575742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838200" y="414777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marL="0" lvl="0" indent="0"/>
          </a:lstStyle>
          <a:p>
            <a:r>
              <a:t>Образец заголовка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le and Subtitle">
    <p:bg>
      <p:bgPr>
        <a:solidFill>
          <a:schemeClr val="bg1"/>
        </a:solidFill>
        <a:effectLst/>
      </p:bgPr>
    </p:bg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59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defPPr/>
            <a:lvl1pPr marL="0" lvl="0" indent="0">
              <a:buNone/>
              <a:defRPr sz="24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9" name="Shape 39"/>
          <p:cNvSpPr/>
          <p:nvPr/>
        </p:nv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5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5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defPPr/>
            <a:lvl1pPr marL="0" lv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defPPr/>
            <a:lvl1pPr marL="0" lv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Title, Text and Object"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0" name="Shape 60"/>
          <p:cNvSpPr/>
          <p:nvPr/>
        </p:nvSpPr>
        <p:spPr>
          <a:xfrm>
            <a:off x="404007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3600" b="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defPPr/>
            <a:lvl1pPr marL="0" lvl="0" indent="0">
              <a:buNone/>
              <a:defRPr sz="1500">
                <a:solidFill>
                  <a:srgbClr val="FFFFFF"/>
                </a:solidFill>
              </a:defRPr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defPPr/>
            <a:lvl1pPr lvl="0" algn="l"/>
          </a:lstStyle>
          <a:p>
            <a:r>
              <a:t>10.12.2023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defPPr/>
            <a:lvl1pPr lvl="0" algn="l"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tx2"/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Title and Picture">
    <p:spTree>
      <p:nvGrpSpPr>
        <p:cNvPr id="1" name="Group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defPPr/>
            <a:lvl1pPr lvl="0">
              <a:defRPr sz="3600" b="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/>
          </a:blipFill>
        </p:spPr>
        <p:txBody>
          <a:bodyPr lIns="457200" tIns="457200" anchor="t"/>
          <a:lstStyle>
            <a:defPPr/>
            <a:lvl1pPr marL="0" lvl="0" indent="0">
              <a:buNone/>
              <a:defRPr sz="3200">
                <a:solidFill>
                  <a:schemeClr val="bg1"/>
                </a:solidFill>
              </a:defRPr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097280" y="5907023"/>
            <a:ext cx="10113264" cy="594359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defPPr/>
            <a:lvl1pPr marL="0" lv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10.12.2023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" name="Shape 3"/>
          <p:cNvSpPr/>
          <p:nvPr/>
        </p:nvSpPr>
        <p:spPr>
          <a:xfrm>
            <a:off x="0" y="6334316"/>
            <a:ext cx="12192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59"/>
          </a:xfrm>
          <a:prstGeom prst="rect">
            <a:avLst/>
          </a:prstGeom>
        </p:spPr>
        <p:txBody>
          <a:bodyPr vert="horz" lIns="0" tIns="45720" rIns="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dt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10.12.2023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ft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9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05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id="9" name="Shape 9"/>
          <p:cNvSpPr/>
          <p:nvPr/>
        </p:nv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85000"/>
        </a:lnSpc>
        <a:buNone/>
        <a:defRPr sz="48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defPPr/>
      <a:lvl1pPr marL="91440" lvl="0" indent="-91440" algn="l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ts val="2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lvl="1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lvl="2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lvl="3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lvl="4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lvl="5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lvl="6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lvl="7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99" lvl="8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Урок: Правила взаимодействия с детьми с синдромом Дауна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Томилова Варвара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Правело 4</a:t>
            </a:r>
          </a:p>
        </p:txBody>
      </p:sp>
      <p:pic>
        <p:nvPicPr>
          <p:cNvPr id="145" name="Picture 145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792480" y="1877092"/>
            <a:ext cx="6503669" cy="4214145"/>
          </a:xfrm>
          <a:prstGeom prst="rect">
            <a:avLst/>
          </a:prstGeom>
        </p:spPr>
      </p:pic>
      <p:sp>
        <p:nvSpPr>
          <p:cNvPr id="146" name="Shape 146"/>
          <p:cNvSpPr txBox="1"/>
          <p:nvPr/>
        </p:nvSpPr>
        <p:spPr>
          <a:xfrm>
            <a:off x="6410325" y="2310884"/>
            <a:ext cx="63627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sz="2400"/>
              <a:t>Говорите медленно и четко</a:t>
            </a:r>
          </a:p>
          <a:p>
            <a:pPr marL="285750" indent="-285750">
              <a:buFont typeface="Arial"/>
              <a:buChar char="•"/>
            </a:pPr>
            <a:r>
              <a:rPr sz="2400"/>
              <a:t>Не стесняйтесь переспрашивать </a:t>
            </a:r>
          </a:p>
          <a:p>
            <a:pPr marL="285750" indent="-285750">
              <a:buFont typeface="Arial"/>
              <a:buChar char="•"/>
            </a:pPr>
            <a:r>
              <a:rPr sz="2400"/>
              <a:t>Дождитесь ответа</a:t>
            </a:r>
          </a:p>
          <a:p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750854" y="1781391"/>
            <a:ext cx="6681441" cy="3290858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Спачибо за внимание!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55" name="Shape 155"/>
          <p:cNvSpPr txBox="1"/>
          <p:nvPr/>
        </p:nvSpPr>
        <p:spPr>
          <a:xfrm>
            <a:off x="-423447" y="-1460586"/>
            <a:ext cx="13074235" cy="9805675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78155" y="282683"/>
            <a:ext cx="10058400" cy="145075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600">
                <a:solidFill>
                  <a:srgbClr val="232323"/>
                </a:solidFill>
                <a:latin typeface="Calibri Light"/>
                <a:ea typeface="Calibri Light"/>
                <a:cs typeface="Calibri Light"/>
              </a:rPr>
              <a:t>В результате генетической мутации у детей с синдромом Дауна формируется не 46, а 47 хромосом.</a:t>
            </a:r>
            <a:r>
              <a:rPr sz="3600">
                <a:latin typeface="Calibri Light"/>
                <a:ea typeface="Calibri Light"/>
                <a:cs typeface="Calibri Light"/>
              </a:rPr>
              <a:t> </a:t>
            </a:r>
          </a:p>
        </p:txBody>
      </p:sp>
      <p:pic>
        <p:nvPicPr>
          <p:cNvPr id="99" name="Picture 99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1188326" y="1827213"/>
            <a:ext cx="6446674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70861" y="648554"/>
            <a:ext cx="9772424" cy="92194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dirty="0" err="1">
                <a:latin typeface="Calibri Light"/>
                <a:ea typeface="Calibri Light"/>
                <a:cs typeface="Calibri Light"/>
              </a:rPr>
              <a:t>Статистик</a:t>
            </a:r>
            <a:r>
              <a:rPr lang="ru-RU" dirty="0">
                <a:latin typeface="Calibri Light"/>
                <a:ea typeface="Calibri Light"/>
                <a:cs typeface="Calibri Light"/>
              </a:rPr>
              <a:t>а</a:t>
            </a:r>
            <a:endParaRPr sz="1800" dirty="0">
              <a:solidFill>
                <a:srgbClr val="232323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3" name="Picture 103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7258050" y="1827213"/>
            <a:ext cx="4022725" cy="4022725"/>
          </a:xfrm>
          <a:prstGeom prst="rect">
            <a:avLst/>
          </a:prstGeom>
        </p:spPr>
      </p:pic>
      <p:sp>
        <p:nvSpPr>
          <p:cNvPr id="104" name="Shape 104"/>
          <p:cNvSpPr txBox="1"/>
          <p:nvPr/>
        </p:nvSpPr>
        <p:spPr>
          <a:xfrm>
            <a:off x="1028700" y="2545913"/>
            <a:ext cx="6096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Синдром Дауна регистрируется у одного из 500-800 младенцев.</a:t>
            </a: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Ежегодно в Российской Федерации рождается порядка 2500 детей с данной патологией.</a:t>
            </a: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из 10 родителей отказываются от них сразу после родов.</a:t>
            </a: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             Внешние особенности </a:t>
            </a:r>
          </a:p>
        </p:txBody>
      </p:sp>
      <p:pic>
        <p:nvPicPr>
          <p:cNvPr id="108" name="Picture 108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2682875" y="2043113"/>
            <a:ext cx="6391275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lang="ru-RU" dirty="0"/>
              <a:t>В</a:t>
            </a:r>
            <a:r>
              <a:rPr dirty="0" err="1"/>
              <a:t>заимодействия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pic>
        <p:nvPicPr>
          <p:cNvPr id="113" name="Picture 113"/>
          <p:cNvPicPr/>
          <p:nvPr/>
        </p:nvPicPr>
        <p:blipFill>
          <a:blip r:embed="rId2"/>
          <a:stretch/>
        </p:blipFill>
        <p:spPr>
          <a:xfrm>
            <a:off x="4372911" y="1737360"/>
            <a:ext cx="3446176" cy="4325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Правило 1</a:t>
            </a:r>
          </a:p>
        </p:txBody>
      </p:sp>
      <p:pic>
        <p:nvPicPr>
          <p:cNvPr id="117" name="Picture 117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245314" y="1690688"/>
            <a:ext cx="4351338" cy="4351336"/>
          </a:xfrm>
          <a:prstGeom prst="rect">
            <a:avLst/>
          </a:prstGeom>
        </p:spPr>
      </p:pic>
      <p:sp>
        <p:nvSpPr>
          <p:cNvPr id="118" name="Shape 118"/>
          <p:cNvSpPr txBox="1"/>
          <p:nvPr/>
        </p:nvSpPr>
        <p:spPr>
          <a:xfrm>
            <a:off x="5749177" y="2112031"/>
            <a:ext cx="6096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с синдромом Дауна, — не больные, не «страдают», не «поражены» этим синдромом и не являются его «жертвами». </a:t>
            </a:r>
          </a:p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Правильно говорить: человек с синдромом Дауна.</a:t>
            </a:r>
          </a:p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0" name="Picture 120"/>
          <p:cNvPicPr/>
          <p:nvPr/>
        </p:nvPicPr>
        <p:blipFill>
          <a:blip r:embed="rId3"/>
          <a:stretch/>
        </p:blipFill>
        <p:spPr>
          <a:xfrm>
            <a:off x="4596652" y="1937521"/>
            <a:ext cx="1051673" cy="1051673"/>
          </a:xfrm>
          <a:prstGeom prst="rect">
            <a:avLst/>
          </a:prstGeom>
        </p:spPr>
      </p:pic>
      <p:pic>
        <p:nvPicPr>
          <p:cNvPr id="122" name="Picture 122"/>
          <p:cNvPicPr/>
          <p:nvPr/>
        </p:nvPicPr>
        <p:blipFill>
          <a:blip r:embed="rId4"/>
          <a:stretch/>
        </p:blipFill>
        <p:spPr>
          <a:xfrm>
            <a:off x="4728040" y="2976609"/>
            <a:ext cx="889748" cy="8897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Правело 2</a:t>
            </a:r>
          </a:p>
        </p:txBody>
      </p:sp>
      <p:pic>
        <p:nvPicPr>
          <p:cNvPr id="126" name="Picture 126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1097280" y="1874838"/>
            <a:ext cx="4022725" cy="4022725"/>
          </a:xfrm>
          <a:prstGeom prst="rect">
            <a:avLst/>
          </a:prstGeom>
        </p:spPr>
      </p:pic>
      <p:sp>
        <p:nvSpPr>
          <p:cNvPr id="127" name="Shape 127"/>
          <p:cNvSpPr txBox="1"/>
          <p:nvPr/>
        </p:nvSpPr>
        <p:spPr>
          <a:xfrm>
            <a:off x="7071997" y="2105561"/>
            <a:ext cx="6095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правильно: обнимать </a:t>
            </a:r>
          </a:p>
          <a:p>
            <a:pPr marL="0" indent="0" algn="l"/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Правильно: отодвинуть рукой и сказать: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“Так делать нельзя!”</a:t>
            </a:r>
          </a:p>
        </p:txBody>
      </p:sp>
      <p:pic>
        <p:nvPicPr>
          <p:cNvPr id="129" name="Picture 129"/>
          <p:cNvPicPr/>
          <p:nvPr/>
        </p:nvPicPr>
        <p:blipFill>
          <a:blip r:embed="rId3"/>
          <a:stretch/>
        </p:blipFill>
        <p:spPr>
          <a:xfrm>
            <a:off x="6126480" y="1846566"/>
            <a:ext cx="1054698" cy="1048603"/>
          </a:xfrm>
          <a:prstGeom prst="rect">
            <a:avLst/>
          </a:prstGeom>
        </p:spPr>
      </p:pic>
      <p:pic>
        <p:nvPicPr>
          <p:cNvPr id="131" name="Picture 131"/>
          <p:cNvPicPr/>
          <p:nvPr/>
        </p:nvPicPr>
        <p:blipFill>
          <a:blip r:embed="rId4"/>
          <a:stretch/>
        </p:blipFill>
        <p:spPr>
          <a:xfrm>
            <a:off x="6301208" y="2636173"/>
            <a:ext cx="849491" cy="849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Правело 3</a:t>
            </a:r>
          </a:p>
        </p:txBody>
      </p:sp>
      <p:pic>
        <p:nvPicPr>
          <p:cNvPr id="135" name="Picture 135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2295525" y="1737360"/>
            <a:ext cx="695012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Ещё пример</a:t>
            </a:r>
          </a:p>
        </p:txBody>
      </p:sp>
      <p:pic>
        <p:nvPicPr>
          <p:cNvPr id="139" name="Picture 139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6241097" y="1737360"/>
            <a:ext cx="3607753" cy="4509691"/>
          </a:xfrm>
          <a:prstGeom prst="rect">
            <a:avLst/>
          </a:prstGeom>
        </p:spPr>
      </p:pic>
      <p:pic>
        <p:nvPicPr>
          <p:cNvPr id="141" name="Picture 141"/>
          <p:cNvPicPr/>
          <p:nvPr/>
        </p:nvPicPr>
        <p:blipFill>
          <a:blip r:embed="rId3"/>
          <a:stretch/>
        </p:blipFill>
        <p:spPr>
          <a:xfrm>
            <a:off x="1708513" y="1737361"/>
            <a:ext cx="3607752" cy="4509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Ретро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</a:gradFill>
      </a:fillStyleLst>
      <a:lnStyleLst>
        <a:ln w="12700">
          <a:solidFill>
            <a:schemeClr val="phClr"/>
          </a:solidFill>
          <a:prstDash val="solid"/>
        </a:ln>
        <a:ln w="15875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149</Words>
  <Application>Microsoft Office PowerPoint</Application>
  <DocSecurity>0</DocSecurity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Ретро</vt:lpstr>
      <vt:lpstr>Урок: Правила взаимодействия с детьми с синдромом Дауна </vt:lpstr>
      <vt:lpstr>В результате генетической мутации у детей с синдромом Дауна формируется не 46, а 47 хромосом. </vt:lpstr>
      <vt:lpstr>Статистика</vt:lpstr>
      <vt:lpstr>             Внешние особенности </vt:lpstr>
      <vt:lpstr>Взаимодействия</vt:lpstr>
      <vt:lpstr>Правило 1</vt:lpstr>
      <vt:lpstr>Правело 2</vt:lpstr>
      <vt:lpstr>Правело 3</vt:lpstr>
      <vt:lpstr>Ещё пример</vt:lpstr>
      <vt:lpstr>Правело 4</vt:lpstr>
      <vt:lpstr>Презентация PowerPoint</vt:lpstr>
      <vt:lpstr>Спачибо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Урок: Правила взаимодействия с детьми с синдромом Дауна </dc:title>
  <cp:lastModifiedBy>Сергей Томилов</cp:lastModifiedBy>
  <cp:revision>1</cp:revision>
  <dcterms:modified xsi:type="dcterms:W3CDTF">2024-01-15T03:02:43Z</dcterms:modified>
</cp:coreProperties>
</file>