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63" r:id="rId1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245"/>
    <a:srgbClr val="00FFFF"/>
    <a:srgbClr val="CB0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A9974-196A-4DBC-A683-8B9230B00FBE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909EF-5212-41DB-AC6C-850B24F4D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1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909EF-5212-41DB-AC6C-850B24F4D0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288A78-0DC8-4D49-9B50-16BF5A6179AD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B47E87-1F22-4759-9A43-9AB2D726E3C3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BA0C19-71D1-4729-B1F3-DF5C8EDD9E1B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D6431F-5229-4619-BC3A-A10331A1AC48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D52497B-E9D5-4568-9CED-04E3B66020A7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6A78341-244E-4E02-B0FF-55E691FA2E43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04E84EA-8C3D-4E37-A3D0-4A3F27664D6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AF8FC39-BACE-4EF5-B8BC-4B16C77F530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AD1249B-4968-47A6-A2E2-CAE2D3BFA637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2C5046-7F22-4CE4-9404-06B04324E73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EB59A1F-0657-4F18-9405-648B5176802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414B962-E7A4-4C7B-99AC-326959E42DE9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B9EA15-A628-4977-8707-27492DEB5FA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2090A32-83CA-422D-AF72-3A95DAB2997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D1DEF0-8CDA-4B38-8086-0F8F057C0EC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4447C0-8A0B-4709-ACB3-E58960182DDA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4CA088F-DF51-47F9-A6D2-264B62283B1A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3C1157B-6FCA-433F-BEEE-9F30F4C4AAB9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BADC51-0572-4713-B26E-5BDFE9E968C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316888-53A8-42F9-A513-ECD5F61FE3D6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AC855E-D839-47FE-8CD0-8B5761D6A3D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804C3B-D3A7-4CDB-9097-A04E1298F02B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C41586-221C-4B6C-95CC-DA81523CAD4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28990F-472D-4952-8F30-51E3BE1CD50F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31F9CF2-64CA-428A-94BA-69F0AE1073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60D54A4-55FA-4BBB-9FC6-E4DA86E1467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14200" y="357120"/>
            <a:ext cx="8429400" cy="23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5400" b="0" i="1" strike="noStrike" spc="-1">
                <a:solidFill>
                  <a:srgbClr val="00F2EA"/>
                </a:solidFill>
                <a:latin typeface="Arial Black"/>
              </a:rPr>
              <a:t>Ti</a:t>
            </a:r>
            <a:r>
              <a:rPr lang="en-US" sz="5400" b="0" i="1" strike="noStrike" spc="-1">
                <a:solidFill>
                  <a:srgbClr val="FFFFFF"/>
                </a:solidFill>
                <a:latin typeface="Arial Black"/>
              </a:rPr>
              <a:t>k</a:t>
            </a:r>
            <a:r>
              <a:rPr lang="en-US" sz="5400" b="0" i="1" strike="noStrike" spc="-1">
                <a:solidFill>
                  <a:srgbClr val="FF0050"/>
                </a:solidFill>
                <a:latin typeface="Arial Black"/>
              </a:rPr>
              <a:t>To</a:t>
            </a:r>
            <a:r>
              <a:rPr lang="en-US" sz="5400" b="0" i="1" strike="noStrike" spc="-1">
                <a:solidFill>
                  <a:srgbClr val="FFFFFF"/>
                </a:solidFill>
                <a:latin typeface="Arial Black"/>
              </a:rPr>
              <a:t>k</a:t>
            </a:r>
            <a:r>
              <a:rPr lang="ru-RU" sz="5400" b="0" strike="noStrike" spc="-1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5400" b="0" strike="noStrike" spc="-1">
                <a:solidFill>
                  <a:srgbClr val="FFFFFF"/>
                </a:solidFill>
                <a:latin typeface="Arial Black"/>
              </a:rPr>
              <a:t>- </a:t>
            </a:r>
            <a:r>
              <a:rPr lang="ru-RU" sz="5400" b="0" strike="noStrike" spc="-1">
                <a:solidFill>
                  <a:srgbClr val="00F2EA"/>
                </a:solidFill>
                <a:latin typeface="Arial Black"/>
              </a:rPr>
              <a:t>помощник</a:t>
            </a:r>
            <a:r>
              <a:rPr lang="ru-RU" sz="5400" b="0" strike="noStrike" spc="-1">
                <a:solidFill>
                  <a:srgbClr val="FFFFFF"/>
                </a:solidFill>
                <a:latin typeface="Arial Black"/>
              </a:rPr>
              <a:t> </a:t>
            </a:r>
            <a:r>
              <a:rPr sz="5400"/>
              <a:t/>
            </a:r>
            <a:br>
              <a:rPr sz="5400"/>
            </a:br>
            <a:r>
              <a:rPr lang="ru-RU" sz="5400" b="0" strike="noStrike" spc="-1">
                <a:solidFill>
                  <a:srgbClr val="FFFFFF"/>
                </a:solidFill>
                <a:latin typeface="Arial Black"/>
              </a:rPr>
              <a:t>в учебном </a:t>
            </a:r>
            <a:r>
              <a:rPr sz="5400"/>
              <a:t/>
            </a:r>
            <a:br>
              <a:rPr sz="5400"/>
            </a:br>
            <a:r>
              <a:rPr lang="ru-RU" sz="5400" b="0" strike="noStrike" spc="-1">
                <a:solidFill>
                  <a:srgbClr val="FF0050"/>
                </a:solidFill>
                <a:latin typeface="Arial Black"/>
              </a:rPr>
              <a:t>процессе</a:t>
            </a:r>
            <a:r>
              <a:rPr lang="ru-RU" sz="5400" b="0" strike="noStrike" spc="-1">
                <a:solidFill>
                  <a:srgbClr val="FFFFFF"/>
                </a:solidFill>
                <a:latin typeface="Arial Black"/>
              </a:rPr>
              <a:t>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Box 3"/>
          <p:cNvSpPr/>
          <p:nvPr/>
        </p:nvSpPr>
        <p:spPr>
          <a:xfrm>
            <a:off x="4214880" y="4786200"/>
            <a:ext cx="478584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FFFFFF"/>
                </a:solidFill>
                <a:latin typeface="Times New Roman"/>
              </a:rPr>
              <a:t>Консультант: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 Сумарокова В. Ф. 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FFFFFF"/>
                </a:solidFill>
                <a:latin typeface="Times New Roman"/>
              </a:rPr>
              <a:t>Руководитель: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 Бугрова Дарья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FFFFFF"/>
                </a:solidFill>
                <a:latin typeface="Times New Roman"/>
              </a:rPr>
              <a:t>Участники: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 Утамова Мадина 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                      </a:t>
            </a:r>
            <a:r>
              <a:rPr lang="ru-RU" sz="2000" b="0" strike="noStrike" spc="-1" dirty="0" err="1">
                <a:solidFill>
                  <a:srgbClr val="FFFFFF"/>
                </a:solidFill>
                <a:latin typeface="Times New Roman"/>
              </a:rPr>
              <a:t>Хайретдинова</a:t>
            </a: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 Алина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/>
              </a:rPr>
              <a:t>                     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/>
              </a:rPr>
              <a:t>Абдуллаева Джум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Calibri"/>
              </a:rPr>
              <a:t>а</a:t>
            </a:r>
          </a:p>
          <a:p>
            <a:pPr algn="r">
              <a:lnSpc>
                <a:spcPct val="100000"/>
              </a:lnSpc>
              <a:buNone/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Берхина </a:t>
            </a:r>
            <a:r>
              <a:rPr lang="ru-RU" sz="2000" spc="-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лёна </a:t>
            </a:r>
            <a:r>
              <a:rPr lang="ru-RU" sz="2000" b="0" strike="noStrike" spc="-1" dirty="0" smtClean="0">
                <a:solidFill>
                  <a:srgbClr val="FFFFFF"/>
                </a:solidFill>
                <a:latin typeface="Calibri"/>
              </a:rPr>
              <a:t>  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85" name="Picture 3" descr="C:\Users\Bugca\OneDrive\Рабочий стол\162502948920d2b29aa429584dadec0a56bb0c8d5c.png"/>
          <p:cNvPicPr/>
          <p:nvPr/>
        </p:nvPicPr>
        <p:blipFill>
          <a:blip r:embed="rId2"/>
          <a:stretch/>
        </p:blipFill>
        <p:spPr>
          <a:xfrm>
            <a:off x="-571680" y="3071880"/>
            <a:ext cx="5214600" cy="521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766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Пример  обучающего видео: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bc57a5f568dba36b6398c763269d9291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80" y="1700808"/>
            <a:ext cx="2687799" cy="40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-1785960" y="2858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 dirty="0">
                <a:solidFill>
                  <a:srgbClr val="00F2EA"/>
                </a:solidFill>
                <a:latin typeface="Arial Black"/>
              </a:rPr>
              <a:t>Пр</a:t>
            </a:r>
            <a:r>
              <a:rPr lang="ru-RU" sz="5400" b="0" strike="noStrike" spc="-1" dirty="0">
                <a:solidFill>
                  <a:srgbClr val="FFFFFF"/>
                </a:solidFill>
                <a:latin typeface="Arial Black"/>
              </a:rPr>
              <a:t>од</a:t>
            </a:r>
            <a:r>
              <a:rPr lang="ru-RU" sz="5400" b="0" strike="noStrike" spc="-1" dirty="0">
                <a:solidFill>
                  <a:srgbClr val="FF0050"/>
                </a:solidFill>
                <a:latin typeface="Arial Black"/>
              </a:rPr>
              <a:t>укт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Box 2"/>
          <p:cNvSpPr/>
          <p:nvPr/>
        </p:nvSpPr>
        <p:spPr>
          <a:xfrm>
            <a:off x="2197445" y="2222968"/>
            <a:ext cx="4463452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	Проведение </a:t>
            </a:r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урока перед учениками 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5е и 5п </a:t>
            </a:r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класса.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75" y="3356992"/>
            <a:ext cx="1876361" cy="27086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4" y="3414262"/>
            <a:ext cx="1876361" cy="2651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14" y="285840"/>
            <a:ext cx="1876361" cy="2791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89" y="3501008"/>
            <a:ext cx="4014906" cy="2649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28500"/>
            <a:ext cx="2509549" cy="1882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992" y="2654624"/>
            <a:ext cx="2214247" cy="2952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98946" y="2649060"/>
            <a:ext cx="2247633" cy="2996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868" y="533673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Перед презентацией, был проведен опрос. Опрос показал, что только 10% учеников справились с заданием.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1948" y="5313783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После просмотров видео  по </a:t>
            </a:r>
            <a:r>
              <a:rPr lang="ru-RU" dirty="0" smtClean="0">
                <a:solidFill>
                  <a:schemeClr val="bg1"/>
                </a:solidFill>
              </a:rPr>
              <a:t>математике </a:t>
            </a:r>
            <a:r>
              <a:rPr lang="ru-RU" dirty="0" smtClean="0">
                <a:solidFill>
                  <a:schemeClr val="bg1"/>
                </a:solidFill>
              </a:rPr>
              <a:t>и по русскому </a:t>
            </a:r>
            <a:r>
              <a:rPr lang="ru-RU" dirty="0" smtClean="0">
                <a:solidFill>
                  <a:schemeClr val="bg1"/>
                </a:solidFill>
              </a:rPr>
              <a:t>языку повторный опрос показал, что с заданием справились  50-60</a:t>
            </a:r>
            <a:r>
              <a:rPr lang="ru-RU" dirty="0" smtClean="0">
                <a:solidFill>
                  <a:schemeClr val="bg1"/>
                </a:solidFill>
              </a:rPr>
              <a:t>% учеников.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101" y="116632"/>
            <a:ext cx="834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Кри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тер</a:t>
            </a:r>
            <a:r>
              <a:rPr lang="ru-RU" sz="36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ии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эфф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ективн</a:t>
            </a:r>
            <a:r>
              <a:rPr lang="ru-RU" sz="36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ости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Сп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</a:t>
            </a:r>
            <a:r>
              <a:rPr lang="ru-RU" sz="40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ок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ист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очни</a:t>
            </a:r>
            <a:r>
              <a:rPr lang="ru-RU" sz="40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ков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54" y="931663"/>
            <a:ext cx="47409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sz="1400" dirty="0">
                <a:solidFill>
                  <a:schemeClr val="bg1"/>
                </a:solidFill>
              </a:rPr>
              <a:t>ttps://lindeal.com/business/</a:t>
            </a:r>
            <a:r>
              <a:rPr lang="en-US" sz="1400" dirty="0" err="1">
                <a:solidFill>
                  <a:schemeClr val="bg1"/>
                </a:solidFill>
              </a:rPr>
              <a:t>tiktok-istoriya-sozdaniya-i-uspekha-kompanii</a:t>
            </a:r>
            <a:r>
              <a:rPr lang="en-US" sz="1400" dirty="0">
                <a:solidFill>
                  <a:schemeClr val="bg1"/>
                </a:solidFill>
              </a:rPr>
              <a:t>#:~:text=«</a:t>
            </a:r>
            <a:r>
              <a:rPr lang="ru-RU" sz="1400" dirty="0">
                <a:solidFill>
                  <a:schemeClr val="bg1"/>
                </a:solidFill>
              </a:rPr>
              <a:t>ТикТок»%20—%20Интернет%20-платформа%20для,популярных%20и%20скачиваемых%20в%20мире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121953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Что такое Тик Ток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50" y="2650530"/>
            <a:ext cx="4812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a-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-</a:t>
            </a:r>
            <a:r>
              <a:rPr lang="en-US" sz="1400" dirty="0" err="1">
                <a:solidFill>
                  <a:schemeClr val="bg1"/>
                </a:solidFill>
              </a:rPr>
              <a:t>uspekha-kompanii</a:t>
            </a:r>
            <a:r>
              <a:rPr lang="en-US" sz="1400" dirty="0">
                <a:solidFill>
                  <a:schemeClr val="bg1"/>
                </a:solidFill>
              </a:rPr>
              <a:t>#:~:text=«</a:t>
            </a:r>
            <a:r>
              <a:rPr lang="ru-RU" sz="1400" dirty="0">
                <a:solidFill>
                  <a:schemeClr val="bg1"/>
                </a:solidFill>
              </a:rPr>
              <a:t>ТикТок»%20—%20Интернет%20-платформа%20для,популярных%20и%20скачиваемых%20в%20мире</a:t>
            </a:r>
            <a:r>
              <a:rPr lang="en-US" sz="1400" dirty="0" err="1">
                <a:solidFill>
                  <a:schemeClr val="bg1"/>
                </a:solidFill>
              </a:rPr>
              <a:t>olzovaniya-populyarnogo-prilozheniya-v-molodezhnoy-srede?ysclid</a:t>
            </a:r>
            <a:r>
              <a:rPr lang="en-US" sz="1400" dirty="0">
                <a:solidFill>
                  <a:schemeClr val="bg1"/>
                </a:solidFill>
              </a:rPr>
              <a:t>=loiz0teojl721044078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91213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-Плюсы и минусы Тик Тока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050" y="4453710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https://rostc.ru/obyasnyaem/istoriya-i-proisxozhdenie-populyarnoj-socialnoj-seti-tik-tok/?ysclid=loix4eucox809721621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469708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История  Тик Тока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3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14200" y="1285920"/>
            <a:ext cx="8429400" cy="3928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00F2EA"/>
                </a:solidFill>
                <a:latin typeface="Arial Black"/>
              </a:rPr>
              <a:t>Спасибо</a:t>
            </a:r>
            <a:r>
              <a:rPr lang="ru-RU" sz="5400" b="0" strike="noStrike" spc="-1">
                <a:solidFill>
                  <a:srgbClr val="FFFFFF"/>
                </a:solidFill>
                <a:latin typeface="Arial Black"/>
              </a:rPr>
              <a:t> за </a:t>
            </a:r>
            <a:r>
              <a:rPr lang="ru-RU" sz="5400" b="0" strike="noStrike" spc="-1">
                <a:solidFill>
                  <a:srgbClr val="FF0050"/>
                </a:solidFill>
                <a:latin typeface="Arial Black"/>
              </a:rPr>
              <a:t>внимание</a:t>
            </a:r>
            <a:r>
              <a:rPr lang="ru-RU" sz="5400" b="0" strike="noStrike" spc="-1">
                <a:solidFill>
                  <a:srgbClr val="FFFFFF"/>
                </a:solidFill>
                <a:latin typeface="Arial Black"/>
              </a:rPr>
              <a:t>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14200" y="357120"/>
            <a:ext cx="8429400" cy="1213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rgbClr val="00F2EA"/>
                </a:solidFill>
                <a:latin typeface="Arial Black"/>
              </a:rPr>
              <a:t>Акт</a:t>
            </a:r>
            <a:r>
              <a:rPr lang="ru-RU" sz="5400" b="0" strike="noStrike" spc="-1">
                <a:solidFill>
                  <a:srgbClr val="FFFFFF"/>
                </a:solidFill>
                <a:latin typeface="Arial Black"/>
              </a:rPr>
              <a:t>уальн</a:t>
            </a:r>
            <a:r>
              <a:rPr lang="ru-RU" sz="5400" b="0" strike="noStrike" spc="-1">
                <a:solidFill>
                  <a:srgbClr val="FF0050"/>
                </a:solidFill>
                <a:latin typeface="Arial Black"/>
              </a:rPr>
              <a:t>ость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Box 3"/>
          <p:cNvSpPr/>
          <p:nvPr/>
        </p:nvSpPr>
        <p:spPr>
          <a:xfrm>
            <a:off x="928662" y="1928802"/>
            <a:ext cx="871524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spc="-1" dirty="0" smtClean="0">
                <a:solidFill>
                  <a:srgbClr val="FFFFFF"/>
                </a:solidFill>
                <a:latin typeface="Times New Roman"/>
              </a:rPr>
              <a:t>+  - Визуальность</a:t>
            </a:r>
          </a:p>
          <a:p>
            <a:pPr>
              <a:lnSpc>
                <a:spcPct val="100000"/>
              </a:lnSpc>
              <a:buNone/>
            </a:pPr>
            <a:endParaRPr lang="ru-RU" sz="2800" spc="-1" dirty="0" smtClean="0">
              <a:solidFill>
                <a:srgbClr val="FFFFFF"/>
              </a:solidFill>
              <a:latin typeface="Times New Roman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Times New Roman"/>
              </a:rPr>
              <a:t>   - короткие видео </a:t>
            </a:r>
          </a:p>
          <a:p>
            <a:pPr>
              <a:lnSpc>
                <a:spcPct val="100000"/>
              </a:lnSpc>
              <a:buNone/>
            </a:pPr>
            <a:endParaRPr lang="ru-RU" sz="2800" b="0" strike="noStrike" spc="-1" dirty="0" smtClean="0">
              <a:solidFill>
                <a:srgbClr val="FFFFFF"/>
              </a:solidFill>
              <a:latin typeface="Times New Roman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800" spc="-1" dirty="0" smtClean="0">
                <a:solidFill>
                  <a:srgbClr val="FFFFFF"/>
                </a:solidFill>
                <a:latin typeface="Times New Roman"/>
              </a:rPr>
              <a:t>   - научные эксперименты ( демонстрация )</a:t>
            </a:r>
          </a:p>
          <a:p>
            <a:pPr>
              <a:lnSpc>
                <a:spcPct val="100000"/>
              </a:lnSpc>
              <a:buNone/>
            </a:pPr>
            <a:endParaRPr lang="ru-RU" sz="2800" spc="-1" dirty="0" smtClean="0">
              <a:solidFill>
                <a:srgbClr val="FFFFFF"/>
              </a:solidFill>
              <a:latin typeface="Times New Roman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Times New Roman"/>
              </a:rPr>
              <a:t>   - научные факты ( видео)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14200" y="357120"/>
            <a:ext cx="8429400" cy="142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400" b="0" strike="noStrike" spc="-1" dirty="0" smtClean="0">
                <a:solidFill>
                  <a:srgbClr val="00F2EA"/>
                </a:solidFill>
                <a:latin typeface="Arial Black"/>
              </a:rPr>
              <a:t>  Про</a:t>
            </a:r>
            <a:r>
              <a:rPr lang="ru-RU" sz="5400" b="0" strike="noStrike" spc="-1" dirty="0" smtClean="0">
                <a:solidFill>
                  <a:srgbClr val="FFFFFF"/>
                </a:solidFill>
                <a:latin typeface="Arial Black"/>
              </a:rPr>
              <a:t>бл</a:t>
            </a:r>
            <a:r>
              <a:rPr lang="ru-RU" sz="5400" b="0" strike="noStrike" spc="-1" dirty="0" smtClean="0">
                <a:solidFill>
                  <a:srgbClr val="FF0050"/>
                </a:solidFill>
                <a:latin typeface="Arial Black"/>
              </a:rPr>
              <a:t>ема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Box 3"/>
          <p:cNvSpPr/>
          <p:nvPr/>
        </p:nvSpPr>
        <p:spPr>
          <a:xfrm>
            <a:off x="827584" y="1980000"/>
            <a:ext cx="7272808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400" b="0" strike="noStrike" spc="-1" dirty="0" smtClean="0">
                <a:solidFill>
                  <a:srgbClr val="FFFFFF"/>
                </a:solidFill>
                <a:latin typeface="Times New Roman"/>
              </a:rPr>
              <a:t>	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Многие родители считают, что в Тик Ток одна не полезная информация.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400" b="0" strike="noStrike" spc="-1" dirty="0" smtClean="0">
                <a:solidFill>
                  <a:srgbClr val="FFFFFF"/>
                </a:solidFill>
                <a:latin typeface="Times New Roman"/>
              </a:rPr>
              <a:t>	Мы 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</a:rPr>
              <a:t>хотим показать и рассказать, что это не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Times New Roman"/>
              </a:rPr>
              <a:t>так!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4"/>
          <p:cNvSpPr/>
          <p:nvPr/>
        </p:nvSpPr>
        <p:spPr>
          <a:xfrm>
            <a:off x="-28422" y="0"/>
            <a:ext cx="9143640" cy="6857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14200" y="357120"/>
            <a:ext cx="8429400" cy="1071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400" b="0" strike="noStrike" spc="-1" dirty="0" smtClean="0">
                <a:solidFill>
                  <a:srgbClr val="00F2EA"/>
                </a:solidFill>
                <a:latin typeface="Arial Black"/>
              </a:rPr>
              <a:t>   Ц</a:t>
            </a:r>
            <a:r>
              <a:rPr lang="ru-RU" sz="5400" b="0" strike="noStrike" spc="-1" dirty="0" smtClean="0">
                <a:solidFill>
                  <a:srgbClr val="FFFFFF"/>
                </a:solidFill>
                <a:latin typeface="Arial Black"/>
              </a:rPr>
              <a:t>ел</a:t>
            </a:r>
            <a:r>
              <a:rPr lang="ru-RU" sz="5400" b="0" strike="noStrike" spc="-1" dirty="0" smtClean="0">
                <a:solidFill>
                  <a:srgbClr val="FF0050"/>
                </a:solidFill>
                <a:latin typeface="Arial Black"/>
              </a:rPr>
              <a:t>ь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7687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	Демонстрация применения </a:t>
            </a:r>
            <a:r>
              <a:rPr lang="ru-RU" sz="2400" b="1" u="sng" spc="-1" dirty="0">
                <a:solidFill>
                  <a:srgbClr val="FFFFFF"/>
                </a:solidFill>
                <a:latin typeface="Times New Roman"/>
              </a:rPr>
              <a:t>Т</a:t>
            </a:r>
            <a:r>
              <a:rPr lang="ru-RU" sz="2400" b="1" u="sng" spc="-1" dirty="0" smtClean="0">
                <a:solidFill>
                  <a:srgbClr val="FFFFFF"/>
                </a:solidFill>
                <a:latin typeface="Times New Roman"/>
              </a:rPr>
              <a:t>ик тока</a:t>
            </a:r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в учебном процессе.</a:t>
            </a:r>
            <a:endParaRPr lang="ru-RU" sz="2400" spc="-1" dirty="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14200" y="357120"/>
            <a:ext cx="8429400" cy="1356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400" b="0" strike="noStrike" spc="-1" dirty="0" smtClean="0">
                <a:solidFill>
                  <a:srgbClr val="00F2EA"/>
                </a:solidFill>
                <a:latin typeface="Arial Black"/>
              </a:rPr>
              <a:t>  За</a:t>
            </a:r>
            <a:r>
              <a:rPr lang="ru-RU" sz="5400" b="0" strike="noStrike" spc="-1" dirty="0" smtClean="0">
                <a:solidFill>
                  <a:srgbClr val="FFFFFF"/>
                </a:solidFill>
                <a:latin typeface="Arial Black"/>
              </a:rPr>
              <a:t>да</a:t>
            </a:r>
            <a:r>
              <a:rPr lang="ru-RU" sz="5400" b="0" strike="noStrike" spc="-1" dirty="0" smtClean="0">
                <a:solidFill>
                  <a:srgbClr val="FF0050"/>
                </a:solidFill>
                <a:latin typeface="Arial Black"/>
              </a:rPr>
              <a:t>чи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713960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Поиск </a:t>
            </a:r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образовательных материалов в Тик Токе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Положительные и отрицательные стороны Тик тока. </a:t>
            </a:r>
          </a:p>
          <a:p>
            <a:endParaRPr lang="ru-RU" sz="2400" spc="-1" dirty="0">
              <a:solidFill>
                <a:srgbClr val="FFFFFF"/>
              </a:solidFill>
              <a:latin typeface="Times New Roman"/>
            </a:endParaRPr>
          </a:p>
          <a:p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3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. </a:t>
            </a:r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Сборник учебных видео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.</a:t>
            </a:r>
          </a:p>
          <a:p>
            <a:endParaRPr lang="ru-RU" sz="2400" spc="-1" dirty="0">
              <a:solidFill>
                <a:srgbClr val="FFFFFF"/>
              </a:solidFill>
              <a:latin typeface="Times New Roman"/>
            </a:endParaRPr>
          </a:p>
          <a:p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4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. </a:t>
            </a:r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Урок перед 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5-6 классом.</a:t>
            </a:r>
          </a:p>
          <a:p>
            <a:endParaRPr lang="ru-RU" sz="2400" spc="-1" dirty="0">
              <a:solidFill>
                <a:srgbClr val="FFFFFF"/>
              </a:solidFill>
              <a:latin typeface="Times New Roman"/>
            </a:endParaRPr>
          </a:p>
          <a:p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5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. </a:t>
            </a:r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Провести опрос, после проведения урока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67544" y="357120"/>
            <a:ext cx="8176056" cy="171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400" b="0" strike="noStrike" spc="-1" dirty="0">
                <a:solidFill>
                  <a:srgbClr val="00F2EA"/>
                </a:solidFill>
                <a:latin typeface="Arial Black"/>
              </a:rPr>
              <a:t>Распределение</a:t>
            </a:r>
            <a:r>
              <a:rPr lang="ru-RU" sz="5400" b="0" strike="noStrike" spc="-1" dirty="0">
                <a:solidFill>
                  <a:srgbClr val="FFFFFF"/>
                </a:solidFill>
                <a:latin typeface="Arial Black"/>
              </a:rPr>
              <a:t> </a:t>
            </a:r>
            <a:r>
              <a:rPr lang="ru-RU" sz="5400" b="0" strike="noStrike" spc="-1" dirty="0" smtClean="0">
                <a:solidFill>
                  <a:srgbClr val="FF0050"/>
                </a:solidFill>
                <a:latin typeface="Arial Black"/>
              </a:rPr>
              <a:t>обязанностей</a:t>
            </a:r>
            <a:r>
              <a:rPr lang="ru-RU" sz="5400" b="0" strike="noStrike" spc="-1" dirty="0" smtClean="0">
                <a:solidFill>
                  <a:srgbClr val="FFFFFF"/>
                </a:solidFill>
                <a:latin typeface="Arial Black"/>
              </a:rPr>
              <a:t> 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Box 3"/>
          <p:cNvSpPr/>
          <p:nvPr/>
        </p:nvSpPr>
        <p:spPr>
          <a:xfrm>
            <a:off x="357120" y="2996952"/>
            <a:ext cx="8286480" cy="49537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F2EA"/>
                </a:solidFill>
                <a:latin typeface="Times New Roman"/>
              </a:rPr>
              <a:t>Бугрова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400" b="1" strike="noStrike" spc="-1" dirty="0">
                <a:solidFill>
                  <a:srgbClr val="FF0050"/>
                </a:solidFill>
                <a:latin typeface="Times New Roman"/>
              </a:rPr>
              <a:t>Дарья :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</a:rPr>
              <a:t>Руководитель. Оформление 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электронного портфолио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F2EA"/>
                </a:solidFill>
                <a:latin typeface="Times New Roman"/>
              </a:rPr>
              <a:t>Утамова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400" b="1" strike="noStrike" spc="-1" dirty="0">
                <a:solidFill>
                  <a:srgbClr val="FF0050"/>
                </a:solidFill>
                <a:latin typeface="Times New Roman"/>
              </a:rPr>
              <a:t>Мадина: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400" spc="-1" dirty="0" smtClean="0">
                <a:solidFill>
                  <a:srgbClr val="FFFFFF"/>
                </a:solidFill>
                <a:latin typeface="Times New Roman"/>
              </a:rPr>
              <a:t>Создание рекламы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F2EA"/>
                </a:solidFill>
                <a:latin typeface="Times New Roman"/>
              </a:rPr>
              <a:t>Харейтдинова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400" b="1" strike="noStrike" spc="-1" dirty="0">
                <a:solidFill>
                  <a:srgbClr val="FF0050"/>
                </a:solidFill>
                <a:latin typeface="Times New Roman"/>
              </a:rPr>
              <a:t>Алина:</a:t>
            </a:r>
            <a:r>
              <a:rPr lang="ru-RU" sz="2400" b="0" strike="noStrike" spc="-1" dirty="0">
                <a:solidFill>
                  <a:srgbClr val="FF0050"/>
                </a:solid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</a:rPr>
              <a:t>Поиск и систематизация информации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F2EA"/>
                </a:solidFill>
                <a:latin typeface="Times New Roman"/>
              </a:rPr>
              <a:t>Абдуллаев</a:t>
            </a:r>
            <a:r>
              <a:rPr lang="ru-RU" sz="2400" b="1" strike="noStrike" spc="-1" dirty="0">
                <a:solidFill>
                  <a:srgbClr val="00B0F0"/>
                </a:solidFill>
                <a:latin typeface="Times New Roman"/>
              </a:rPr>
              <a:t>а</a:t>
            </a:r>
            <a:r>
              <a:rPr lang="ru-RU" sz="2400" b="1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400" b="1" strike="noStrike" spc="-1" dirty="0">
                <a:solidFill>
                  <a:srgbClr val="FF0050"/>
                </a:solidFill>
                <a:latin typeface="Times New Roman"/>
              </a:rPr>
              <a:t>Джума</a:t>
            </a:r>
            <a:r>
              <a:rPr lang="ru-RU" sz="2400" b="0" strike="noStrike" spc="-1" dirty="0" smtClean="0">
                <a:solidFill>
                  <a:srgbClr val="FF0050"/>
                </a:solidFill>
                <a:latin typeface="Times New Roman"/>
              </a:rPr>
              <a:t>: </a:t>
            </a:r>
            <a:r>
              <a:rPr lang="ru-RU" sz="2400" b="0" strike="noStrike" spc="-1" dirty="0">
                <a:solidFill>
                  <a:srgbClr val="FFFFFF"/>
                </a:solidFill>
                <a:latin typeface="Times New Roman"/>
              </a:rPr>
              <a:t>Создание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Times New Roman"/>
              </a:rPr>
              <a:t>рекламы</a:t>
            </a:r>
          </a:p>
          <a:p>
            <a:pPr>
              <a:lnSpc>
                <a:spcPct val="100000"/>
              </a:lnSpc>
              <a:buNone/>
            </a:pPr>
            <a:endParaRPr lang="ru-RU" sz="2400" spc="-1" dirty="0">
              <a:solidFill>
                <a:srgbClr val="FFFFFF"/>
              </a:solidFill>
              <a:latin typeface="Times New Roman"/>
            </a:endParaRPr>
          </a:p>
          <a:p>
            <a:r>
              <a:rPr lang="ru-RU" sz="2800" b="0" strike="noStrike" spc="-1" dirty="0" smtClean="0">
                <a:solidFill>
                  <a:srgbClr val="00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Берхина</a:t>
            </a:r>
            <a:r>
              <a:rPr lang="ru-RU" sz="2800" b="0" strike="noStrike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800" spc="-1" dirty="0" smtClean="0">
                <a:solidFill>
                  <a:srgbClr val="D9024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</a:t>
            </a:r>
            <a:r>
              <a:rPr lang="ru-RU" sz="2800" b="0" strike="noStrike" spc="-1" dirty="0" smtClean="0">
                <a:solidFill>
                  <a:srgbClr val="D9024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лёна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Times New Roman"/>
              </a:rPr>
              <a:t>Поиск и систематизация информации</a:t>
            </a:r>
            <a:r>
              <a:rPr lang="ru-RU" sz="2400" b="0" strike="noStrike" spc="-1" dirty="0" smtClean="0">
                <a:solidFill>
                  <a:srgbClr val="FFFFFF"/>
                </a:solidFill>
                <a:latin typeface="Calibri"/>
              </a:rPr>
              <a:t>  </a:t>
            </a:r>
            <a:endParaRPr lang="ru-RU" sz="2400" spc="-1" dirty="0"/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 smtClean="0">
              <a:solidFill>
                <a:srgbClr val="FFFFFF"/>
              </a:solidFill>
              <a:latin typeface="Times New Roman"/>
            </a:endParaRPr>
          </a:p>
          <a:p>
            <a:pPr>
              <a:lnSpc>
                <a:spcPct val="100000"/>
              </a:lnSpc>
              <a:buNone/>
            </a:pPr>
            <a:endParaRPr lang="ru-RU" sz="2400" spc="-1" dirty="0">
              <a:solidFill>
                <a:srgbClr val="FFFFFF"/>
              </a:solidFill>
              <a:latin typeface="Times New Roman"/>
            </a:endParaRPr>
          </a:p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solidFill>
                <a:srgbClr val="D90245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20" y="2345142"/>
            <a:ext cx="651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1" dirty="0">
                <a:solidFill>
                  <a:srgbClr val="00F2EA"/>
                </a:solidFill>
                <a:latin typeface="Times New Roman"/>
              </a:rPr>
              <a:t>Вместе:</a:t>
            </a:r>
            <a:r>
              <a:rPr lang="ru-RU" sz="2800" dirty="0" smtClean="0">
                <a:solidFill>
                  <a:srgbClr val="00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spc="-1" dirty="0">
                <a:solidFill>
                  <a:srgbClr val="FFFFFF"/>
                </a:solidFill>
                <a:latin typeface="Times New Roman"/>
              </a:rPr>
              <a:t>проведение урока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4680520" cy="1469520"/>
          </a:xfrm>
        </p:spPr>
        <p:txBody>
          <a:bodyPr/>
          <a:lstStyle/>
          <a:p>
            <a:r>
              <a:rPr lang="ru-RU" sz="32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Что</a:t>
            </a:r>
            <a:r>
              <a:rPr lang="ru-RU" sz="32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такое</a:t>
            </a:r>
            <a:r>
              <a:rPr lang="ru-RU" sz="32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D90245"/>
                </a:solidFill>
                <a:latin typeface="Arial Black" panose="020B0A04020102020204" pitchFamily="34" charset="0"/>
              </a:rPr>
              <a:t>Tik</a:t>
            </a:r>
            <a:r>
              <a:rPr lang="en-US" sz="32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D90245"/>
                </a:solidFill>
                <a:latin typeface="Arial Black" panose="020B0A04020102020204" pitchFamily="34" charset="0"/>
              </a:rPr>
              <a:t>Tok</a:t>
            </a:r>
            <a:r>
              <a:rPr lang="ru-RU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96752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популярная социальная сеть, в которой пользователи публикуют контент в виде коротких вертикальных видео. Над созданием приложения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программист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Китая –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Чжан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Иминь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в некоторых странах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ТикТок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запрещен, по всему миру его используют почти 1,5 миллиарда пользователей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в 155 странах и на 75 языках.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3573016"/>
            <a:ext cx="5328592" cy="30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6202"/>
            <a:ext cx="3816424" cy="1469520"/>
          </a:xfrm>
        </p:spPr>
        <p:txBody>
          <a:bodyPr/>
          <a:lstStyle/>
          <a:p>
            <a:r>
              <a:rPr lang="ru-RU" sz="28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Исто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рия </a:t>
            </a:r>
            <a:r>
              <a:rPr lang="en-US" sz="2800" dirty="0" err="1">
                <a:solidFill>
                  <a:srgbClr val="D90245"/>
                </a:solidFill>
                <a:latin typeface="Arial Black" panose="020B0A04020102020204" pitchFamily="34" charset="0"/>
              </a:rPr>
              <a:t>T</a:t>
            </a:r>
            <a:r>
              <a:rPr lang="en-US" sz="2800" dirty="0" err="1" smtClean="0">
                <a:solidFill>
                  <a:srgbClr val="D90245"/>
                </a:solidFill>
                <a:latin typeface="Arial Black" panose="020B0A04020102020204" pitchFamily="34" charset="0"/>
              </a:rPr>
              <a:t>ik</a:t>
            </a:r>
            <a:r>
              <a:rPr lang="en-US" sz="28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solidFill>
                  <a:srgbClr val="D90245"/>
                </a:solidFill>
                <a:latin typeface="Arial Black" panose="020B0A04020102020204" pitchFamily="34" charset="0"/>
              </a:rPr>
              <a:t>Tok</a:t>
            </a:r>
            <a:endParaRPr lang="ru-RU" sz="2800" dirty="0">
              <a:solidFill>
                <a:srgbClr val="D9024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Тик тока началась в </a:t>
            </a:r>
            <a:r>
              <a:rPr lang="ru-RU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китайская компания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ByteDance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создала приложение под названием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Douyin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предназначенное для коротких видеороликов. С первых дней своего существования,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Douyin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завоевал большую популярность в Китае.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491" y="2711315"/>
            <a:ext cx="3929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D902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аналогичная платформа под названием Musical.ly, которая тоже была нацелена на создание и обмен короткими видеороликами. Пользователи со всего мира начали активно использовать Musical.ly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854" y="5492331"/>
            <a:ext cx="8880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ByteDance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приобрел компанию Musical.ly, объединил ее с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Douyin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переименовал в </a:t>
            </a:r>
            <a:r>
              <a:rPr lang="ru-RU" sz="2000" dirty="0">
                <a:solidFill>
                  <a:srgbClr val="D902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 ток.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462430"/>
            <a:ext cx="4045945" cy="27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456384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4571" y="54868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D90245"/>
                </a:solidFill>
                <a:latin typeface="Arial Black" panose="020B0A04020102020204" pitchFamily="34" charset="0"/>
              </a:rPr>
              <a:t>Плюсы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и </a:t>
            </a:r>
            <a:r>
              <a:rPr lang="ru-RU" sz="2800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минусы</a:t>
            </a: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Tik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Tok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4377" y="1995808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4377" y="2599665"/>
            <a:ext cx="2608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Сомнительный контент.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02" y="1778913"/>
            <a:ext cx="2708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Креативная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самореализация.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02" y="2567161"/>
            <a:ext cx="2708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навыков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монтажа.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02" y="3401060"/>
            <a:ext cx="2931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таланта.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02" y="3927183"/>
            <a:ext cx="3155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Возможность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завести новых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3426049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Потенциалные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угрозы для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419</Words>
  <Application>Microsoft Office PowerPoint</Application>
  <PresentationFormat>Экран (4:3)</PresentationFormat>
  <Paragraphs>73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SimSun</vt:lpstr>
      <vt:lpstr>Arial</vt:lpstr>
      <vt:lpstr>Arial Black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TikTok - помощник  в учебном  процессе </vt:lpstr>
      <vt:lpstr>Актуальность</vt:lpstr>
      <vt:lpstr>  Проблема</vt:lpstr>
      <vt:lpstr>   Цель</vt:lpstr>
      <vt:lpstr>  Задачи</vt:lpstr>
      <vt:lpstr>Распределение обязанностей </vt:lpstr>
      <vt:lpstr>Что такое Tik Tok ?</vt:lpstr>
      <vt:lpstr>История Tik Tok</vt:lpstr>
      <vt:lpstr>Презентация PowerPoint</vt:lpstr>
      <vt:lpstr>Презентация PowerPoint</vt:lpstr>
      <vt:lpstr>Продукт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Тик ток помощник в учебном процессе</dc:title>
  <dc:creator>Bug.cat@outlook.com</dc:creator>
  <cp:lastModifiedBy>Bug.dasha@gmail.ru</cp:lastModifiedBy>
  <cp:revision>64</cp:revision>
  <dcterms:created xsi:type="dcterms:W3CDTF">2023-10-12T17:32:11Z</dcterms:created>
  <dcterms:modified xsi:type="dcterms:W3CDTF">2023-12-17T14:36:14Z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8</vt:i4>
  </property>
</Properties>
</file>