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0" r:id="rId4"/>
  </p:sldMasterIdLst>
  <p:notesMasterIdLst>
    <p:notesMasterId r:id="rId36"/>
  </p:notesMasterIdLst>
  <p:handoutMasterIdLst>
    <p:handoutMasterId r:id="rId37"/>
  </p:handoutMasterIdLst>
  <p:sldIdLst>
    <p:sldId id="265" r:id="rId5"/>
    <p:sldId id="266" r:id="rId6"/>
    <p:sldId id="267" r:id="rId7"/>
    <p:sldId id="268" r:id="rId8"/>
    <p:sldId id="269" r:id="rId9"/>
    <p:sldId id="279" r:id="rId10"/>
    <p:sldId id="270" r:id="rId11"/>
    <p:sldId id="271" r:id="rId12"/>
    <p:sldId id="300" r:id="rId13"/>
    <p:sldId id="272" r:id="rId14"/>
    <p:sldId id="280" r:id="rId15"/>
    <p:sldId id="281" r:id="rId16"/>
    <p:sldId id="301" r:id="rId17"/>
    <p:sldId id="285" r:id="rId18"/>
    <p:sldId id="282" r:id="rId19"/>
    <p:sldId id="283" r:id="rId20"/>
    <p:sldId id="284" r:id="rId21"/>
    <p:sldId id="286" r:id="rId22"/>
    <p:sldId id="287" r:id="rId23"/>
    <p:sldId id="289" r:id="rId24"/>
    <p:sldId id="290" r:id="rId25"/>
    <p:sldId id="291" r:id="rId26"/>
    <p:sldId id="288" r:id="rId27"/>
    <p:sldId id="292" r:id="rId28"/>
    <p:sldId id="299" r:id="rId29"/>
    <p:sldId id="293" r:id="rId30"/>
    <p:sldId id="294" r:id="rId31"/>
    <p:sldId id="295" r:id="rId32"/>
    <p:sldId id="296" r:id="rId33"/>
    <p:sldId id="297" r:id="rId34"/>
    <p:sldId id="29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3" autoAdjust="0"/>
    <p:restoredTop sz="95843" autoAdjust="0"/>
  </p:normalViewPr>
  <p:slideViewPr>
    <p:cSldViewPr snapToGrid="0" showGuides="1">
      <p:cViewPr varScale="1">
        <p:scale>
          <a:sx n="94" d="100"/>
          <a:sy n="94" d="100"/>
        </p:scale>
        <p:origin x="78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усвояемости учебного материала учениками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042143316991034E-2"/>
          <c:y val="0.15300446344963853"/>
          <c:w val="0.90286351706036749"/>
          <c:h val="0.5830851098145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Количество правильно ответивших на вопросы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Лист1!$C$3:$D$3</c:f>
              <c:strCache>
                <c:ptCount val="2"/>
                <c:pt idx="0">
                  <c:v>На уроке с использованием наглядного материала и проведением лабораторной работы</c:v>
                </c:pt>
                <c:pt idx="1">
                  <c:v>На уроке без использования наглядного материала и проведения лабораторной работы</c:v>
                </c:pt>
              </c:strCache>
            </c:strRef>
          </c:cat>
          <c:val>
            <c:numRef>
              <c:f>Лист1!$C$4:$D$4</c:f>
              <c:numCache>
                <c:formatCode>General</c:formatCode>
                <c:ptCount val="2"/>
                <c:pt idx="0">
                  <c:v>10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F-4263-B7B1-122456376CB8}"/>
            </c:ext>
          </c:extLst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присутствовало  учащихся на уроке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Лист1!$C$3:$D$3</c:f>
              <c:strCache>
                <c:ptCount val="2"/>
                <c:pt idx="0">
                  <c:v>На уроке с использованием наглядного материала и проведением лабораторной работы</c:v>
                </c:pt>
                <c:pt idx="1">
                  <c:v>На уроке без использования наглядного материала и проведения лабораторной работы</c:v>
                </c:pt>
              </c:strCache>
            </c:strRef>
          </c:cat>
          <c:val>
            <c:numRef>
              <c:f>Лист1!$C$5:$D$5</c:f>
              <c:numCache>
                <c:formatCode>General</c:formatCode>
                <c:ptCount val="2"/>
                <c:pt idx="0">
                  <c:v>10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FF-4263-B7B1-122456376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554160"/>
        <c:axId val="603556680"/>
      </c:barChart>
      <c:catAx>
        <c:axId val="60355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3556680"/>
        <c:crosses val="autoZero"/>
        <c:auto val="1"/>
        <c:lblAlgn val="ctr"/>
        <c:lblOffset val="100"/>
        <c:noMultiLvlLbl val="0"/>
      </c:catAx>
      <c:valAx>
        <c:axId val="60355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355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</a:t>
            </a:r>
            <a:r>
              <a:rPr lang="ru-RU" sz="2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 в кроссворде  понравился </a:t>
            </a:r>
          </a:p>
          <a:p>
            <a:pPr>
              <a:defRPr/>
            </a:pPr>
            <a:r>
              <a:rPr lang="ru-RU" sz="2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всего?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Лист3!$F$8</c:f>
              <c:strCache>
                <c:ptCount val="1"/>
                <c:pt idx="0">
                  <c:v>Какой вопрос в кроссворде понравился больше всего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36C-462E-A70B-42DE3FC17A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36C-462E-A70B-42DE3FC17AE1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36C-462E-A70B-42DE3FC17A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36C-462E-A70B-42DE3FC17A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36C-462E-A70B-42DE3FC17A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36C-462E-A70B-42DE3FC17AE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36C-462E-A70B-42DE3FC17AE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36C-462E-A70B-42DE3FC17AE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936C-462E-A70B-42DE3FC17A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Лист3!$G$7:$O$7</c:f>
              <c:strCache>
                <c:ptCount val="9"/>
                <c:pt idx="0">
                  <c:v>Про анабиоз</c:v>
                </c:pt>
                <c:pt idx="1">
                  <c:v>Про хлоропласт</c:v>
                </c:pt>
                <c:pt idx="2">
                  <c:v>Про науку</c:v>
                </c:pt>
                <c:pt idx="3">
                  <c:v>Про цитоплазму</c:v>
                </c:pt>
                <c:pt idx="4">
                  <c:v>Про гетеротофы</c:v>
                </c:pt>
                <c:pt idx="5">
                  <c:v>Про фагоцитоз</c:v>
                </c:pt>
                <c:pt idx="6">
                  <c:v>Про микроскоп</c:v>
                </c:pt>
                <c:pt idx="7">
                  <c:v>Все понравились</c:v>
                </c:pt>
                <c:pt idx="8">
                  <c:v>Все не понравились</c:v>
                </c:pt>
              </c:strCache>
            </c:strRef>
          </c:cat>
          <c:val>
            <c:numRef>
              <c:f>Лист3!$G$8:$O$8</c:f>
              <c:numCache>
                <c:formatCode>General</c:formatCode>
                <c:ptCount val="9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7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36C-462E-A70B-42DE3FC17AE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813487248149216"/>
          <c:y val="0.1515190264070779"/>
          <c:w val="0.74362619358334792"/>
          <c:h val="0.170008324658086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ли что-то изменить в проведении урока?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175072477519931"/>
          <c:y val="3.5081875072827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Лист3!$F$5</c:f>
              <c:strCache>
                <c:ptCount val="1"/>
                <c:pt idx="0">
                  <c:v>что нужно изменить в уроке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7B-434A-93C4-FCC10076BD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7B-434A-93C4-FCC10076BD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Лист3!$G$4:$H$4</c:f>
              <c:strCache>
                <c:ptCount val="2"/>
                <c:pt idx="0">
                  <c:v>Ничего</c:v>
                </c:pt>
                <c:pt idx="1">
                  <c:v>Добавить картинок</c:v>
                </c:pt>
              </c:strCache>
            </c:strRef>
          </c:cat>
          <c:val>
            <c:numRef>
              <c:f>Лист3!$G$5:$H$5</c:f>
              <c:numCache>
                <c:formatCode>General</c:formatCode>
                <c:ptCount val="2"/>
                <c:pt idx="0">
                  <c:v>28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7B-434A-93C4-FCC10076BDE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/>
              <a:t>Общее впечатление</a:t>
            </a:r>
            <a:r>
              <a:rPr lang="ru-RU" sz="2400" b="1" baseline="0" dirty="0"/>
              <a:t> от уроков</a:t>
            </a:r>
            <a:endParaRPr lang="ru-RU" sz="2400" b="1" dirty="0"/>
          </a:p>
        </c:rich>
      </c:tx>
      <c:layout>
        <c:manualLayout>
          <c:xMode val="edge"/>
          <c:yMode val="edge"/>
          <c:x val="0.19124480130623805"/>
          <c:y val="2.2367424575987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Лист2!$C$5:$D$5</c:f>
              <c:strCache>
                <c:ptCount val="2"/>
                <c:pt idx="0">
                  <c:v>1</c:v>
                </c:pt>
                <c:pt idx="1">
                  <c:v>Понравился ли вам урок?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Лист2!$E$4:$G$4</c:f>
              <c:strCache>
                <c:ptCount val="3"/>
                <c:pt idx="1">
                  <c:v> "да"</c:v>
                </c:pt>
                <c:pt idx="2">
                  <c:v>"нет"</c:v>
                </c:pt>
              </c:strCache>
            </c:strRef>
          </c:cat>
          <c:val>
            <c:numRef>
              <c:f>Лист2!$E$5:$G$5</c:f>
              <c:numCache>
                <c:formatCode>General</c:formatCode>
                <c:ptCount val="3"/>
                <c:pt idx="1">
                  <c:v>33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25-48A6-B462-B7839D268AC2}"/>
            </c:ext>
          </c:extLst>
        </c:ser>
        <c:ser>
          <c:idx val="1"/>
          <c:order val="1"/>
          <c:tx>
            <c:strRef>
              <c:f>Лист2!$C$6:$D$6</c:f>
              <c:strCache>
                <c:ptCount val="2"/>
                <c:pt idx="0">
                  <c:v>2</c:v>
                </c:pt>
                <c:pt idx="1">
                  <c:v>Узнали ли вы что-нибудь новое для себя?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Лист2!$E$4:$G$4</c:f>
              <c:strCache>
                <c:ptCount val="3"/>
                <c:pt idx="1">
                  <c:v> "да"</c:v>
                </c:pt>
                <c:pt idx="2">
                  <c:v>"нет"</c:v>
                </c:pt>
              </c:strCache>
            </c:strRef>
          </c:cat>
          <c:val>
            <c:numRef>
              <c:f>Лист2!$E$6:$G$6</c:f>
              <c:numCache>
                <c:formatCode>General</c:formatCode>
                <c:ptCount val="3"/>
                <c:pt idx="1">
                  <c:v>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25-48A6-B462-B7839D268AC2}"/>
            </c:ext>
          </c:extLst>
        </c:ser>
        <c:ser>
          <c:idx val="2"/>
          <c:order val="2"/>
          <c:tx>
            <c:strRef>
              <c:f>Лист2!$C$7:$D$7</c:f>
              <c:strCache>
                <c:ptCount val="2"/>
                <c:pt idx="0">
                  <c:v>3</c:v>
                </c:pt>
                <c:pt idx="1">
                  <c:v>Был ли вам интересен материал урока?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Лист2!$E$4:$G$4</c:f>
              <c:strCache>
                <c:ptCount val="3"/>
                <c:pt idx="1">
                  <c:v> "да"</c:v>
                </c:pt>
                <c:pt idx="2">
                  <c:v>"нет"</c:v>
                </c:pt>
              </c:strCache>
            </c:strRef>
          </c:cat>
          <c:val>
            <c:numRef>
              <c:f>Лист2!$E$7:$G$7</c:f>
              <c:numCache>
                <c:formatCode>General</c:formatCode>
                <c:ptCount val="3"/>
                <c:pt idx="1">
                  <c:v>33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25-48A6-B462-B7839D268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1383816"/>
        <c:axId val="601375896"/>
      </c:barChart>
      <c:catAx>
        <c:axId val="601383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375896"/>
        <c:crosses val="autoZero"/>
        <c:auto val="1"/>
        <c:lblAlgn val="ctr"/>
        <c:lblOffset val="100"/>
        <c:noMultiLvlLbl val="0"/>
      </c:catAx>
      <c:valAx>
        <c:axId val="601375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38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21.12.2023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8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A2AAF71-7088-4082-A4B5-5D2286FF71A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10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630914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9008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198252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506042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76600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A05DDED-C00D-420D-BCCC-88709E63D747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309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DCCF59-F12C-4B22-A0B5-0569E7EBF814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70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50B887-75E0-4C5B-AF37-E33049182621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34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379668-2161-488D-96B8-6A859D0F15B4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797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939C50-7762-4792-95E1-E7874CF6E4A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385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F901220-6B3C-4719-8281-16AA8BA3EF64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5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2D7245F-B3C7-4358-926A-1EE496656B67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07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D0A9D0-FD05-4374-8990-9A13D81CB546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64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970C57-C6EC-43E3-AE3A-40D83CDB2BD6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763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724B01-8CDF-43F1-A896-03E2F79CCBA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25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21.12.2023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032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68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64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pos="984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qualover.ru/fauna/cultivation-of-unicellular-alga.html?ysclid=lp1jbuwy2q788592825" TargetMode="External"/><Relationship Id="rId3" Type="http://schemas.openxmlformats.org/officeDocument/2006/relationships/hyperlink" Target="file:///F:\&#1069;&#1083;&#1077;&#1082;&#1090;&#1088;&#1086;&#1085;&#1085;&#1072;&#1103;%20&#1096;&#1082;&#1086;&#1083;&#1072;\7%20&#1050;&#1051;&#1040;&#1057;&#1057;\&#1055;&#1088;&#1086;&#1077;&#1082;&#1090;\&#1052;&#1080;&#1082;&#1088;&#1086;&#1086;&#1088;&#1075;&#1072;&#1085;&#1080;&#1079;&#1084;&#1099;.%20&#1041;&#1086;&#1083;&#1100;&#1096;&#1072;&#1103;%20&#1088;&#1086;&#1089;&#1089;&#1080;&#1081;&#1089;&#1082;&#1072;&#1103;%20&#1101;&#1085;&#1094;&#1080;&#1082;&#1083;&#1086;&#1087;&#1077;&#1076;&#1080;&#1103;%20(bigenc.ru)" TargetMode="External"/><Relationship Id="rId7" Type="http://schemas.openxmlformats.org/officeDocument/2006/relationships/hyperlink" Target="https://gastritinform.ru/poleznye-bakterii-spisok/" TargetMode="External"/><Relationship Id="rId2" Type="http://schemas.openxmlformats.org/officeDocument/2006/relationships/hyperlink" Target="https://studfile.net/preview/1654515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ntificrussia.ru/articles/mikroorganizmy-v-nashej-zhizn" TargetMode="External"/><Relationship Id="rId5" Type="http://schemas.openxmlformats.org/officeDocument/2006/relationships/hyperlink" Target="https://scientificrussia.ru/articles/mikroorganizmy-v-nashej-zhizni" TargetMode="External"/><Relationship Id="rId4" Type="http://schemas.openxmlformats.org/officeDocument/2006/relationships/hyperlink" Target="https://triptonkosti.ru/6-foto/shema-klassifikacii-mikroorganizmov-mikrobiologiya-81-foto.html" TargetMode="External"/><Relationship Id="rId9" Type="http://schemas.openxmlformats.org/officeDocument/2006/relationships/hyperlink" Target="https://infourok.ru/proekt-na-temu-kultivirovanie-infuzorii-tufelki-3097376.html?ysclid=lp1l0s06j94356679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201" y="297951"/>
            <a:ext cx="9144000" cy="3019791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ru-RU" sz="6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«Школа № 1505 «Преображенская»</a:t>
            </a:r>
            <a:b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ПРОЕКТА:</a:t>
            </a:r>
            <a:b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«Изучение особенностей микроорганизмов и условий их культивирования. Роль микроорганизмов в жизни человека»</a:t>
            </a:r>
            <a:endParaRPr lang="ru-RU" sz="3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0E629-8B51-024C-E65B-B1C797F218FA}"/>
              </a:ext>
            </a:extLst>
          </p:cNvPr>
          <p:cNvSpPr txBox="1"/>
          <p:nvPr/>
        </p:nvSpPr>
        <p:spPr>
          <a:xfrm>
            <a:off x="8505845" y="3386587"/>
            <a:ext cx="3445750" cy="27678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Верстивский Владимир 7 «В»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Гончаренко 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лександр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 «А»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Кондратьева Анастасия 7 «Б»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Консультант: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Митрофанов С.С.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31480-0CDE-EBD9-445C-00B3FB1A042F}"/>
              </a:ext>
            </a:extLst>
          </p:cNvPr>
          <p:cNvSpPr txBox="1"/>
          <p:nvPr/>
        </p:nvSpPr>
        <p:spPr>
          <a:xfrm>
            <a:off x="852806" y="3389986"/>
            <a:ext cx="2833352" cy="76771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Рецензенты: </a:t>
            </a:r>
          </a:p>
          <a:p>
            <a:pPr indent="69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Алейникова А.М.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48F07-EB1D-CF8D-B147-439ECC06229B}"/>
              </a:ext>
            </a:extLst>
          </p:cNvPr>
          <p:cNvSpPr txBox="1"/>
          <p:nvPr/>
        </p:nvSpPr>
        <p:spPr>
          <a:xfrm>
            <a:off x="4546242" y="6280605"/>
            <a:ext cx="2305319" cy="3740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Москва, 2023г.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992805-6C98-ED1A-9892-77816557E85F}"/>
              </a:ext>
            </a:extLst>
          </p:cNvPr>
          <p:cNvSpPr txBox="1"/>
          <p:nvPr/>
        </p:nvSpPr>
        <p:spPr>
          <a:xfrm>
            <a:off x="6400801" y="1152939"/>
            <a:ext cx="5592418" cy="623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«4» -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меньше на 1-2 пункта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информация предоставлена не в полном объеме.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«3» -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половины,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предоставлена не в полном объеме, допущены ошибки.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«2» -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меньше половины,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информация предоставлена не в полном объеме, допущены ошибки, нарушена логика и структура изложения информации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формату: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1.Соответствие продукта заявленной тематике.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2.Доступность продукта в использовании.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3.Наглядность информации.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4.Наличие уникального текста и ссылок на источники.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CF3CE-F89F-A714-2F52-23311A7FECFF}"/>
              </a:ext>
            </a:extLst>
          </p:cNvPr>
          <p:cNvSpPr txBox="1"/>
          <p:nvPr/>
        </p:nvSpPr>
        <p:spPr>
          <a:xfrm>
            <a:off x="2266122" y="0"/>
            <a:ext cx="8597348" cy="84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оценивания: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F0510-1810-5B87-3B9B-7B88A8473D18}"/>
              </a:ext>
            </a:extLst>
          </p:cNvPr>
          <p:cNvSpPr txBox="1"/>
          <p:nvPr/>
        </p:nvSpPr>
        <p:spPr>
          <a:xfrm>
            <a:off x="198782" y="748346"/>
            <a:ext cx="6581363" cy="595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содержанию: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«5» -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Методичка содержит следующую информацию в полном объеме, без ошибок, нет нарушений в логике и структуре изложения информации: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«Микроорганизмы».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микроорганизмов, их особенности.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Питательные среды культивирования микроорганизмов.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словия культивирования микроорганизмов.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культивирования микроорганизмов.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опыта по исследованию культивирования микроорганизмов.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 по результатам опыта.</a:t>
            </a:r>
          </a:p>
          <a:p>
            <a:pPr lvl="0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  Роль микроорганизмов в жизни человека</a:t>
            </a:r>
            <a:endParaRPr lang="ru-RU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ресурсы (используемая литература).</a:t>
            </a:r>
          </a:p>
          <a:p>
            <a:pPr lvl="0">
              <a:lnSpc>
                <a:spcPct val="107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работа на оценку «5» должна содержать демонстрацию аудитории готового продукта  - методички на тему «Культивирование микроорганизмов» , а также отчет по апробации продукта.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A35D14-4358-BA10-CC4B-B1715FCFE6D0}"/>
              </a:ext>
            </a:extLst>
          </p:cNvPr>
          <p:cNvSpPr txBox="1"/>
          <p:nvPr/>
        </p:nvSpPr>
        <p:spPr>
          <a:xfrm>
            <a:off x="1015429" y="390418"/>
            <a:ext cx="10604643" cy="636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ролей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Верстивский В.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Поиск и подборка информации и соответствующих изображений; проведение опыта; создание методички; учет и статистика отзывов; создание презентации для защиты Темы Проекта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создание презентации для защиты Проекта, апробация, написание пояснительной записки.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Гончаренко А.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Поиск и подборка информации и соответствующих изображений; проведение опыта; создание методички; апробация, написание пояснительной записки; создание опросов при апробации.</a:t>
            </a:r>
          </a:p>
          <a:p>
            <a:pPr marL="457200" algn="just">
              <a:lnSpc>
                <a:spcPct val="107000"/>
              </a:lnSpc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Кондратьева А.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Поиск и подборка информации и соответствующих изображений; проведение опыта; создание методички; апробация, исправление недочетов и замечаний; внесение исправленной информации в методичку.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A3DF63-8323-17AD-1EAA-BFD55F1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819" y="698643"/>
            <a:ext cx="10199794" cy="5404206"/>
          </a:xfrm>
        </p:spPr>
        <p:txBody>
          <a:bodyPr>
            <a:normAutofit fontScale="70000" lnSpcReduction="20000"/>
          </a:bodyPr>
          <a:lstStyle/>
          <a:p>
            <a:pPr marL="114300" indent="0" algn="ctr">
              <a:lnSpc>
                <a:spcPct val="106000"/>
              </a:lnSpc>
              <a:buNone/>
              <a:tabLst>
                <a:tab pos="450215" algn="l"/>
              </a:tabLst>
            </a:pPr>
            <a:r>
              <a:rPr lang="ru-RU" sz="40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Источники и ресурсы </a:t>
            </a:r>
          </a:p>
          <a:p>
            <a:pPr marL="114300" indent="0" algn="ctr">
              <a:lnSpc>
                <a:spcPct val="106000"/>
              </a:lnSpc>
              <a:buNone/>
              <a:tabLst>
                <a:tab pos="450215" algn="l"/>
              </a:tabLst>
            </a:pPr>
            <a:r>
              <a:rPr lang="ru-RU" sz="40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(используемая литература).</a:t>
            </a:r>
            <a:endParaRPr lang="ru-RU" sz="40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450215" algn="l"/>
              </a:tabLs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Определение предмета микробиологии, отрасли, задачи медицинской микробиологии. (studfile.net)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https://studfile.net/preview/16545157/</a:t>
            </a:r>
          </a:p>
          <a:p>
            <a:pPr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Микроорганизмы. Большая российская энциклопедия (bigenc.ru)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https://bigenc.ru/c/mikroorganizmy-2b4015?ysclid=los83w1epd52672484</a:t>
            </a:r>
          </a:p>
          <a:p>
            <a:pPr algn="just"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Схема классификации микроорганизмов микробиология - 81 фото (triptonkosti.ru)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https://triptonkosti.ru/6-foto/shema-klassifikacii-mikroorganizmov-mikrobiologiya-81-foto.htm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Микроорганизмы в нашей жизни (scientificrussia.ru)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https://scientificrussia.ru/articles/mikroorganizmy-v-nashej-zhizn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Полезные бактерии список, названия, </a:t>
            </a:r>
            <a:r>
              <a:rPr lang="ru-RU" sz="21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препарты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чем полезны (gastritinform.ru)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https://gastritinform.ru/poleznye-bakterii-spisok/</a:t>
            </a:r>
          </a:p>
          <a:p>
            <a:pPr algn="just">
              <a:tabLst>
                <a:tab pos="450215" algn="l"/>
              </a:tabLst>
            </a:pPr>
            <a:r>
              <a:rPr lang="ru-RU" sz="21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1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«Научная Россия» </a:t>
            </a:r>
            <a:r>
              <a:rPr lang="ru-RU" sz="2100" u="sng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https://scientificrussia.ru/articles/mikroorganizmy-v-nashej-zhizn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0215" algn="l"/>
              </a:tabLst>
            </a:pP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Культивирование одноклеточных водорослей | </a:t>
            </a:r>
            <a:r>
              <a:rPr lang="ru-RU" sz="21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Акваловер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(aqualover.ru)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ttps://www.aqualover.ru/fauna/cultivation-of-unicellular-alga.html?ysclid=lp1jbuwy2q788592825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</a:t>
            </a:r>
            <a:r>
              <a:rPr lang="ru-RU" sz="21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Проект на тему: "Культивирование инфузории - туфельки" (infourok.ru)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https://infourok.ru/proekt-na-temu-kultivirovanie-infuzorii-tufelki-3097376.html?ysclid=lp1l0s06j943566790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Лаушкина Т.А. Основы микробиологии, физиологии питания, санитарии и гигиены. – Издательство: Профессиональное образование, - М., 2001г.- 450с.</a:t>
            </a:r>
            <a:endParaRPr lang="ru-RU" sz="2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4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5F6DB-D906-8BEB-A5AA-D29494F3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1" y="624110"/>
            <a:ext cx="9723120" cy="5583650"/>
          </a:xfrm>
        </p:spPr>
        <p:txBody>
          <a:bodyPr>
            <a:norm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 работы над Проектом:</a:t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Поиск информации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 литературы и ресурсов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полученных сведений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Обобщение полученных сведений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Сравнение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Опрос, актуализация знаний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Анкетирование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Подведение итогов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0EB23-116D-F4BB-A1D7-748054A7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728" y="420910"/>
            <a:ext cx="6116320" cy="1280890"/>
          </a:xfrm>
        </p:spPr>
        <p:txBody>
          <a:bodyPr/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процесса работы.</a:t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A5F372-1286-1389-4186-A8402A5F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06" y="2095072"/>
            <a:ext cx="6275066" cy="32671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1). 10.09.2023г.-10.10.2023г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источников, подбор соответствующей информации и изображений для создания Продукта Проекта.</a:t>
            </a:r>
          </a:p>
          <a:p>
            <a:pPr marL="0" indent="0"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AAE6E-1194-0905-97CD-A901EB809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11" y="1905000"/>
            <a:ext cx="2416542" cy="36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891A6-3DED-437A-C667-8530B559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20" y="2432360"/>
            <a:ext cx="5020226" cy="295244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2). 15.10.2023г.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 для защиты Темы Проекта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B89B03-8E7B-200E-CBDD-016692C38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8742" y="1753457"/>
            <a:ext cx="5518175" cy="381513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912AB-AAD9-BEF1-88F4-4139AC86238D}"/>
              </a:ext>
            </a:extLst>
          </p:cNvPr>
          <p:cNvSpPr txBox="1"/>
          <p:nvPr/>
        </p:nvSpPr>
        <p:spPr>
          <a:xfrm>
            <a:off x="3521466" y="626992"/>
            <a:ext cx="8108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117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57165-AE55-320E-934B-B5534173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br>
              <a:rPr lang="ru-RU" sz="3600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6DB74-544F-1AF3-28BA-5FC46D12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913" y="1905000"/>
            <a:ext cx="9113177" cy="3599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3). 20.10.2023г.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Темы Проекта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4). 23.10.2023г. – 12.11.2023г.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структурированного текста Проекта с соответствующими тексту изображениями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22A14-35AE-9728-0A83-0FA215D5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36E77-72B1-BC91-7F77-5CEF08B78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96" y="1636159"/>
            <a:ext cx="5317304" cy="4102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5). 25.11.2023г. -28.11.2023г.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питательной среды для культивирования микроорганизмов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587AA-323F-8F09-6858-6B18D9671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2" r="10888" b="14971"/>
          <a:stretch/>
        </p:blipFill>
        <p:spPr>
          <a:xfrm>
            <a:off x="6236413" y="1431961"/>
            <a:ext cx="5461830" cy="46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8E27B-5A43-6D92-F944-26D51A0C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6DDA0-C7AB-1D3E-520D-F91126B4A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186" y="2079661"/>
            <a:ext cx="5232726" cy="3324546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6). 05.12.2023г.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на сайте школы в разделе «Проекты учащихся»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939353-4265-7932-0049-9981AC2C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60" y="1264555"/>
            <a:ext cx="3301261" cy="51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70267-4CE4-AC6F-6859-6E138D13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83B37-17D1-C567-45D8-DD22C7631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688" y="1681537"/>
            <a:ext cx="972718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7). 08.12.2023г.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исследования питательной среды на предмет наличия в ней микроорганизмов.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обнаружение небольшого количества растущих инфузорий туфелек и большое количество простейших, находящихся в стадии цисты.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6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72105D-914E-79C0-55A0-C1694766E839}"/>
              </a:ext>
            </a:extLst>
          </p:cNvPr>
          <p:cNvSpPr txBox="1"/>
          <p:nvPr/>
        </p:nvSpPr>
        <p:spPr>
          <a:xfrm>
            <a:off x="1099335" y="318514"/>
            <a:ext cx="10613204" cy="64275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Микроорганизмы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являются неотъемлемой частью нашей жизни,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играют большую роль в жизни человека и в целом на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Земле. Повсеместное распространение микроорганизмов и взаимодействие с ними человека создает актуальную необходимость в изучении данной темы. 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наши дни люди научились использовать деятельность микроорганизмов в разных сферах жизни человека.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встречаемся с микроорганизмами на каждом шагу, но не всегда знаем, какие микроорганизмы приносят вред, а какие пользу, и что нужно делать, чтобы избежать действие болезнетворных микроорганизмов, чтобы не заболеть. Изучение этого важного аспекта человеческой жизни придает актуальность теме нашего проекта.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микроорганизмы изучаются в школьном курсе биологии в определенных классах, а материал нашего проекта можно использовать на уроках биологии, что также добавляет необходимость и актуальность при изучении вышеуказанной темы.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A287A-F40D-523C-2F87-0CFBB156E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7749"/>
            <a:ext cx="46537" cy="415498"/>
          </a:xfrm>
          <a:prstGeom prst="rect">
            <a:avLst/>
          </a:prstGeom>
          <a:solidFill>
            <a:srgbClr val="FBFB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46023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A55A1-BE04-E896-8EDE-036BAD25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46C58-2CAD-2E68-49F4-EAB58B22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" y="1361440"/>
            <a:ext cx="4023931" cy="52222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8). 16.12.2023г.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первой апробации Продукта с использованием наглядного материала и проведением лабораторной работы по исследованию пророщенной питательной среды на предмет наличия в ней простейших (инфузории туфельки)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lnSpc>
                <a:spcPct val="170000"/>
              </a:lnSpc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FFDD18-B601-EC26-0137-014D1F545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237"/>
          <a:stretch/>
        </p:blipFill>
        <p:spPr>
          <a:xfrm>
            <a:off x="4733087" y="1905000"/>
            <a:ext cx="6771525" cy="38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31F01-38E4-47A4-F9E4-E214CE8F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80AFE-3669-6B36-D616-89135665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402080"/>
            <a:ext cx="4429760" cy="4917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9). 20.12.2023г.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второй апробации Продукта без использования наглядного материала и проведения лабораторной работы по исследованию пророщенной питательной среды.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21CB7-E164-F413-A976-34B098AA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341" y="1634019"/>
            <a:ext cx="5215847" cy="39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4BCF-3A62-F6A8-5809-499A04C2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015" y="315886"/>
            <a:ext cx="8911687" cy="1280890"/>
          </a:xfrm>
        </p:spPr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F0B85-385E-0F2A-9B56-0F4B0D6D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587" y="1905000"/>
            <a:ext cx="4222555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10). 20.12.2023г.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и подсчет опросных листов, работа с результатами анкетирования, составление диаграмм и отчета по апробации.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Кондратьева 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0F1A1-B659-2E4F-85EF-BD267611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"/>
          <a:stretch/>
        </p:blipFill>
        <p:spPr>
          <a:xfrm rot="5400000">
            <a:off x="5970725" y="1896690"/>
            <a:ext cx="5374615" cy="41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060CF-0D6C-0C6E-55FE-E6BA714F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D38D2-631A-EDBB-A775-708D4DFC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38" y="1641964"/>
            <a:ext cx="4073667" cy="38649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11). 21.12.2023г.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предоставление рецензенту Проекта Пояснительной записки с отчетом по апробации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FA318-AFFD-1AD8-029D-29F1E84D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38" y="1641964"/>
            <a:ext cx="6253674" cy="39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47163-9039-64F9-A18E-3BAA7DE1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задач (Этапы):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E29735-C23A-90CE-4F73-61B9E85C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493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12). 22.12.2023г.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Верстивский В., Гончаренко А., Кондратьева 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AA80-F268-370A-E932-D3681DFF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420" y="713375"/>
            <a:ext cx="9584372" cy="727170"/>
          </a:xfrm>
        </p:spPr>
        <p:txBody>
          <a:bodyPr/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культивирования микроорганизмов: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2F015-4E48-CED4-B54E-F2CBDE36B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228" y="1540188"/>
            <a:ext cx="10037444" cy="424085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Культивирование простейших  в нашем исследовании основывалось на двух питательных средах:  1. на растворе гнилых листьев цветов и кожуре банана и 2. на рисовом отваре.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соблюдении равных условий проращивания простейших в растворе из гнилых листьев цветов и кожуре бананов микроорганизмов выросло больше, чем в рисовом отваре. И это были преимущественно инфузории туфельки.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предполагаем, что раствор из гнилых листьев и кожуры банана содержал в себе больше питательных веществ и был наиболее благоприятен для появления и развития простейших.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7EA5549-6A28-4728-9001-EA73D160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680" y="400692"/>
            <a:ext cx="9966960" cy="54514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по Проекту</a:t>
            </a:r>
          </a:p>
          <a:p>
            <a:pPr marL="0" indent="0" algn="just">
              <a:buNone/>
            </a:pP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над Проектом перед нами стояло множество разных задач, которые мы распределили между собой и решали их как по отдельности, так и сообща. При создании Проекта нами была проделана большая практическая работа: изучение и подбор информации, проведение опыта по культивированию простейших, исследование биоматериала, создание конечного Продукта и др.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у нас не всё и всегда получалось. Однажды мы принесли биоматериал в плотно закрытой посуде и нам не удалось увидеть под микроскопом простейшие. И рисовый отвар показывал слабый результат. Мы исправляли свои недочеты и продолжали работать. В итоге нам удалось выйти на апробацию с готовой методикой и живой биокультурой простейших.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основываясь на результатах нашей работы и пройденных апробаций, нам кажется, мы достигли поставленных целей – мы создали благоприятную среду и вырастили микроорганизмы, исследовали ее сами и показали другим ребятам, а разработанную нами Методику можно использовать для проведения урока по биологии по соответствующей теме.</a:t>
            </a:r>
          </a:p>
        </p:txBody>
      </p:sp>
    </p:spTree>
    <p:extLst>
      <p:ext uri="{BB962C8B-B14F-4D97-AF65-F5344CB8AC3E}">
        <p14:creationId xmlns:p14="http://schemas.microsoft.com/office/powerpoint/2010/main" val="278551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A4C1C1-B276-067C-26CA-23B36A4F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256" y="1434956"/>
            <a:ext cx="4462498" cy="500694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5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диаграмма демонстрирует высокую эффективность применения наглядного материала, т.е. все присутствующие на уроке учащиеся ответили верно на поставленные вопросы, а без использования наглядного материала лишь меньше половины учащихся смогли верно ответить на все поставленные вопросы.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5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факт подтверждает, что использование и применение на уроке наглядного учебного материала в совокупности с лабораторными исследовательскими работами дает высокий результат усвояемости учебного материала и должно активно использоваться в процессе обучения.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2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C8C6A51-083B-B7E1-C00D-1E0135851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392040"/>
              </p:ext>
            </p:extLst>
          </p:nvPr>
        </p:nvGraphicFramePr>
        <p:xfrm>
          <a:off x="5630526" y="1537697"/>
          <a:ext cx="5874086" cy="4154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FC9942F-F03B-4A09-33FB-9FC8F1AE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765" y="41610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Апробация Продукта. Отчет и Статистика</a:t>
            </a:r>
            <a:br>
              <a:rPr lang="ru-RU" sz="3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2748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86F136-58BA-C58D-741E-D599E95C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045" y="1198650"/>
            <a:ext cx="3000055" cy="426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Учащимся больше всего понравился вопрос про науку, изучающую микроорганизмы. </a:t>
            </a:r>
          </a:p>
          <a:p>
            <a:pPr marL="0" indent="0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23% респондентов выбрали именно этот вопрос</a:t>
            </a:r>
            <a:endParaRPr lang="ru-RU" sz="24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B0477BE-7EE1-7F64-D7A3-7D6C0EDE8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343526"/>
              </p:ext>
            </p:extLst>
          </p:nvPr>
        </p:nvGraphicFramePr>
        <p:xfrm>
          <a:off x="4315147" y="447040"/>
          <a:ext cx="7078894" cy="614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96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FFDFC9-65EC-50AC-252B-9EB1B98C1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365" y="1763730"/>
            <a:ext cx="3825037" cy="3777622"/>
          </a:xfrm>
        </p:spPr>
        <p:txBody>
          <a:bodyPr/>
          <a:lstStyle/>
          <a:p>
            <a:pPr marL="0" indent="0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мы видим по диаграмме: 20% учащимся, присутствующих на втором уроке без использования наглядного материала, хотелось бы видеть соответствующие теме урока изображения.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61980E-7742-232E-B84D-3124F54769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337739"/>
              </p:ext>
            </p:extLst>
          </p:nvPr>
        </p:nvGraphicFramePr>
        <p:xfrm>
          <a:off x="4849402" y="626724"/>
          <a:ext cx="6955605" cy="510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27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F34DAE-DFE3-F458-74B0-EB757AD057D0}"/>
              </a:ext>
            </a:extLst>
          </p:cNvPr>
          <p:cNvSpPr txBox="1"/>
          <p:nvPr/>
        </p:nvSpPr>
        <p:spPr>
          <a:xfrm>
            <a:off x="973585" y="344502"/>
            <a:ext cx="10470523" cy="616899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большую роль микроорганизмов в нашей жизни, мы мало что знаем о них. Соответственно нужно проводить различные исследовательские работы с микроорганизмами для изучения их особенностей и условий их культивирования. Проведенный нами опыт предоставит учащимся школы информацию об особенностях микроорганизмов и их культивирования, что поможет им разобраться в данной теме и познакомит с особенностями микроорганизмов.</a:t>
            </a:r>
          </a:p>
        </p:txBody>
      </p:sp>
    </p:spTree>
    <p:extLst>
      <p:ext uri="{BB962C8B-B14F-4D97-AF65-F5344CB8AC3E}">
        <p14:creationId xmlns:p14="http://schemas.microsoft.com/office/powerpoint/2010/main" val="7092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00C279-CC2F-F040-DC26-A347CA09E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806" y="4779974"/>
            <a:ext cx="8128447" cy="1117393"/>
          </a:xfrm>
        </p:spPr>
        <p:txBody>
          <a:bodyPr/>
          <a:lstStyle/>
          <a:p>
            <a:pPr marL="0" indent="0">
              <a:buNone/>
            </a:pPr>
            <a:r>
              <a:rPr lang="ru-RU" sz="20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преобладающем большинстве учащиеся ответили, что им был интересен урок, что отражено в приведенной ниже диаграмме.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A6B4A06-14B2-5977-19FA-40FCA7F3C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2337351"/>
              </p:ext>
            </p:extLst>
          </p:nvPr>
        </p:nvGraphicFramePr>
        <p:xfrm>
          <a:off x="2186806" y="805664"/>
          <a:ext cx="7614740" cy="3858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89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5959F-0ABC-F6EB-0E89-89D13AD3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65" y="156750"/>
            <a:ext cx="8911687" cy="737330"/>
          </a:xfrm>
        </p:spPr>
        <p:txBody>
          <a:bodyPr>
            <a:normAutofit/>
          </a:bodyPr>
          <a:lstStyle/>
          <a:p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</a:t>
            </a:r>
            <a:endParaRPr lang="ru-RU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CB14D-92D2-B31D-B763-E2B2B18791D7}"/>
              </a:ext>
            </a:extLst>
          </p:cNvPr>
          <p:cNvSpPr txBox="1"/>
          <p:nvPr/>
        </p:nvSpPr>
        <p:spPr>
          <a:xfrm>
            <a:off x="1515964" y="894080"/>
            <a:ext cx="10076595" cy="569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7048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нашей работы мы научились создавать наиболее благоприятную среду для проращивания микроорганизмов и вырастили собственную колонию инфузории туфельки, которая стала главным объектом нашего исследования на уроках.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704850" algn="l"/>
              </a:tabLst>
            </a:pPr>
            <a:r>
              <a:rPr lang="ru-RU" sz="20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выяснили, что и</a:t>
            </a:r>
            <a:r>
              <a:rPr lang="ru-RU" sz="20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спользование и применение на уроке наглядного учебного материала в совокупности с лабораторными исследовательскими работами дает высокий результат усвояемости учебного материала и должно активно использоваться в процессе обучения. А проведенные опрос, анкетирование, статистический анализ и предоставленные отчеты по ответам учащихся подтверждают успешную апробацию нашего Проекта на выполненных нами уроках по биологии по теме: «Изучение особенностей микроорганизмов и условий их культивирования. Роль микроорганизмов в жизни человека», а значит нашу Методику можно использовать при проведении уроков по соответствующей  теме.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7048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заключении нашей роботы по Проекту необходимо отметить, что наш Проект вызвал у учащихся интерес к изучению микроорганизмов и их культивированию, и  разнообразный мир микроорганизмов стал к  нам ближе.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704850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2B504-8BFD-425B-BD45-14AB4AC3A969}"/>
              </a:ext>
            </a:extLst>
          </p:cNvPr>
          <p:cNvSpPr txBox="1"/>
          <p:nvPr/>
        </p:nvSpPr>
        <p:spPr>
          <a:xfrm>
            <a:off x="2134672" y="1214419"/>
            <a:ext cx="8567671" cy="221458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</a:t>
            </a:r>
            <a:r>
              <a:rPr lang="ru-RU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 средней школы (5-7 классы)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79D6FF-A8C5-7135-08D2-746EA3F7E055}"/>
              </a:ext>
            </a:extLst>
          </p:cNvPr>
          <p:cNvSpPr txBox="1"/>
          <p:nvPr/>
        </p:nvSpPr>
        <p:spPr>
          <a:xfrm>
            <a:off x="1633590" y="411633"/>
            <a:ext cx="9874623" cy="584506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 наглядной, доступной и удобной в использовании иллюстративной методики (брошюры) для изучения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классов на уроках биологии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собенностей микроорганизмов, условий их культивирования и роли микроорганизмов в жизни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383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10C280-AD7F-867C-5A23-3595E42694C5}"/>
              </a:ext>
            </a:extLst>
          </p:cNvPr>
          <p:cNvSpPr txBox="1"/>
          <p:nvPr/>
        </p:nvSpPr>
        <p:spPr>
          <a:xfrm>
            <a:off x="1582220" y="277401"/>
            <a:ext cx="996593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ctr">
              <a:lnSpc>
                <a:spcPct val="150000"/>
              </a:lnSpc>
            </a:pPr>
            <a:endParaRPr lang="ru-RU" sz="16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анализ научно-популярной литературы по теме Проекта.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опыт по культивированию микроорганизмов.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На основании анализа научно-популярной литературы  и результатов опыта разработать брошюру с методикой по культивированию микроорганизмов.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Сделать выводы.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ru-RU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3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3E29B4-18E2-2D42-44E2-0A15C3AB1FDA}"/>
              </a:ext>
            </a:extLst>
          </p:cNvPr>
          <p:cNvSpPr txBox="1"/>
          <p:nvPr/>
        </p:nvSpPr>
        <p:spPr>
          <a:xfrm>
            <a:off x="791111" y="204240"/>
            <a:ext cx="10849509" cy="61016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работы: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1.Написание структурированного текста и подбор соответствующих изображений на тему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«Изучение особенностей микроорганизмов и условий их культивирования. Роль микроорганизмов в жизни человека»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недели.</a:t>
            </a:r>
          </a:p>
          <a:p>
            <a:pPr algn="just">
              <a:lnSpc>
                <a:spcPct val="150000"/>
              </a:lnSpc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опыта по изучению условий культивирования микроорганизмов – 1 неделя. </a:t>
            </a:r>
          </a:p>
          <a:p>
            <a:pPr algn="just">
              <a:lnSpc>
                <a:spcPct val="150000"/>
              </a:lnSpc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Создание методички на тему «Изучение особенностей микроорганизмов и условий их культивирования. Роль микроорганизмов в жизни человека»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недели.</a:t>
            </a:r>
          </a:p>
          <a:p>
            <a:pPr lvl="0">
              <a:lnSpc>
                <a:spcPct val="150000"/>
              </a:lnSpc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Прохождение апробации. Предложение нашей методички учащимся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5-7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 классов – 1 неделя.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Исправление недостатков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редоставление готовой методички-1 неделя.</a:t>
            </a:r>
          </a:p>
        </p:txBody>
      </p:sp>
    </p:spTree>
    <p:extLst>
      <p:ext uri="{BB962C8B-B14F-4D97-AF65-F5344CB8AC3E}">
        <p14:creationId xmlns:p14="http://schemas.microsoft.com/office/powerpoint/2010/main" val="31803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D4C6D-1D59-85D0-00BA-F3D20246B34E}"/>
              </a:ext>
            </a:extLst>
          </p:cNvPr>
          <p:cNvSpPr txBox="1"/>
          <p:nvPr/>
        </p:nvSpPr>
        <p:spPr>
          <a:xfrm>
            <a:off x="1726059" y="862589"/>
            <a:ext cx="9185096" cy="27415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методичка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«Особенности микроорганизмов и их культивирование. Роль в жизни человека».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FAF0B-BF9E-B216-CEC5-F77146FE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335280"/>
            <a:ext cx="10952479" cy="6278880"/>
          </a:xfrm>
        </p:spPr>
        <p:txBody>
          <a:bodyPr>
            <a:normAutofit fontScale="90000"/>
          </a:bodyPr>
          <a:lstStyle/>
          <a:p>
            <a:pPr>
              <a:tabLst>
                <a:tab pos="450215" algn="l"/>
              </a:tabLs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содержание Продукта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Проекта представляет собой Методику проведения урока по вышеуказанной теме, содержит в себе цели и задачи, перечень приборов и материалов, необходимых для проведения урока.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продукте приведены вступительное слово, теоретический материал, объяснения при проведении лабораторной работы, а также опросный лист с вопросами и кроссвордом для актуализации и проверки знаний учащихся.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содержит соответствующие теме изображения и фотографии, находящиеся в презентации </a:t>
            </a:r>
            <a:r>
              <a:rPr lang="ru-RU" sz="1800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Power.Point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иллюстрации необходимы для наглядности и доступности восприятия, а также для более полного понимания теоретического материала. Это изображения микроорганизмов, внутреннего строения простейших, способов размножения, питательных сред, инфузории туфельки под микроскопом, значение простейших в жизни человека.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содержит подробное описание создания питательной среды для культивирования простейших, самого культивирования и конечного результата – выращенной колонии инфузории туфельки. Данный биоматериал, исследуемый учащимися под микроскопом, используется в процессе проведения лабораторной работы, подробное описание которой также содержится в продукте Проекта. В конце лабораторной работы подводятся итоги обнаружения под микроскопом инфузории туфельки, и как результат, формулируется вывод об успешном культивировании простейших в домашних условиях. Приводится анализ наиболее благоприятной питательной среды и указывается вид простейшего, который в преимущественном своем большинстве стал проращиваться.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содержит заключительное слово с определением большой степени важности микроорганизмов в жизни человека, их незаменимости во множестве сфер жизни человека, и невозможности какой-либо жизни без микроорганизмов в целом на Земле.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Продукте приведен список источников и используемой литературы, на основе которых создавалась теоретическая часть Продукта.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1230</TotalTime>
  <Words>2293</Words>
  <Application>Microsoft Office PowerPoint</Application>
  <PresentationFormat>Широкоэкранный</PresentationFormat>
  <Paragraphs>166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 3</vt:lpstr>
      <vt:lpstr>YS Text</vt:lpstr>
      <vt:lpstr>Легкий дым</vt:lpstr>
      <vt:lpstr> Государственное бюджетное общеобразовательное учреждение города Москвы «Школа № 1505 «Преображенская»  ЗАЩИТА ПРОЕКТА:  «Изучение особенностей микроорганизмов и условий их культивирования. Роль микроорганизмов в жизни человека»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Краткое содержание Продукта Продукт Проекта представляет собой Методику проведения урока по вышеуказанной теме, содержит в себе цели и задачи, перечень приборов и материалов, необходимых для проведения урока.  В продукте приведены вступительное слово, теоретический материал, объяснения при проведении лабораторной работы, а также опросный лист с вопросами и кроссвордом для актуализации и проверки знаний учащихся.   Продукт содержит соответствующие теме изображения и фотографии, находящиеся в презентации Power.Point. Данные иллюстрации необходимы для наглядности и доступности восприятия, а также для более полного понимания теоретического материала. Это изображения микроорганизмов, внутреннего строения простейших, способов размножения, питательных сред, инфузории туфельки под микроскопом, значение простейших в жизни человека.  Продукт содержит подробное описание создания питательной среды для культивирования простейших, самого культивирования и конечного результата – выращенной колонии инфузории туфельки. Данный биоматериал, исследуемый учащимися под микроскопом, используется в процессе проведения лабораторной работы, подробное описание которой также содержится в продукте Проекта. В конце лабораторной работы подводятся итоги обнаружения под микроскопом инфузории туфельки, и как результат, формулируется вывод об успешном культивировании простейших в домашних условиях. Приводится анализ наиболее благоприятной питательной среды и указывается вид простейшего, который в преимущественном своем большинстве стал проращиваться.  Продукт содержит заключительное слово с определением большой степени важности микроорганизмов в жизни человека, их незаменимости во множестве сфер жизни человека, и невозможности какой-либо жизни без микроорганизмов в целом на Земле. В Продукте приведен список источников и используемой литературы, на основе которых создавалась теоретическая часть Продукта. </vt:lpstr>
      <vt:lpstr>Презентация PowerPoint</vt:lpstr>
      <vt:lpstr>Презентация PowerPoint</vt:lpstr>
      <vt:lpstr>Презентация PowerPoint</vt:lpstr>
      <vt:lpstr>Методы  работы над Проектом: - Поиск информации  - Анализ литературы и ресурсов - Изучение полученных сведений - Обобщение полученных сведений - Наблюдение - Сравнение - Опрос, актуализация знаний - Анкетирование - Подведение итогов </vt:lpstr>
      <vt:lpstr>Описание процесса работы. Выполнение задач (Этапы):</vt:lpstr>
      <vt:lpstr>2). 15.10.2023г.  Создание презентации для защиты Темы Проекта  Верстивский В. </vt:lpstr>
      <vt:lpstr>Выполнение задач (Этапы): </vt:lpstr>
      <vt:lpstr>Выполнение задач (Этапы): </vt:lpstr>
      <vt:lpstr>Выполнение задач (Этапы): </vt:lpstr>
      <vt:lpstr>Выполнение задач (Этапы): </vt:lpstr>
      <vt:lpstr>Выполнение задач (Этапы):</vt:lpstr>
      <vt:lpstr>Выполнение задач (Этапы):</vt:lpstr>
      <vt:lpstr>Выполнение задач (Этапы):</vt:lpstr>
      <vt:lpstr>Выполнение задач (Этапы): </vt:lpstr>
      <vt:lpstr>Выполнение задач (Этапы):</vt:lpstr>
      <vt:lpstr>Анализ культивирования микроорганизмов:</vt:lpstr>
      <vt:lpstr>Презентация PowerPoint</vt:lpstr>
      <vt:lpstr>Апробация Продукта. Отчет и Статистика </vt:lpstr>
      <vt:lpstr>Презентация PowerPoint</vt:lpstr>
      <vt:lpstr>Презентация PowerPoint</vt:lpstr>
      <vt:lpstr>Презентация PowerPoint</vt:lpstr>
      <vt:lpstr>Выводы: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города Москвы «Школа № 1505 «Преображенская»  ПРОЕКТ: «Оптические иллюзии»</dc:title>
  <dc:creator>Александр AlexVer</dc:creator>
  <cp:lastModifiedBy>Александр AlexVer</cp:lastModifiedBy>
  <cp:revision>36</cp:revision>
  <dcterms:created xsi:type="dcterms:W3CDTF">2023-05-10T06:12:02Z</dcterms:created>
  <dcterms:modified xsi:type="dcterms:W3CDTF">2023-12-21T17:48:17Z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