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.xml.rels" ContentType="application/vnd.openxmlformats-package.relationships+xml"/>
  <Override PartName="/ppt/slideLayouts/slideLayout1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21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2.xml.rels" ContentType="application/vnd.openxmlformats-package.relationships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5.jpeg" ContentType="image/jpeg"/>
  <Override PartName="/ppt/media/image4.jpeg" ContentType="image/jpeg"/>
  <Override PartName="/ppt/media/image6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862" spc="-1" strike="noStrike">
                <a:solidFill>
                  <a:srgbClr val="595959"/>
                </a:solidFill>
                <a:latin typeface="Trebuchet MS"/>
              </a:defRPr>
            </a:pPr>
            <a:r>
              <a:rPr b="0" sz="1862" spc="-1" strike="noStrike">
                <a:solidFill>
                  <a:srgbClr val="595959"/>
                </a:solidFill>
                <a:latin typeface="Trebuchet MS"/>
              </a:rPr>
              <a:t>1 вопрос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1 вопрос</c:v>
                </c:pt>
              </c:strCache>
            </c:strRef>
          </c:tx>
          <c:spPr>
            <a:solidFill>
              <a:srgbClr val="5fcbef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42b051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ffc000"/>
              </a:solidFill>
              <a:ln w="0">
                <a:noFill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Trebuchet MS"/>
                    </a:defRPr>
                  </a:p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Trebuchet MS"/>
                    </a:defRPr>
                  </a:p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Trebuchet M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Положительные</c:v>
                </c:pt>
                <c:pt idx="1">
                  <c:v>Смешанные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10</c:v>
                </c:pt>
                <c:pt idx="1">
                  <c:v>3</c:v>
                </c:pt>
              </c:numCache>
            </c:numRef>
          </c:val>
        </c:ser>
        <c:gapWidth val="219"/>
        <c:overlap val="-27"/>
        <c:axId val="54239436"/>
        <c:axId val="32044081"/>
      </c:barChart>
      <c:catAx>
        <c:axId val="542394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1197" spc="-1" strike="noStrike">
                <a:solidFill>
                  <a:srgbClr val="595959"/>
                </a:solidFill>
                <a:latin typeface="Trebuchet MS"/>
              </a:defRPr>
            </a:pPr>
          </a:p>
        </c:txPr>
        <c:crossAx val="32044081"/>
        <c:crosses val="autoZero"/>
        <c:auto val="1"/>
        <c:lblAlgn val="ctr"/>
        <c:lblOffset val="100"/>
        <c:noMultiLvlLbl val="0"/>
      </c:catAx>
      <c:valAx>
        <c:axId val="32044081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b="0" sz="1197" spc="-1" strike="noStrike">
                <a:solidFill>
                  <a:srgbClr val="595959"/>
                </a:solidFill>
                <a:latin typeface="Trebuchet MS"/>
              </a:defRPr>
            </a:pPr>
          </a:p>
        </c:txPr>
        <c:crossAx val="54239436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862" spc="-1" strike="noStrike">
                <a:solidFill>
                  <a:srgbClr val="595959"/>
                </a:solidFill>
                <a:latin typeface="Trebuchet MS"/>
              </a:defRPr>
            </a:pPr>
            <a:r>
              <a:rPr b="0" sz="1862" spc="-1" strike="noStrike">
                <a:solidFill>
                  <a:srgbClr val="595959"/>
                </a:solidFill>
                <a:latin typeface="Trebuchet MS"/>
              </a:rPr>
              <a:t>2 вопрос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 вопрос</c:v>
                </c:pt>
              </c:strCache>
            </c:strRef>
          </c:tx>
          <c:spPr>
            <a:solidFill>
              <a:srgbClr val="5fcbef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42b051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c00000"/>
              </a:solidFill>
              <a:ln w="0">
                <a:noFill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Trebuchet MS"/>
                    </a:defRPr>
                  </a:p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Trebuchet MS"/>
                    </a:defRPr>
                  </a:p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Trebuchet M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11</c:v>
                </c:pt>
                <c:pt idx="1">
                  <c:v>2</c:v>
                </c:pt>
              </c:numCache>
            </c:numRef>
          </c:val>
        </c:ser>
        <c:gapWidth val="219"/>
        <c:overlap val="-27"/>
        <c:axId val="19653429"/>
        <c:axId val="41019774"/>
      </c:barChart>
      <c:catAx>
        <c:axId val="1965342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1197" spc="-1" strike="noStrike">
                <a:solidFill>
                  <a:srgbClr val="595959"/>
                </a:solidFill>
                <a:latin typeface="Trebuchet MS"/>
              </a:defRPr>
            </a:pPr>
          </a:p>
        </c:txPr>
        <c:crossAx val="41019774"/>
        <c:crosses val="autoZero"/>
        <c:auto val="1"/>
        <c:lblAlgn val="ctr"/>
        <c:lblOffset val="100"/>
        <c:noMultiLvlLbl val="0"/>
      </c:catAx>
      <c:valAx>
        <c:axId val="41019774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b="0" sz="1197" spc="-1" strike="noStrike">
                <a:solidFill>
                  <a:srgbClr val="595959"/>
                </a:solidFill>
                <a:latin typeface="Trebuchet MS"/>
              </a:defRPr>
            </a:pPr>
          </a:p>
        </c:txPr>
        <c:crossAx val="19653429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lang="ru-RU" sz="1862" spc="-1" strike="noStrike">
                <a:solidFill>
                  <a:srgbClr val="595959"/>
                </a:solidFill>
                <a:latin typeface="Trebuchet MS"/>
              </a:defRPr>
            </a:pPr>
            <a:r>
              <a:rPr b="0" lang="ru-RU" sz="1862" spc="-1" strike="noStrike">
                <a:solidFill>
                  <a:srgbClr val="595959"/>
                </a:solidFill>
                <a:latin typeface="Trebuchet MS"/>
              </a:rPr>
              <a:t>3 вопрос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 вопрос</c:v>
                </c:pt>
              </c:strCache>
            </c:strRef>
          </c:tx>
          <c:spPr>
            <a:solidFill>
              <a:srgbClr val="5fcbef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42b051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c00000"/>
              </a:solidFill>
              <a:ln w="0">
                <a:noFill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Trebuchet MS"/>
                    </a:defRPr>
                  </a:p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Trebuchet MS"/>
                    </a:defRPr>
                  </a:p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Trebuchet M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13</c:v>
                </c:pt>
                <c:pt idx="1">
                  <c:v>0</c:v>
                </c:pt>
              </c:numCache>
            </c:numRef>
          </c:val>
        </c:ser>
        <c:gapWidth val="219"/>
        <c:overlap val="-27"/>
        <c:axId val="38640096"/>
        <c:axId val="95320116"/>
      </c:barChart>
      <c:catAx>
        <c:axId val="38640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1197" spc="-1" strike="noStrike">
                <a:solidFill>
                  <a:srgbClr val="595959"/>
                </a:solidFill>
                <a:latin typeface="Trebuchet MS"/>
              </a:defRPr>
            </a:pPr>
          </a:p>
        </c:txPr>
        <c:crossAx val="95320116"/>
        <c:crosses val="autoZero"/>
        <c:auto val="1"/>
        <c:lblAlgn val="ctr"/>
        <c:lblOffset val="100"/>
        <c:noMultiLvlLbl val="0"/>
      </c:catAx>
      <c:valAx>
        <c:axId val="95320116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b="0" sz="1197" spc="-1" strike="noStrike">
                <a:solidFill>
                  <a:srgbClr val="595959"/>
                </a:solidFill>
                <a:latin typeface="Trebuchet MS"/>
              </a:defRPr>
            </a:pPr>
          </a:p>
        </c:txPr>
        <c:crossAx val="38640096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lang="ru-RU" sz="1862" spc="-1" strike="noStrike">
                <a:solidFill>
                  <a:srgbClr val="595959"/>
                </a:solidFill>
                <a:latin typeface="Trebuchet MS"/>
              </a:defRPr>
            </a:pPr>
            <a:r>
              <a:rPr b="0" lang="ru-RU" sz="1862" spc="-1" strike="noStrike">
                <a:solidFill>
                  <a:srgbClr val="595959"/>
                </a:solidFill>
                <a:latin typeface="Trebuchet MS"/>
              </a:rPr>
              <a:t>4 вопрос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 вопрос</c:v>
                </c:pt>
              </c:strCache>
            </c:strRef>
          </c:tx>
          <c:spPr>
            <a:solidFill>
              <a:srgbClr val="5fcbef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42b051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c00000"/>
              </a:solidFill>
              <a:ln w="0">
                <a:noFill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Trebuchet MS"/>
                    </a:defRPr>
                  </a:p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Trebuchet MS"/>
                    </a:defRPr>
                  </a:p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Trebuchet M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12</c:v>
                </c:pt>
                <c:pt idx="1">
                  <c:v>1</c:v>
                </c:pt>
              </c:numCache>
            </c:numRef>
          </c:val>
        </c:ser>
        <c:gapWidth val="219"/>
        <c:overlap val="-27"/>
        <c:axId val="20753043"/>
        <c:axId val="68586552"/>
      </c:barChart>
      <c:catAx>
        <c:axId val="2075304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1197" spc="-1" strike="noStrike">
                <a:solidFill>
                  <a:srgbClr val="595959"/>
                </a:solidFill>
                <a:latin typeface="Trebuchet MS"/>
              </a:defRPr>
            </a:pPr>
          </a:p>
        </c:txPr>
        <c:crossAx val="68586552"/>
        <c:crosses val="autoZero"/>
        <c:auto val="1"/>
        <c:lblAlgn val="ctr"/>
        <c:lblOffset val="100"/>
        <c:noMultiLvlLbl val="0"/>
      </c:catAx>
      <c:valAx>
        <c:axId val="68586552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b="0" sz="1197" spc="-1" strike="noStrike">
                <a:solidFill>
                  <a:srgbClr val="595959"/>
                </a:solidFill>
                <a:latin typeface="Trebuchet MS"/>
              </a:defRPr>
            </a:pPr>
          </a:p>
        </c:txPr>
        <c:crossAx val="20753043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EE01820-DF9B-432F-92CA-EDCDC6B8833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F85B7B8-6740-4E3F-9362-A81153FAD71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95B7B30-268C-4265-8E4E-0A39736D15E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8F4F394-34B9-4DD6-8CBB-BAF123E98B1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4999C8B-9FA2-4D3D-816F-971F28D539C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B926743-DE32-434C-BE77-A51CA8868FF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7993F12-FA38-47D3-84D5-97945C47A20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2BA805E-A1D0-49A4-8726-95BD91F68CF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8BA3500-C241-4656-9E65-C4C0486DB67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8C0AF01-7539-4076-B299-31473BFBECD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FA703A3-7F61-42DD-9D8E-4154486B3B5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C3EEB10-ECB6-4A94-B439-A55AE6E1293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04DF460-E580-4333-961A-BF587947630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897BC89-6326-43A5-9A02-3946E2AA0B1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D87E7A8-BFC9-4FC8-854C-B5E8C776349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140DB33-D81C-45D5-BE1C-9BB814D9C1A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AB00F72-6BE5-4FDF-A2AC-DAFBA27B575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030E86C-A9B1-42D8-B1EC-1F2BD654A74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0C6A347-D8FF-4B21-A76E-85C51EF11E0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9CCB8B6-63A8-4B0A-979A-3A11AD21E35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DD20FCC-5287-4984-8801-403D42CEEDE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E123A72-C050-40E7-B091-9D048B3985F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698D1E4-9A1E-4926-AF8C-4E4CCB68145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827C27F-577F-4ED2-98B1-B93F00EC949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43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1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5fcbef">
                  <a:alpha val="70000"/>
                </a:srgbClr>
              </a:solidFill>
              <a:round/>
            </a:ln>
          </p:spPr>
        </p:cxnSp>
        <p:cxnSp>
          <p:nvCxnSpPr>
            <p:cNvPr id="2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5fcbef">
                  <a:alpha val="70000"/>
                </a:srgbClr>
              </a:solidFill>
              <a:round/>
            </a:ln>
          </p:spPr>
        </p:cxnSp>
        <p:sp>
          <p:nvSpPr>
            <p:cNvPr id="3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Isosceles Triangle 1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" name="Group 15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2" name="Freeform 14"/>
            <p:cNvSpPr/>
            <p:nvPr/>
          </p:nvSpPr>
          <p:spPr>
            <a:xfrm>
              <a:off x="0" y="-7920"/>
              <a:ext cx="863280" cy="5697720"/>
            </a:xfrm>
            <a:custGeom>
              <a:avLst/>
              <a:gdLst>
                <a:gd name="textAreaLeft" fmla="*/ 0 w 863280"/>
                <a:gd name="textAreaRight" fmla="*/ 863640 w 863280"/>
                <a:gd name="textAreaTop" fmla="*/ 0 h 5697720"/>
                <a:gd name="textAreaBottom" fmla="*/ 5698080 h 5697720"/>
              </a:gdLst>
              <a:ahLst/>
              <a:rect l="textAreaLeft" t="textAreaTop" r="textAreaRight" b="textAreaBottom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3" name="Straight Connector 18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5fcbef">
                  <a:alpha val="70000"/>
                </a:srgbClr>
              </a:solidFill>
              <a:round/>
            </a:ln>
          </p:spPr>
        </p:cxnSp>
        <p:cxnSp>
          <p:nvCxnSpPr>
            <p:cNvPr id="14" name="Straight Connector 19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5fcbef">
                  <a:alpha val="70000"/>
                </a:srgbClr>
              </a:solidFill>
              <a:round/>
            </a:ln>
          </p:spPr>
        </p:cxnSp>
        <p:sp>
          <p:nvSpPr>
            <p:cNvPr id="15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Isosceles Triangle 22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Isosceles Triangle 26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r" defTabSz="457200"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Образец заголовка</a:t>
            </a:r>
            <a:endParaRPr b="0" lang="en-US" sz="5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dt" idx="1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90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90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 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ftr" idx="2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sldNum" idx="3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221CFDEB-72BB-4C83-AC0B-7C9F800639FC}" type="slidenum">
              <a:rPr b="0" lang="ru-RU" sz="900" spc="-1" strike="noStrike">
                <a:solidFill>
                  <a:schemeClr val="accent1"/>
                </a:solidFill>
                <a:latin typeface="Trebuchet MS"/>
              </a:rPr>
              <a:t>6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Для правки структуры щёлкните мышью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Второй уровень структуры</a:t>
            </a:r>
            <a:endParaRPr b="0" lang="en-US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Третий уровень структуры</a:t>
            </a:r>
            <a:endParaRPr b="0" lang="en-US" sz="12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Четвёртый уровень структуры</a:t>
            </a:r>
            <a:endParaRPr b="0" lang="en-US" sz="12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Пятый уровень структуры</a:t>
            </a:r>
            <a:endParaRPr b="0" lang="en-US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Шестой уровень структуры</a:t>
            </a:r>
            <a:endParaRPr b="0" lang="en-US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Седьмой уровень структуры</a:t>
            </a:r>
            <a:endParaRPr b="0" lang="en-US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43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64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5fcbef">
                  <a:alpha val="70000"/>
                </a:srgbClr>
              </a:solidFill>
              <a:round/>
            </a:ln>
          </p:spPr>
        </p:cxnSp>
        <p:cxnSp>
          <p:nvCxnSpPr>
            <p:cNvPr id="65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5fcbef">
                  <a:alpha val="70000"/>
                </a:srgbClr>
              </a:solidFill>
              <a:round/>
            </a:ln>
          </p:spPr>
        </p:cxnSp>
        <p:sp>
          <p:nvSpPr>
            <p:cNvPr id="66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" name="Isosceles Triangle 1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chemeClr val="accent1"/>
                </a:solidFill>
                <a:latin typeface="Trebuchet MS"/>
              </a:rPr>
              <a:t>Образец заголовка</a:t>
            </a:r>
            <a:endParaRPr b="0" lang="en-US" sz="3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Образец текста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ru-RU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Второй уровень</a:t>
            </a:r>
            <a:endParaRPr b="0" lang="en-US" sz="16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ru-RU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Третий уровень</a:t>
            </a:r>
            <a:endParaRPr b="0" lang="en-US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ru-RU" sz="1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Четвертый уровень</a:t>
            </a:r>
            <a:endParaRPr b="0" lang="en-US" sz="12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ru-RU" sz="1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Пятый уровень</a:t>
            </a:r>
            <a:endParaRPr b="0" lang="en-US" sz="12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dt" idx="4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90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90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&lt;дата/время&gt;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ftr" idx="5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sldNum" idx="6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39979470-0C4C-416F-AA7A-DAD9930740D3}" type="slidenum">
              <a:rPr b="0" lang="ru-RU" sz="900" spc="-1" strike="noStrike">
                <a:solidFill>
                  <a:schemeClr val="accent1"/>
                </a:solidFill>
                <a:latin typeface="Trebuchet MS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chart" Target="../charts/chart4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hyperlink" Target="https://skysmart.ru/articles/programming/dopolnennaya-realnost-ar-chto-eto-takoe" TargetMode="External"/><Relationship Id="rId2" Type="http://schemas.openxmlformats.org/officeDocument/2006/relationships/hyperlink" Target="https://www.kp.ru/expert/elektronika/dopolnennaya-realnost/" TargetMode="External"/><Relationship Id="rId3" Type="http://schemas.openxmlformats.org/officeDocument/2006/relationships/hyperlink" Target="https://blog.arealidea.ru/articles/mobile/tekhnologiya-dopolnennoy-realnosti/" TargetMode="External"/><Relationship Id="rId4" Type="http://schemas.openxmlformats.org/officeDocument/2006/relationships/hyperlink" Target="https://wellsoft.pro/blog/primery-ispolzovaniya-ar-tehnologii-v-roznitce" TargetMode="External"/><Relationship Id="rId5" Type="http://schemas.openxmlformats.org/officeDocument/2006/relationships/hyperlink" Target="https://vc.ru/u/1161041-migra/408249-kak-poyavilas-tehnologiya-ar-i-kakie-dlya-nee-otkryvayutsya-perspektivy-v-budushchem" TargetMode="External"/><Relationship Id="rId6" Type="http://schemas.openxmlformats.org/officeDocument/2006/relationships/hyperlink" Target="https://trends.rbc.ru/trends/innovation/6315b44d9a79472d2755fae9" TargetMode="External"/><Relationship Id="rId7" Type="http://schemas.openxmlformats.org/officeDocument/2006/relationships/hyperlink" Target="https://rb.ru/story/vsyo-o-vr-ar/" TargetMode="External"/><Relationship Id="rId8" Type="http://schemas.openxmlformats.org/officeDocument/2006/relationships/hyperlink" Target="https://slddigital.com/article/ar-i-vr-dlya-mediciny-primenenie-na-praktike/" TargetMode="External"/><Relationship Id="rId9" Type="http://schemas.openxmlformats.org/officeDocument/2006/relationships/hyperlink" Target="https://avtechno.ru/uslugi/virtualnaya-realnost/ar-dopolnennya-realnost/ar-realnost-prakticheskoe-primenenie/" TargetMode="External"/><Relationship Id="rId10" Type="http://schemas.openxmlformats.org/officeDocument/2006/relationships/hyperlink" Target="https://oncreate.com/ru/db/insight/ar-tehnologiya-nastoyaschego" TargetMode="External"/><Relationship Id="rId11" Type="http://schemas.openxmlformats.org/officeDocument/2006/relationships/hyperlink" Target="https://www.youtube.com/watch?v=gPi9WrghmIM" TargetMode="External"/><Relationship Id="rId12" Type="http://schemas.openxmlformats.org/officeDocument/2006/relationships/hyperlink" Target="https://www.youtube.com/watch?v=gPi9WrghmIM" TargetMode="External"/><Relationship Id="rId13" Type="http://schemas.openxmlformats.org/officeDocument/2006/relationships/hyperlink" Target="https://aliexpress.ru/item/1005004805270602.html?sku_id=12000030559220029&amp;spm=a2g2w.productlist.search_results.0.755e4aa6cpgO9b" TargetMode="External"/><Relationship Id="rId14" Type="http://schemas.openxmlformats.org/officeDocument/2006/relationships/hyperlink" Target="https://ya.ru/gpt/2" TargetMode="External"/><Relationship Id="rId15" Type="http://schemas.openxmlformats.org/officeDocument/2006/relationships/hyperlink" Target="https://chat-gpt.org/ru" TargetMode="External"/><Relationship Id="rId16" Type="http://schemas.openxmlformats.org/officeDocument/2006/relationships/image" Target="../media/image2.png"/><Relationship Id="rId17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714600" y="-2597760"/>
            <a:ext cx="8383320" cy="3820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r" defTabSz="457200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chemeClr val="accent1"/>
                </a:solidFill>
                <a:latin typeface="Trebuchet MS"/>
              </a:rPr>
              <a:t>Дополненная Реальность (</a:t>
            </a:r>
            <a:r>
              <a:rPr b="0" lang="en-US" sz="4400" spc="-1" strike="noStrike">
                <a:solidFill>
                  <a:schemeClr val="accent1"/>
                </a:solidFill>
                <a:latin typeface="Trebuchet MS"/>
              </a:rPr>
              <a:t>AR)</a:t>
            </a:r>
            <a:endParaRPr b="0" lang="en-US" sz="4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16" name="TextBox 3"/>
          <p:cNvSpPr/>
          <p:nvPr/>
        </p:nvSpPr>
        <p:spPr>
          <a:xfrm>
            <a:off x="856440" y="3978360"/>
            <a:ext cx="2467800" cy="325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1600" spc="-1" strike="noStrike">
                <a:solidFill>
                  <a:schemeClr val="accent1"/>
                </a:solidFill>
                <a:latin typeface="Trebuchet MS"/>
              </a:rPr>
              <a:t>Руководитель проекта</a:t>
            </a:r>
            <a:r>
              <a:rPr b="0" lang="en-US" sz="1600" spc="-1" strike="noStrike">
                <a:solidFill>
                  <a:schemeClr val="accent1"/>
                </a:solidFill>
                <a:latin typeface="Trebuchet MS"/>
              </a:rPr>
              <a:t>: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Trebuchet MS"/>
              </a:rPr>
              <a:t>Дмитрий Барков 7</a:t>
            </a:r>
            <a:r>
              <a:rPr b="0" lang="en-US" sz="1600" spc="-1" strike="noStrike">
                <a:solidFill>
                  <a:schemeClr val="dk1"/>
                </a:solidFill>
                <a:latin typeface="Trebuchet MS"/>
              </a:rPr>
              <a:t> </a:t>
            </a:r>
            <a:r>
              <a:rPr b="0" lang="ru-RU" sz="1600" spc="-1" strike="noStrike">
                <a:solidFill>
                  <a:schemeClr val="dk1"/>
                </a:solidFill>
                <a:latin typeface="Trebuchet MS"/>
              </a:rPr>
              <a:t>«Ж»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ru-RU" sz="1600" spc="-1" strike="noStrike">
                <a:solidFill>
                  <a:schemeClr val="accent1"/>
                </a:solidFill>
                <a:latin typeface="Trebuchet MS"/>
              </a:rPr>
              <a:t>Участники проекта</a:t>
            </a:r>
            <a:r>
              <a:rPr b="0" lang="en-US" sz="1600" spc="-1" strike="noStrike">
                <a:solidFill>
                  <a:schemeClr val="accent1"/>
                </a:solidFill>
                <a:latin typeface="Trebuchet MS"/>
              </a:rPr>
              <a:t>: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Trebuchet MS"/>
              </a:rPr>
              <a:t>Тимофеев Иван 7 «Ж»      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Trebuchet MS"/>
              </a:rPr>
              <a:t>Ванин Владимир 7 «Ж»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Trebuchet MS"/>
              </a:rPr>
              <a:t>Гаммал Герман 7 «Ж»       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Trebuchet MS"/>
              </a:rPr>
              <a:t>Авраменко Олег 7 «Е»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ru-RU" sz="1600" spc="-1" strike="noStrike">
                <a:solidFill>
                  <a:schemeClr val="accent1"/>
                </a:solidFill>
                <a:latin typeface="Trebuchet MS"/>
              </a:rPr>
              <a:t>Консультант проекта</a:t>
            </a:r>
            <a:r>
              <a:rPr b="0" lang="en-US" sz="1600" spc="-1" strike="noStrike">
                <a:solidFill>
                  <a:schemeClr val="accent1"/>
                </a:solidFill>
                <a:latin typeface="Trebuchet MS"/>
              </a:rPr>
              <a:t>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Trebuchet MS"/>
              </a:rPr>
              <a:t>И. В. Королёв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7" name="Picture 6" descr="AR, VR and New-Age Technologies Demand Escalates Amid COVID-19"/>
          <p:cNvPicPr/>
          <p:nvPr/>
        </p:nvPicPr>
        <p:blipFill>
          <a:blip r:embed="rId1"/>
          <a:stretch/>
        </p:blipFill>
        <p:spPr>
          <a:xfrm>
            <a:off x="1024200" y="1357200"/>
            <a:ext cx="4132080" cy="2486520"/>
          </a:xfrm>
          <a:prstGeom prst="rect">
            <a:avLst/>
          </a:prstGeom>
          <a:ln w="0">
            <a:noFill/>
          </a:ln>
        </p:spPr>
      </p:pic>
      <p:sp>
        <p:nvSpPr>
          <p:cNvPr id="118" name="TextBox 5"/>
          <p:cNvSpPr/>
          <p:nvPr/>
        </p:nvSpPr>
        <p:spPr>
          <a:xfrm>
            <a:off x="4519080" y="4468680"/>
            <a:ext cx="41320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457200">
              <a:lnSpc>
                <a:spcPct val="100000"/>
              </a:lnSpc>
              <a:buClr>
                <a:srgbClr val="6e91a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2">
                    <a:lumMod val="60000"/>
                    <a:lumOff val="40000"/>
                  </a:schemeClr>
                </a:solidFill>
                <a:latin typeface="Trebuchet MS"/>
              </a:rPr>
              <a:t>Что такое </a:t>
            </a:r>
            <a:r>
              <a:rPr b="0" lang="en-US" sz="1800" spc="-1" strike="noStrike">
                <a:solidFill>
                  <a:schemeClr val="dk2">
                    <a:lumMod val="60000"/>
                    <a:lumOff val="40000"/>
                  </a:schemeClr>
                </a:solidFill>
                <a:latin typeface="Trebuchet MS"/>
              </a:rPr>
              <a:t>AR?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6e91a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2">
                    <a:lumMod val="60000"/>
                    <a:lumOff val="40000"/>
                  </a:schemeClr>
                </a:solidFill>
                <a:latin typeface="Trebuchet MS"/>
              </a:rPr>
              <a:t>В чём разница между </a:t>
            </a:r>
            <a:r>
              <a:rPr b="0" lang="en-US" sz="1800" spc="-1" strike="noStrike">
                <a:solidFill>
                  <a:schemeClr val="dk2">
                    <a:lumMod val="60000"/>
                    <a:lumOff val="40000"/>
                  </a:schemeClr>
                </a:solidFill>
                <a:latin typeface="Trebuchet MS"/>
              </a:rPr>
              <a:t>AR </a:t>
            </a:r>
            <a:r>
              <a:rPr b="0" lang="ru-RU" sz="1800" spc="-1" strike="noStrike">
                <a:solidFill>
                  <a:schemeClr val="dk2">
                    <a:lumMod val="60000"/>
                    <a:lumOff val="40000"/>
                  </a:schemeClr>
                </a:solidFill>
                <a:latin typeface="Trebuchet MS"/>
              </a:rPr>
              <a:t>и </a:t>
            </a:r>
            <a:r>
              <a:rPr b="0" lang="en-US" sz="1800" spc="-1" strike="noStrike">
                <a:solidFill>
                  <a:schemeClr val="dk2">
                    <a:lumMod val="60000"/>
                    <a:lumOff val="40000"/>
                  </a:schemeClr>
                </a:solidFill>
                <a:latin typeface="Trebuchet MS"/>
              </a:rPr>
              <a:t>VR?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6e91a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2">
                    <a:lumMod val="60000"/>
                    <a:lumOff val="40000"/>
                  </a:schemeClr>
                </a:solidFill>
                <a:latin typeface="Trebuchet MS"/>
              </a:rPr>
              <a:t>В каких сферах используется </a:t>
            </a:r>
            <a:r>
              <a:rPr b="0" lang="en-US" sz="1800" spc="-1" strike="noStrike">
                <a:solidFill>
                  <a:schemeClr val="dk2">
                    <a:lumMod val="60000"/>
                    <a:lumOff val="40000"/>
                  </a:schemeClr>
                </a:solidFill>
                <a:latin typeface="Trebuchet MS"/>
              </a:rPr>
              <a:t>AR?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6e91a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2">
                    <a:lumMod val="60000"/>
                    <a:lumOff val="40000"/>
                  </a:schemeClr>
                </a:solidFill>
                <a:latin typeface="Trebuchet MS"/>
              </a:rPr>
              <a:t>Какая примерная стоимость </a:t>
            </a:r>
            <a:r>
              <a:rPr b="0" lang="en-US" sz="1800" spc="-1" strike="noStrike">
                <a:solidFill>
                  <a:schemeClr val="dk2">
                    <a:lumMod val="60000"/>
                    <a:lumOff val="40000"/>
                  </a:schemeClr>
                </a:solidFill>
                <a:latin typeface="Trebuchet MS"/>
              </a:rPr>
              <a:t>AR?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9" name="Picture 10" descr="Олимпиадная математика. Курсы дополнительного образования 1505. |  Общественный портал Школы №1505 &quot;Преображенская&quot;"/>
          <p:cNvPicPr/>
          <p:nvPr/>
        </p:nvPicPr>
        <p:blipFill>
          <a:blip r:embed="rId2"/>
          <a:stretch/>
        </p:blipFill>
        <p:spPr>
          <a:xfrm>
            <a:off x="3836160" y="6174720"/>
            <a:ext cx="556920" cy="544680"/>
          </a:xfrm>
          <a:prstGeom prst="rect">
            <a:avLst/>
          </a:prstGeom>
          <a:ln w="0">
            <a:noFill/>
          </a:ln>
        </p:spPr>
      </p:pic>
      <p:sp>
        <p:nvSpPr>
          <p:cNvPr id="120" name="TextBox 9"/>
          <p:cNvSpPr/>
          <p:nvPr/>
        </p:nvSpPr>
        <p:spPr>
          <a:xfrm>
            <a:off x="4519080" y="6278040"/>
            <a:ext cx="44830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Trebuchet MS"/>
              </a:rPr>
              <a:t>Школа №1505 "Преображенская"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Рисунок 11" descr=""/>
          <p:cNvPicPr/>
          <p:nvPr/>
        </p:nvPicPr>
        <p:blipFill>
          <a:blip r:embed="rId3"/>
          <a:stretch/>
        </p:blipFill>
        <p:spPr>
          <a:xfrm>
            <a:off x="5849640" y="1503360"/>
            <a:ext cx="2401560" cy="234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6666"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Конечный продукт проекта</a:t>
            </a:r>
            <a:endParaRPr b="0" lang="en-US" sz="5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Проведение отдельного урока по теме</a:t>
            </a:r>
            <a:r>
              <a:rPr b="0" lang="en-US" sz="3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:</a:t>
            </a:r>
            <a:r>
              <a:rPr b="0" lang="ru-RU" sz="3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 «Дополненной Реальности», после которого будет осуществлён опрос по данной тематике.</a:t>
            </a:r>
            <a:endParaRPr b="0" lang="en-US" sz="32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pic>
        <p:nvPicPr>
          <p:cNvPr id="159" name="Picture 10" descr="Олимпиадная математика. Курсы дополнительного образования 1505. |  Общественный портал Школы №1505 &quot;Преображенская&quot;"/>
          <p:cNvPicPr/>
          <p:nvPr/>
        </p:nvPicPr>
        <p:blipFill>
          <a:blip r:embed="rId1"/>
          <a:stretch/>
        </p:blipFill>
        <p:spPr>
          <a:xfrm>
            <a:off x="2857680" y="6168240"/>
            <a:ext cx="556920" cy="544680"/>
          </a:xfrm>
          <a:prstGeom prst="rect">
            <a:avLst/>
          </a:prstGeom>
          <a:ln w="0">
            <a:noFill/>
          </a:ln>
        </p:spPr>
      </p:pic>
      <p:sp>
        <p:nvSpPr>
          <p:cNvPr id="160" name="TextBox 4"/>
          <p:cNvSpPr/>
          <p:nvPr/>
        </p:nvSpPr>
        <p:spPr>
          <a:xfrm>
            <a:off x="3540240" y="6271560"/>
            <a:ext cx="44830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Trebuchet MS"/>
              </a:rPr>
              <a:t>Школа №1505 "Преображенская"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Результаты урока</a:t>
            </a:r>
            <a:endParaRPr b="0" lang="en-US" sz="5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Большинству присутствующим на уроке понравилась тема и её раскрытие на занятии. Материал слушающими воспринят и оценён преимущественно положительно.</a:t>
            </a:r>
            <a:endParaRPr b="0" lang="en-US" sz="32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pic>
        <p:nvPicPr>
          <p:cNvPr id="163" name="Picture 10" descr="Олимпиадная математика. Курсы дополнительного образования 1505. |  Общественный портал Школы №1505 &quot;Преображенская&quot;"/>
          <p:cNvPicPr/>
          <p:nvPr/>
        </p:nvPicPr>
        <p:blipFill>
          <a:blip r:embed="rId1"/>
          <a:stretch/>
        </p:blipFill>
        <p:spPr>
          <a:xfrm>
            <a:off x="2857680" y="6168240"/>
            <a:ext cx="556920" cy="544680"/>
          </a:xfrm>
          <a:prstGeom prst="rect">
            <a:avLst/>
          </a:prstGeom>
          <a:ln w="0">
            <a:noFill/>
          </a:ln>
        </p:spPr>
      </p:pic>
      <p:sp>
        <p:nvSpPr>
          <p:cNvPr id="164" name="TextBox 4"/>
          <p:cNvSpPr/>
          <p:nvPr/>
        </p:nvSpPr>
        <p:spPr>
          <a:xfrm>
            <a:off x="3540240" y="6271560"/>
            <a:ext cx="44830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Trebuchet MS"/>
              </a:rPr>
              <a:t>Школа №1505 "Преображенская"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Результаты опроса</a:t>
            </a:r>
            <a:endParaRPr b="0" lang="en-US" sz="5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543240" y="2209680"/>
            <a:ext cx="9127080" cy="4399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Вопросы были таковы</a:t>
            </a:r>
            <a:r>
              <a:rPr b="0" lang="en-US" sz="2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:</a:t>
            </a:r>
            <a:endParaRPr b="0" lang="en-US" sz="2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AutoNum type="arabicParenR"/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Какие у вас впечатления от AR</a:t>
            </a: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?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AutoNum type="arabicParenR"/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Хотели бы пользоваться в дальнейшем AR</a:t>
            </a: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?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AutoNum type="arabicParenR"/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Поняли ли вы отличие AR от VR</a:t>
            </a: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?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AutoNum type="arabicParenR"/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Как думаете, будут ли технологии AR использоваться в повседневной жизни?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pic>
        <p:nvPicPr>
          <p:cNvPr id="167" name="Picture 10" descr="Олимпиадная математика. Курсы дополнительного образования 1505. |  Общественный портал Школы №1505 &quot;Преображенская&quot;"/>
          <p:cNvPicPr/>
          <p:nvPr/>
        </p:nvPicPr>
        <p:blipFill>
          <a:blip r:embed="rId1"/>
          <a:stretch/>
        </p:blipFill>
        <p:spPr>
          <a:xfrm>
            <a:off x="2857680" y="6168240"/>
            <a:ext cx="556920" cy="544680"/>
          </a:xfrm>
          <a:prstGeom prst="rect">
            <a:avLst/>
          </a:prstGeom>
          <a:ln w="0">
            <a:noFill/>
          </a:ln>
        </p:spPr>
      </p:pic>
      <p:sp>
        <p:nvSpPr>
          <p:cNvPr id="168" name="TextBox 4"/>
          <p:cNvSpPr/>
          <p:nvPr/>
        </p:nvSpPr>
        <p:spPr>
          <a:xfrm>
            <a:off x="3540240" y="6271560"/>
            <a:ext cx="44830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Trebuchet MS"/>
              </a:rPr>
              <a:t>Школа №1505 "Преображенская"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3333"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Результаты опроса </a:t>
            </a:r>
            <a:br>
              <a:rPr sz="5400"/>
            </a:b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по теме урока</a:t>
            </a:r>
            <a:endParaRPr b="0" lang="en-US" sz="5400" spc="-1" strike="noStrike">
              <a:solidFill>
                <a:schemeClr val="dk1"/>
              </a:solidFill>
              <a:latin typeface="Trebuchet MS"/>
            </a:endParaRPr>
          </a:p>
        </p:txBody>
      </p:sp>
      <p:graphicFrame>
        <p:nvGraphicFramePr>
          <p:cNvPr id="170" name="Объект 7"/>
          <p:cNvGraphicFramePr/>
          <p:nvPr/>
        </p:nvGraphicFramePr>
        <p:xfrm>
          <a:off x="1961640" y="2202840"/>
          <a:ext cx="5565240" cy="388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71" name="Picture 10" descr="Олимпиадная математика. Курсы дополнительного образования 1505. |  Общественный портал Школы №1505 &quot;Преображенская&quot;"/>
          <p:cNvPicPr/>
          <p:nvPr/>
        </p:nvPicPr>
        <p:blipFill>
          <a:blip r:embed="rId2"/>
          <a:stretch/>
        </p:blipFill>
        <p:spPr>
          <a:xfrm>
            <a:off x="2857680" y="6168240"/>
            <a:ext cx="556920" cy="544680"/>
          </a:xfrm>
          <a:prstGeom prst="rect">
            <a:avLst/>
          </a:prstGeom>
          <a:ln w="0">
            <a:noFill/>
          </a:ln>
        </p:spPr>
      </p:pic>
      <p:sp>
        <p:nvSpPr>
          <p:cNvPr id="172" name="TextBox 4"/>
          <p:cNvSpPr/>
          <p:nvPr/>
        </p:nvSpPr>
        <p:spPr>
          <a:xfrm>
            <a:off x="3540240" y="6271560"/>
            <a:ext cx="44830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Trebuchet MS"/>
              </a:rPr>
              <a:t>Школа №1505 "Преображенская"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3333"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Результаты опроса </a:t>
            </a:r>
            <a:br>
              <a:rPr sz="5400"/>
            </a:b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по теме урока</a:t>
            </a:r>
            <a:endParaRPr b="0" lang="en-US" sz="5400" spc="-1" strike="noStrike">
              <a:solidFill>
                <a:schemeClr val="dk1"/>
              </a:solidFill>
              <a:latin typeface="Trebuchet MS"/>
            </a:endParaRPr>
          </a:p>
        </p:txBody>
      </p:sp>
      <p:graphicFrame>
        <p:nvGraphicFramePr>
          <p:cNvPr id="174" name="Объект 7"/>
          <p:cNvGraphicFramePr/>
          <p:nvPr/>
        </p:nvGraphicFramePr>
        <p:xfrm>
          <a:off x="1961640" y="2202840"/>
          <a:ext cx="5970960" cy="388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75" name="Picture 10" descr="Олимпиадная математика. Курсы дополнительного образования 1505. |  Общественный портал Школы №1505 &quot;Преображенская&quot;"/>
          <p:cNvPicPr/>
          <p:nvPr/>
        </p:nvPicPr>
        <p:blipFill>
          <a:blip r:embed="rId2"/>
          <a:stretch/>
        </p:blipFill>
        <p:spPr>
          <a:xfrm>
            <a:off x="2857680" y="6168240"/>
            <a:ext cx="556920" cy="544680"/>
          </a:xfrm>
          <a:prstGeom prst="rect">
            <a:avLst/>
          </a:prstGeom>
          <a:ln w="0">
            <a:noFill/>
          </a:ln>
        </p:spPr>
      </p:pic>
      <p:sp>
        <p:nvSpPr>
          <p:cNvPr id="176" name="TextBox 4"/>
          <p:cNvSpPr/>
          <p:nvPr/>
        </p:nvSpPr>
        <p:spPr>
          <a:xfrm>
            <a:off x="3540240" y="6271560"/>
            <a:ext cx="44830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Trebuchet MS"/>
              </a:rPr>
              <a:t>Школа №1505 "Преображенская"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3333"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Результаты опроса </a:t>
            </a:r>
            <a:br>
              <a:rPr sz="5400"/>
            </a:b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по теме урока</a:t>
            </a:r>
            <a:endParaRPr b="0" lang="en-US" sz="5400" spc="-1" strike="noStrike">
              <a:solidFill>
                <a:schemeClr val="dk1"/>
              </a:solidFill>
              <a:latin typeface="Trebuchet MS"/>
            </a:endParaRPr>
          </a:p>
        </p:txBody>
      </p:sp>
      <p:graphicFrame>
        <p:nvGraphicFramePr>
          <p:cNvPr id="178" name="Объект 7"/>
          <p:cNvGraphicFramePr/>
          <p:nvPr/>
        </p:nvGraphicFramePr>
        <p:xfrm>
          <a:off x="1961640" y="2202840"/>
          <a:ext cx="5970960" cy="388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79" name="Picture 10" descr="Олимпиадная математика. Курсы дополнительного образования 1505. |  Общественный портал Школы №1505 &quot;Преображенская&quot;"/>
          <p:cNvPicPr/>
          <p:nvPr/>
        </p:nvPicPr>
        <p:blipFill>
          <a:blip r:embed="rId2"/>
          <a:stretch/>
        </p:blipFill>
        <p:spPr>
          <a:xfrm>
            <a:off x="2857680" y="6168240"/>
            <a:ext cx="556920" cy="544680"/>
          </a:xfrm>
          <a:prstGeom prst="rect">
            <a:avLst/>
          </a:prstGeom>
          <a:ln w="0">
            <a:noFill/>
          </a:ln>
        </p:spPr>
      </p:pic>
      <p:sp>
        <p:nvSpPr>
          <p:cNvPr id="180" name="TextBox 4"/>
          <p:cNvSpPr/>
          <p:nvPr/>
        </p:nvSpPr>
        <p:spPr>
          <a:xfrm>
            <a:off x="3540240" y="6271560"/>
            <a:ext cx="44830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Trebuchet MS"/>
              </a:rPr>
              <a:t>Школа №1505 "Преображенская"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3333"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Результаты опроса </a:t>
            </a:r>
            <a:br>
              <a:rPr sz="5400"/>
            </a:b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по теме урока</a:t>
            </a:r>
            <a:endParaRPr b="0" lang="en-US" sz="5400" spc="-1" strike="noStrike">
              <a:solidFill>
                <a:schemeClr val="dk1"/>
              </a:solidFill>
              <a:latin typeface="Trebuchet MS"/>
            </a:endParaRPr>
          </a:p>
        </p:txBody>
      </p:sp>
      <p:graphicFrame>
        <p:nvGraphicFramePr>
          <p:cNvPr id="182" name="Объект 7"/>
          <p:cNvGraphicFramePr/>
          <p:nvPr/>
        </p:nvGraphicFramePr>
        <p:xfrm>
          <a:off x="1961640" y="2202840"/>
          <a:ext cx="5970960" cy="388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83" name="Picture 10" descr="Олимпиадная математика. Курсы дополнительного образования 1505. |  Общественный портал Школы №1505 &quot;Преображенская&quot;"/>
          <p:cNvPicPr/>
          <p:nvPr/>
        </p:nvPicPr>
        <p:blipFill>
          <a:blip r:embed="rId2"/>
          <a:stretch/>
        </p:blipFill>
        <p:spPr>
          <a:xfrm>
            <a:off x="2857680" y="6168240"/>
            <a:ext cx="556920" cy="544680"/>
          </a:xfrm>
          <a:prstGeom prst="rect">
            <a:avLst/>
          </a:prstGeom>
          <a:ln w="0">
            <a:noFill/>
          </a:ln>
        </p:spPr>
      </p:pic>
      <p:sp>
        <p:nvSpPr>
          <p:cNvPr id="184" name="TextBox 4"/>
          <p:cNvSpPr/>
          <p:nvPr/>
        </p:nvSpPr>
        <p:spPr>
          <a:xfrm>
            <a:off x="3540240" y="6271560"/>
            <a:ext cx="44830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Trebuchet MS"/>
              </a:rPr>
              <a:t>Школа №1505 "Преображенская"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График работ проекта</a:t>
            </a:r>
            <a:endParaRPr b="0" lang="en-US" sz="5400" spc="-1" strike="noStrike">
              <a:solidFill>
                <a:schemeClr val="dk1"/>
              </a:solidFill>
              <a:latin typeface="Trebuchet MS"/>
            </a:endParaRPr>
          </a:p>
        </p:txBody>
      </p:sp>
      <p:pic>
        <p:nvPicPr>
          <p:cNvPr id="186" name="Picture 10" descr="Олимпиадная математика. Курсы дополнительного образования 1505. |  Общественный портал Школы №1505 &quot;Преображенская&quot;"/>
          <p:cNvPicPr/>
          <p:nvPr/>
        </p:nvPicPr>
        <p:blipFill>
          <a:blip r:embed="rId1"/>
          <a:stretch/>
        </p:blipFill>
        <p:spPr>
          <a:xfrm>
            <a:off x="2857680" y="6168240"/>
            <a:ext cx="556920" cy="544680"/>
          </a:xfrm>
          <a:prstGeom prst="rect">
            <a:avLst/>
          </a:prstGeom>
          <a:ln w="0">
            <a:noFill/>
          </a:ln>
        </p:spPr>
      </p:pic>
      <p:sp>
        <p:nvSpPr>
          <p:cNvPr id="187" name="TextBox 4"/>
          <p:cNvSpPr/>
          <p:nvPr/>
        </p:nvSpPr>
        <p:spPr>
          <a:xfrm>
            <a:off x="3540240" y="6271560"/>
            <a:ext cx="44830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Trebuchet MS"/>
              </a:rPr>
              <a:t>Школа №1505 "Преображенская"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677160" y="1609560"/>
            <a:ext cx="8596440" cy="445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7222"/>
          </a:bodyPr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11.10.23: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                                                                                                                     14.11.23</a:t>
            </a:r>
            <a:r>
              <a:rPr b="0" lang="en-US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:</a:t>
            </a:r>
            <a:endParaRPr b="0" lang="en-US" sz="1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Найти информацию для презентации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                                                                                  Заполнить график на сайте</a:t>
            </a:r>
            <a:endParaRPr b="0" lang="en-US" sz="1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Сделать шаблон с основными темами в презентации к предзащите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                                    15.11.23</a:t>
            </a:r>
            <a:r>
              <a:rPr b="0" lang="en-US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:</a:t>
            </a:r>
            <a:endParaRPr b="0" lang="en-US" sz="1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12.10.23</a:t>
            </a:r>
            <a:r>
              <a:rPr b="0" lang="en-US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:</a:t>
            </a:r>
            <a:r>
              <a:rPr b="0" lang="en-US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en-US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en-US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en-US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en-US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en-US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en-US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                                                                                                                   Проведение урока</a:t>
            </a:r>
            <a:endParaRPr b="0" lang="en-US" sz="1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Оформить дизайн презентации к предзащите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                                              Проведение опроса по теме урока</a:t>
            </a:r>
            <a:endParaRPr b="0" lang="en-US" sz="1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Расставить текст в презентации к предзащите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                                             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16.11.23</a:t>
            </a:r>
            <a:r>
              <a:rPr b="0" lang="en-US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:</a:t>
            </a:r>
            <a:endParaRPr b="0" lang="en-US" sz="1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18.10.23</a:t>
            </a:r>
            <a:r>
              <a:rPr b="0" lang="en-US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:</a:t>
            </a:r>
            <a:r>
              <a:rPr b="0" lang="en-US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en-US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en-US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en-US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en-US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en-US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en-US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                                                                                                                 Корректировка ошибок и недочётов в проекте</a:t>
            </a:r>
            <a:endParaRPr b="0" lang="en-US" sz="1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Проведение опроса по теме урока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                                                                               Организовать встречи по проекту</a:t>
            </a:r>
            <a:endParaRPr b="0" lang="en-US" sz="1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09.11.23</a:t>
            </a:r>
            <a:r>
              <a:rPr b="0" lang="en-US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: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                                                                                                                 Создать презентацию для проекту</a:t>
            </a:r>
            <a:endParaRPr b="0" lang="en-US" sz="1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Найти информацию для урока</a:t>
            </a:r>
            <a:endParaRPr b="0" lang="en-US" sz="1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Сделать рекламу для проекта</a:t>
            </a:r>
            <a:endParaRPr b="0" lang="en-US" sz="1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10.11.23</a:t>
            </a:r>
            <a:r>
              <a:rPr b="0" lang="en-US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:</a:t>
            </a:r>
            <a:endParaRPr b="0" lang="en-US" sz="1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Внести источники на сайт</a:t>
            </a:r>
            <a:endParaRPr b="0" lang="en-US" sz="1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13.11.23</a:t>
            </a:r>
            <a:r>
              <a:rPr b="0" lang="en-US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:</a:t>
            </a:r>
            <a:endParaRPr b="0" lang="en-US" sz="1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Создание плана урока</a:t>
            </a:r>
            <a:endParaRPr b="0" lang="en-US" sz="1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Подготовить и создать презентацию к уроку</a:t>
            </a:r>
            <a:endParaRPr b="0" lang="en-US" sz="1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Осуществить корректировку выданной информации</a:t>
            </a:r>
            <a:endParaRPr b="0" lang="en-US" sz="1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Критерии эффективности</a:t>
            </a:r>
            <a:endParaRPr b="0" lang="en-US" sz="5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Тема проекта</a:t>
            </a: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: 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marL="343080" indent="-343080" algn="just" defTabSz="45720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На присутствующих на уроке произвела положительные впечатления</a:t>
            </a: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;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marL="343080" indent="-343080" algn="just" defTabSz="45720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Изложена доступным языком</a:t>
            </a: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;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marL="343080" indent="-343080" algn="just" defTabSz="45720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Имеет логически завершённую концепцию</a:t>
            </a: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;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marL="343080" indent="-343080" algn="just" defTabSz="45720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Заинтересовала присутствующих получить более подробную и расширенную информацию о возможностях «Дополненной Реальности» и перспективах о её развития.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rebuchet MS"/>
              </a:rPr>
              <a:t>ВЫВОД</a:t>
            </a: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: 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тема раскрыта в полном объёме, цель по ознакомлению с развитием технологий AR достигнута.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pic>
        <p:nvPicPr>
          <p:cNvPr id="191" name="Picture 10" descr="Олимпиадная математика. Курсы дополнительного образования 1505. |  Общественный портал Школы №1505 &quot;Преображенская&quot;"/>
          <p:cNvPicPr/>
          <p:nvPr/>
        </p:nvPicPr>
        <p:blipFill>
          <a:blip r:embed="rId1"/>
          <a:stretch/>
        </p:blipFill>
        <p:spPr>
          <a:xfrm>
            <a:off x="2857680" y="6168240"/>
            <a:ext cx="556920" cy="544680"/>
          </a:xfrm>
          <a:prstGeom prst="rect">
            <a:avLst/>
          </a:prstGeom>
          <a:ln w="0">
            <a:noFill/>
          </a:ln>
        </p:spPr>
      </p:pic>
      <p:sp>
        <p:nvSpPr>
          <p:cNvPr id="192" name="TextBox 4"/>
          <p:cNvSpPr/>
          <p:nvPr/>
        </p:nvSpPr>
        <p:spPr>
          <a:xfrm>
            <a:off x="3540240" y="6271560"/>
            <a:ext cx="44830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Trebuchet MS"/>
              </a:rPr>
              <a:t>Школа №1505 "Преображенская"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82972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3611" lnSpcReduction="20000"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Распределение обязанностей</a:t>
            </a:r>
            <a:endParaRPr b="0" lang="en-US" sz="5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rebuchet MS"/>
              </a:rPr>
              <a:t>Барков Дмитрий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 – осуществлял поиск информации к защите, провёл урок и опрос, подготовил план урока.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rebuchet MS"/>
              </a:rPr>
              <a:t>Тимофеев Иван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 – подготовил материал к презентации и создал её к защите проекта, провёл урок и опрос, осуществлял корректировку выданной информации.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rebuchet MS"/>
              </a:rPr>
              <a:t>Гаммал Герман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 – создал рекламу проекта, подготовил план урока, работал над сайтом, организовал совместную работу над проектом, корректировал выданную информацию.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rebuchet MS"/>
              </a:rPr>
              <a:t>Ванин Владимир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 – помогал в подготовке к созданию презентации и её защите, подготовил график выполнения работы в проекте.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rebuchet MS"/>
              </a:rPr>
              <a:t>Авраменко Олег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 – произвёл выборку источников информации, подготовил график выполнения работы в проекте.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pic>
        <p:nvPicPr>
          <p:cNvPr id="195" name="Picture 10" descr="Олимпиадная математика. Курсы дополнительного образования 1505. |  Общественный портал Школы №1505 &quot;Преображенская&quot;"/>
          <p:cNvPicPr/>
          <p:nvPr/>
        </p:nvPicPr>
        <p:blipFill>
          <a:blip r:embed="rId1"/>
          <a:stretch/>
        </p:blipFill>
        <p:spPr>
          <a:xfrm>
            <a:off x="2857680" y="6168240"/>
            <a:ext cx="556920" cy="544680"/>
          </a:xfrm>
          <a:prstGeom prst="rect">
            <a:avLst/>
          </a:prstGeom>
          <a:ln w="0">
            <a:noFill/>
          </a:ln>
        </p:spPr>
      </p:pic>
      <p:sp>
        <p:nvSpPr>
          <p:cNvPr id="196" name="TextBox 4"/>
          <p:cNvSpPr/>
          <p:nvPr/>
        </p:nvSpPr>
        <p:spPr>
          <a:xfrm>
            <a:off x="3540240" y="6271560"/>
            <a:ext cx="44830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Trebuchet MS"/>
              </a:rPr>
              <a:t>Школа №1505 "Преображенская"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Что такое </a:t>
            </a:r>
            <a:r>
              <a:rPr b="0" lang="en-US" sz="5400" spc="-1" strike="noStrike">
                <a:solidFill>
                  <a:schemeClr val="accent1"/>
                </a:solidFill>
                <a:latin typeface="Trebuchet MS"/>
              </a:rPr>
              <a:t>AR?</a:t>
            </a:r>
            <a:endParaRPr b="0" lang="en-US" sz="5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AR (англ. augmented reality — «дополненная реальность») — технология наложения компьютерных слоёв на реальное пространство.</a:t>
            </a:r>
            <a:endParaRPr b="0" lang="en-US" sz="32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Вот в этой связи мы и  сокращаем «Дополненную Реальность» на AR, так как это проще и быстрее.</a:t>
            </a:r>
            <a:endParaRPr b="0" lang="en-US" sz="32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pic>
        <p:nvPicPr>
          <p:cNvPr id="124" name="Picture 10" descr="Олимпиадная математика. Курсы дополнительного образования 1505. |  Общественный портал Школы №1505 &quot;Преображенская&quot;"/>
          <p:cNvPicPr/>
          <p:nvPr/>
        </p:nvPicPr>
        <p:blipFill>
          <a:blip r:embed="rId1"/>
          <a:stretch/>
        </p:blipFill>
        <p:spPr>
          <a:xfrm>
            <a:off x="2857680" y="6168240"/>
            <a:ext cx="556920" cy="544680"/>
          </a:xfrm>
          <a:prstGeom prst="rect">
            <a:avLst/>
          </a:prstGeom>
          <a:ln w="0">
            <a:noFill/>
          </a:ln>
        </p:spPr>
      </p:pic>
      <p:sp>
        <p:nvSpPr>
          <p:cNvPr id="125" name="TextBox 4"/>
          <p:cNvSpPr/>
          <p:nvPr/>
        </p:nvSpPr>
        <p:spPr>
          <a:xfrm>
            <a:off x="3540240" y="6271560"/>
            <a:ext cx="44830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Trebuchet MS"/>
              </a:rPr>
              <a:t>Школа №1505 "Преображенская"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Источники</a:t>
            </a:r>
            <a:endParaRPr b="0" lang="en-US" sz="5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677160" y="1501920"/>
            <a:ext cx="8596440" cy="4539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25000"/>
          </a:bodyPr>
          <a:p>
            <a:pPr indent="0" algn="ctr" defTabSz="4572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en-US" sz="23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  <a:ea typeface="Calibri"/>
                <a:hlinkClick r:id="rId1"/>
              </a:rPr>
              <a:t>SkySmart</a:t>
            </a:r>
            <a:endParaRPr b="0" lang="en-US" sz="23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ctr" defTabSz="4572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ru-RU" sz="23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  <a:ea typeface="Calibri"/>
                <a:hlinkClick r:id="rId2"/>
              </a:rPr>
              <a:t>Выбор экспертов </a:t>
            </a:r>
            <a:endParaRPr b="0" lang="en-US" sz="23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ctr" defTabSz="4572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en-US" sz="23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  <a:ea typeface="Calibri"/>
                <a:hlinkClick r:id="rId3"/>
              </a:rPr>
              <a:t>AREAL</a:t>
            </a:r>
            <a:endParaRPr b="0" lang="en-US" sz="23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ctr" defTabSz="4572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en-US" sz="23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  <a:ea typeface="Calibri"/>
                <a:hlinkClick r:id="rId4"/>
              </a:rPr>
              <a:t>WELLSOFT</a:t>
            </a:r>
            <a:r>
              <a:rPr b="0" lang="en-US" sz="23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  <a:ea typeface="Calibri"/>
              </a:rPr>
              <a:t> </a:t>
            </a:r>
            <a:endParaRPr b="0" lang="en-US" sz="23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ctr" defTabSz="4572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en-US" sz="23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  <a:ea typeface="Calibri"/>
                <a:hlinkClick r:id="rId5"/>
              </a:rPr>
              <a:t>VC.RU </a:t>
            </a:r>
            <a:endParaRPr b="0" lang="en-US" sz="23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ctr" defTabSz="4572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ru-RU" sz="23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  <a:ea typeface="Calibri"/>
                <a:hlinkClick r:id="rId6"/>
              </a:rPr>
              <a:t>РБК Тренды </a:t>
            </a:r>
            <a:endParaRPr b="0" lang="en-US" sz="23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ctr" defTabSz="4572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en-US" sz="23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  <a:ea typeface="Calibri"/>
                <a:hlinkClick r:id="rId7"/>
              </a:rPr>
              <a:t>RB.RU</a:t>
            </a:r>
            <a:endParaRPr b="0" lang="en-US" sz="23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ctr" defTabSz="4572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en-US" sz="23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  <a:ea typeface="Calibri"/>
                <a:hlinkClick r:id="rId8"/>
              </a:rPr>
              <a:t>Softline</a:t>
            </a:r>
            <a:endParaRPr b="0" lang="en-US" sz="23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ctr" defTabSz="4572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en-US" sz="23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  <a:ea typeface="Calibri"/>
                <a:hlinkClick r:id="rId9"/>
              </a:rPr>
              <a:t>AVTechno</a:t>
            </a:r>
            <a:endParaRPr b="0" lang="en-US" sz="23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ctr" defTabSz="4572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en-US" sz="23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  <a:ea typeface="Calibri"/>
                <a:hlinkClick r:id="rId10"/>
              </a:rPr>
              <a:t>OnCreate</a:t>
            </a:r>
            <a:endParaRPr b="0" lang="en-US" sz="23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ctr" defTabSz="4572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en-US" sz="2300" spc="-1" strike="noStrike" u="sng">
                <a:solidFill>
                  <a:srgbClr val="3fcde7"/>
                </a:solidFill>
                <a:uFillTx/>
                <a:latin typeface="Arial"/>
                <a:ea typeface="Calibri"/>
                <a:hlinkClick r:id="rId11"/>
              </a:rPr>
              <a:t>YouTube </a:t>
            </a:r>
            <a:r>
              <a:rPr b="0" lang="ru-RU" sz="2300" spc="-1" strike="noStrike" u="sng">
                <a:solidFill>
                  <a:srgbClr val="3fcde7"/>
                </a:solidFill>
                <a:uFillTx/>
                <a:latin typeface="Arial"/>
                <a:ea typeface="Calibri"/>
                <a:hlinkClick r:id="rId12"/>
              </a:rPr>
              <a:t>Видео</a:t>
            </a:r>
            <a:endParaRPr b="0" lang="en-US" sz="23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ctr" defTabSz="4572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en-US" sz="2300" spc="-1" strike="noStrike" u="sng">
                <a:solidFill>
                  <a:srgbClr val="3fcde7"/>
                </a:solidFill>
                <a:uFillTx/>
                <a:latin typeface="Arial"/>
                <a:ea typeface="Calibri"/>
                <a:hlinkClick r:id="rId13"/>
              </a:rPr>
              <a:t>AliExpress</a:t>
            </a:r>
            <a:endParaRPr b="0" lang="en-US" sz="23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ctr" defTabSz="4572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en-US" sz="2300" spc="-1" strike="noStrike" u="sng">
                <a:solidFill>
                  <a:srgbClr val="3fcde7"/>
                </a:solidFill>
                <a:uFillTx/>
                <a:latin typeface="Arial"/>
                <a:ea typeface="Calibri"/>
                <a:hlinkClick r:id="rId14"/>
              </a:rPr>
              <a:t>YandexGPT</a:t>
            </a:r>
            <a:endParaRPr b="0" lang="en-US" sz="23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ctr" defTabSz="4572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en-US" sz="2300" spc="-1" strike="noStrike" u="sng">
                <a:solidFill>
                  <a:srgbClr val="3fcde7"/>
                </a:solidFill>
                <a:uFillTx/>
                <a:latin typeface="Arial"/>
                <a:ea typeface="Calibri"/>
                <a:hlinkClick r:id="rId15"/>
              </a:rPr>
              <a:t>ChatGPT</a:t>
            </a:r>
            <a:endParaRPr b="0" lang="en-US" sz="23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ctr" defTabSz="4572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ctr" defTabSz="4572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ctr" defTabSz="4572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pic>
        <p:nvPicPr>
          <p:cNvPr id="199" name="Picture 10" descr="Олимпиадная математика. Курсы дополнительного образования 1505. |  Общественный портал Школы №1505 &quot;Преображенская&quot;"/>
          <p:cNvPicPr/>
          <p:nvPr/>
        </p:nvPicPr>
        <p:blipFill>
          <a:blip r:embed="rId16"/>
          <a:stretch/>
        </p:blipFill>
        <p:spPr>
          <a:xfrm>
            <a:off x="2857680" y="6168240"/>
            <a:ext cx="556920" cy="544680"/>
          </a:xfrm>
          <a:prstGeom prst="rect">
            <a:avLst/>
          </a:prstGeom>
          <a:ln w="0">
            <a:noFill/>
          </a:ln>
        </p:spPr>
      </p:pic>
      <p:sp>
        <p:nvSpPr>
          <p:cNvPr id="200" name="TextBox 4"/>
          <p:cNvSpPr/>
          <p:nvPr/>
        </p:nvSpPr>
        <p:spPr>
          <a:xfrm>
            <a:off x="3540240" y="6271560"/>
            <a:ext cx="44830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Trebuchet MS"/>
              </a:rPr>
              <a:t>Школа №1505 "Преображенская"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Ресурсы</a:t>
            </a:r>
            <a:endParaRPr b="0" lang="en-US" sz="5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Материальные</a:t>
            </a: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: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Нематериальные</a:t>
            </a: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: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Опрос</a:t>
            </a: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Урок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Интернет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Источники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pic>
        <p:nvPicPr>
          <p:cNvPr id="203" name="Picture 10" descr="Олимпиадная математика. Курсы дополнительного образования 1505. |  Общественный портал Школы №1505 &quot;Преображенская&quot;"/>
          <p:cNvPicPr/>
          <p:nvPr/>
        </p:nvPicPr>
        <p:blipFill>
          <a:blip r:embed="rId1"/>
          <a:stretch/>
        </p:blipFill>
        <p:spPr>
          <a:xfrm>
            <a:off x="2857680" y="6168240"/>
            <a:ext cx="556920" cy="544680"/>
          </a:xfrm>
          <a:prstGeom prst="rect">
            <a:avLst/>
          </a:prstGeom>
          <a:ln w="0">
            <a:noFill/>
          </a:ln>
        </p:spPr>
      </p:pic>
      <p:sp>
        <p:nvSpPr>
          <p:cNvPr id="204" name="TextBox 4"/>
          <p:cNvSpPr/>
          <p:nvPr/>
        </p:nvSpPr>
        <p:spPr>
          <a:xfrm>
            <a:off x="3540240" y="6271560"/>
            <a:ext cx="44830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Trebuchet MS"/>
              </a:rPr>
              <a:t>Школа №1505 "Преображенская"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/>
          </p:nvPr>
        </p:nvSpPr>
        <p:spPr>
          <a:xfrm>
            <a:off x="-1688040" y="1746720"/>
            <a:ext cx="13794480" cy="388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9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Спасибо </a:t>
            </a:r>
            <a:endParaRPr b="0" lang="en-US" sz="96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9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за внимание!</a:t>
            </a:r>
            <a:endParaRPr b="0" lang="en-US" sz="96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53055" lnSpcReduction="10000"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В чём разница между </a:t>
            </a:r>
            <a:br>
              <a:rPr sz="5400"/>
            </a:b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AR и VR?</a:t>
            </a:r>
            <a:br>
              <a:rPr sz="5400"/>
            </a:br>
            <a:endParaRPr b="0" lang="en-US" sz="5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AR</a:t>
            </a: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: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 добавляет виртуальные объекты, дополняя реальный мир. В AR пользователь может видеть реальное окружение перед собой с дополненными виртуальными объектами, которые видны через устройства, такие как смартфон, планшет или AR-очки. Пример</a:t>
            </a: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: QR-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код на Киндер Сюрпризе, наводя камеру смартфона на </a:t>
            </a: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QR-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код, вместе с изображением телефона появится и виртуальный объект.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VR:</a:t>
            </a:r>
            <a:r>
              <a: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 погружает пользователя в полностью виртуальную среду, представляющую собой симуляцию реального мира. В VR пользователь может перемещаться, взаимодействовать с объектами и ощущать присутствие в виртуальной среде. VR включает в себя игры, симуляторы и тренировочные программы.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pic>
        <p:nvPicPr>
          <p:cNvPr id="128" name="Picture 10" descr="Олимпиадная математика. Курсы дополнительного образования 1505. |  Общественный портал Школы №1505 &quot;Преображенская&quot;"/>
          <p:cNvPicPr/>
          <p:nvPr/>
        </p:nvPicPr>
        <p:blipFill>
          <a:blip r:embed="rId1"/>
          <a:stretch/>
        </p:blipFill>
        <p:spPr>
          <a:xfrm>
            <a:off x="2857680" y="6168240"/>
            <a:ext cx="556920" cy="544680"/>
          </a:xfrm>
          <a:prstGeom prst="rect">
            <a:avLst/>
          </a:prstGeom>
          <a:ln w="0">
            <a:noFill/>
          </a:ln>
        </p:spPr>
      </p:pic>
      <p:sp>
        <p:nvSpPr>
          <p:cNvPr id="129" name="TextBox 4"/>
          <p:cNvSpPr/>
          <p:nvPr/>
        </p:nvSpPr>
        <p:spPr>
          <a:xfrm>
            <a:off x="3540240" y="6271560"/>
            <a:ext cx="44830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Trebuchet MS"/>
              </a:rPr>
              <a:t>Школа №1505 "Преображенская"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3333"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В каких сферах</a:t>
            </a:r>
            <a:r>
              <a:rPr b="0" lang="en-US" sz="5400" spc="-1" strike="noStrike">
                <a:solidFill>
                  <a:schemeClr val="accent1"/>
                </a:solidFill>
                <a:latin typeface="Trebuchet MS"/>
              </a:rPr>
              <a:t> </a:t>
            </a: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используется AR?</a:t>
            </a:r>
            <a:br>
              <a:rPr sz="5400"/>
            </a:br>
            <a:endParaRPr b="0" lang="en-US" sz="5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«Дополненная Реальность» используется в медицине, в рекламной отрасли, в военных технологиях, в играх, для мониторинга объектов и в мобильных устройствах.</a:t>
            </a:r>
            <a:endParaRPr b="0" lang="en-US" sz="24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pic>
        <p:nvPicPr>
          <p:cNvPr id="132" name="Picture 10" descr="Олимпиадная математика. Курсы дополнительного образования 1505. |  Общественный портал Школы №1505 &quot;Преображенская&quot;"/>
          <p:cNvPicPr/>
          <p:nvPr/>
        </p:nvPicPr>
        <p:blipFill>
          <a:blip r:embed="rId1"/>
          <a:stretch/>
        </p:blipFill>
        <p:spPr>
          <a:xfrm>
            <a:off x="2857680" y="6168240"/>
            <a:ext cx="556920" cy="544680"/>
          </a:xfrm>
          <a:prstGeom prst="rect">
            <a:avLst/>
          </a:prstGeom>
          <a:ln w="0">
            <a:noFill/>
          </a:ln>
        </p:spPr>
      </p:pic>
      <p:sp>
        <p:nvSpPr>
          <p:cNvPr id="133" name="TextBox 4"/>
          <p:cNvSpPr/>
          <p:nvPr/>
        </p:nvSpPr>
        <p:spPr>
          <a:xfrm>
            <a:off x="3540240" y="6271560"/>
            <a:ext cx="44830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Trebuchet MS"/>
              </a:rPr>
              <a:t>Школа №1505 "Преображенская"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" name="Picture 2" descr="Дополненная реальность в медицине | Дополненная реальность"/>
          <p:cNvPicPr/>
          <p:nvPr/>
        </p:nvPicPr>
        <p:blipFill>
          <a:blip r:embed="rId2"/>
          <a:stretch/>
        </p:blipFill>
        <p:spPr>
          <a:xfrm>
            <a:off x="633960" y="3822480"/>
            <a:ext cx="2625480" cy="1969200"/>
          </a:xfrm>
          <a:prstGeom prst="rect">
            <a:avLst/>
          </a:prstGeom>
          <a:ln w="0">
            <a:noFill/>
          </a:ln>
        </p:spPr>
      </p:pic>
      <p:pic>
        <p:nvPicPr>
          <p:cNvPr id="135" name="Picture 4" descr="Дополненная реальность и покемоны - Разработка дополненной реальности AR.  Разработка AR приложений"/>
          <p:cNvPicPr/>
          <p:nvPr/>
        </p:nvPicPr>
        <p:blipFill>
          <a:blip r:embed="rId3"/>
          <a:stretch/>
        </p:blipFill>
        <p:spPr>
          <a:xfrm>
            <a:off x="3371040" y="3851280"/>
            <a:ext cx="2897280" cy="193284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6" descr="Для чего военные используют технологии AR/VR / Хабр"/>
          <p:cNvPicPr/>
          <p:nvPr/>
        </p:nvPicPr>
        <p:blipFill>
          <a:blip r:embed="rId4"/>
          <a:stretch/>
        </p:blipFill>
        <p:spPr>
          <a:xfrm>
            <a:off x="6372360" y="3822480"/>
            <a:ext cx="2944440" cy="196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Примерная стоимость </a:t>
            </a:r>
            <a:r>
              <a:rPr b="0" lang="en-US" sz="5400" spc="-1" strike="noStrike">
                <a:solidFill>
                  <a:schemeClr val="accent1"/>
                </a:solidFill>
                <a:latin typeface="Trebuchet MS"/>
              </a:rPr>
              <a:t>AR</a:t>
            </a:r>
            <a:endParaRPr b="0" lang="en-US" sz="5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Средняя стоимость очков AR значительно зависит, в первую очередь - от производителя, функциональности и места заказа продукта. Цена может достигать до нескольких тысяч долларов США.</a:t>
            </a:r>
            <a:endParaRPr b="0" lang="en-US" sz="32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(В долларах США ≈ 700$ - 1000$, </a:t>
            </a:r>
            <a:br>
              <a:rPr sz="3200"/>
            </a:br>
            <a:r>
              <a:rPr b="0" lang="ru-RU" sz="3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в рублях ≈ 65000₽ - 90000₽).</a:t>
            </a:r>
            <a:endParaRPr b="0" lang="en-US" sz="32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pic>
        <p:nvPicPr>
          <p:cNvPr id="139" name="Picture 10" descr="Олимпиадная математика. Курсы дополнительного образования 1505. |  Общественный портал Школы №1505 &quot;Преображенская&quot;"/>
          <p:cNvPicPr/>
          <p:nvPr/>
        </p:nvPicPr>
        <p:blipFill>
          <a:blip r:embed="rId1"/>
          <a:stretch/>
        </p:blipFill>
        <p:spPr>
          <a:xfrm>
            <a:off x="2857680" y="6168240"/>
            <a:ext cx="556920" cy="544680"/>
          </a:xfrm>
          <a:prstGeom prst="rect">
            <a:avLst/>
          </a:prstGeom>
          <a:ln w="0">
            <a:noFill/>
          </a:ln>
        </p:spPr>
      </p:pic>
      <p:sp>
        <p:nvSpPr>
          <p:cNvPr id="140" name="TextBox 4"/>
          <p:cNvSpPr/>
          <p:nvPr/>
        </p:nvSpPr>
        <p:spPr>
          <a:xfrm>
            <a:off x="3540240" y="6271560"/>
            <a:ext cx="44830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Trebuchet MS"/>
              </a:rPr>
              <a:t>Школа №1505 "Преображенская"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Актуальность проекта</a:t>
            </a:r>
            <a:endParaRPr b="0" lang="en-US" sz="5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4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В настоящее время «Дополненная </a:t>
            </a:r>
            <a:r>
              <a:rPr b="0" lang="ru-RU" sz="4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Реальность» (AR) развивается в мире </a:t>
            </a:r>
            <a:r>
              <a:rPr b="0" lang="ru-RU" sz="4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технологий, и она будет часто </a:t>
            </a:r>
            <a:r>
              <a:rPr b="0" lang="ru-RU" sz="4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задействована в будущем.</a:t>
            </a:r>
            <a:endParaRPr b="0" lang="en-US" sz="4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pic>
        <p:nvPicPr>
          <p:cNvPr id="143" name="Picture 10" descr="Олимпиадная математика. Курсы дополнительного образования 1505. |  Общественный портал Школы №1505 &quot;Преображенская&quot;"/>
          <p:cNvPicPr/>
          <p:nvPr/>
        </p:nvPicPr>
        <p:blipFill>
          <a:blip r:embed="rId1"/>
          <a:stretch/>
        </p:blipFill>
        <p:spPr>
          <a:xfrm>
            <a:off x="2857680" y="6168240"/>
            <a:ext cx="556920" cy="544680"/>
          </a:xfrm>
          <a:prstGeom prst="rect">
            <a:avLst/>
          </a:prstGeom>
          <a:ln w="0">
            <a:noFill/>
          </a:ln>
        </p:spPr>
      </p:pic>
      <p:sp>
        <p:nvSpPr>
          <p:cNvPr id="144" name="TextBox 4"/>
          <p:cNvSpPr/>
          <p:nvPr/>
        </p:nvSpPr>
        <p:spPr>
          <a:xfrm>
            <a:off x="3540240" y="6271560"/>
            <a:ext cx="44830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Trebuchet MS"/>
              </a:rPr>
              <a:t>Школа №1505 "Преображенская"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Проблема проекта</a:t>
            </a:r>
            <a:endParaRPr b="0" lang="en-US" sz="5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Проблема заключается в том, что на текущий момент незначительная часть потребителей располагает в полной мере информацией о возможности использования «Дополненной Реальности».</a:t>
            </a:r>
            <a:endParaRPr b="0" lang="en-US" sz="32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pic>
        <p:nvPicPr>
          <p:cNvPr id="147" name="Picture 10" descr="Олимпиадная математика. Курсы дополнительного образования 1505. |  Общественный портал Школы №1505 &quot;Преображенская&quot;"/>
          <p:cNvPicPr/>
          <p:nvPr/>
        </p:nvPicPr>
        <p:blipFill>
          <a:blip r:embed="rId1"/>
          <a:stretch/>
        </p:blipFill>
        <p:spPr>
          <a:xfrm>
            <a:off x="2857680" y="6168240"/>
            <a:ext cx="556920" cy="544680"/>
          </a:xfrm>
          <a:prstGeom prst="rect">
            <a:avLst/>
          </a:prstGeom>
          <a:ln w="0">
            <a:noFill/>
          </a:ln>
        </p:spPr>
      </p:pic>
      <p:sp>
        <p:nvSpPr>
          <p:cNvPr id="148" name="TextBox 4"/>
          <p:cNvSpPr/>
          <p:nvPr/>
        </p:nvSpPr>
        <p:spPr>
          <a:xfrm>
            <a:off x="3540240" y="6271560"/>
            <a:ext cx="44830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Trebuchet MS"/>
              </a:rPr>
              <a:t>Школа №1505 "Преображенская"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Цель проекта</a:t>
            </a:r>
            <a:endParaRPr b="0" lang="en-US" sz="5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Ознакомление учащихся с развитием технологий </a:t>
            </a:r>
            <a:r>
              <a:rPr b="0" lang="en-US" sz="3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AR</a:t>
            </a:r>
            <a:r>
              <a:rPr b="0" lang="ru-RU" sz="3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, которые в дальнейшем помогут расширить кругозор знаний в мире технологий.</a:t>
            </a:r>
            <a:endParaRPr b="0" lang="en-US" sz="32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pic>
        <p:nvPicPr>
          <p:cNvPr id="151" name="Picture 10" descr="Олимпиадная математика. Курсы дополнительного образования 1505. |  Общественный портал Школы №1505 &quot;Преображенская&quot;"/>
          <p:cNvPicPr/>
          <p:nvPr/>
        </p:nvPicPr>
        <p:blipFill>
          <a:blip r:embed="rId1"/>
          <a:stretch/>
        </p:blipFill>
        <p:spPr>
          <a:xfrm>
            <a:off x="2857680" y="6168240"/>
            <a:ext cx="556920" cy="544680"/>
          </a:xfrm>
          <a:prstGeom prst="rect">
            <a:avLst/>
          </a:prstGeom>
          <a:ln w="0">
            <a:noFill/>
          </a:ln>
        </p:spPr>
      </p:pic>
      <p:sp>
        <p:nvSpPr>
          <p:cNvPr id="152" name="TextBox 4"/>
          <p:cNvSpPr/>
          <p:nvPr/>
        </p:nvSpPr>
        <p:spPr>
          <a:xfrm>
            <a:off x="3540240" y="6271560"/>
            <a:ext cx="44830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Trebuchet MS"/>
              </a:rPr>
              <a:t>Школа №1505 "Преображенская"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Целевая аудитория</a:t>
            </a:r>
            <a:endParaRPr b="0" lang="en-US" sz="5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Средняя школа (5 - 9 класс)</a:t>
            </a:r>
            <a:endParaRPr b="0" lang="en-US" sz="32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pic>
        <p:nvPicPr>
          <p:cNvPr id="155" name="Picture 10" descr="Олимпиадная математика. Курсы дополнительного образования 1505. |  Общественный портал Школы №1505 &quot;Преображенская&quot;"/>
          <p:cNvPicPr/>
          <p:nvPr/>
        </p:nvPicPr>
        <p:blipFill>
          <a:blip r:embed="rId1"/>
          <a:stretch/>
        </p:blipFill>
        <p:spPr>
          <a:xfrm>
            <a:off x="2857680" y="6168240"/>
            <a:ext cx="556920" cy="544680"/>
          </a:xfrm>
          <a:prstGeom prst="rect">
            <a:avLst/>
          </a:prstGeom>
          <a:ln w="0">
            <a:noFill/>
          </a:ln>
        </p:spPr>
      </p:pic>
      <p:sp>
        <p:nvSpPr>
          <p:cNvPr id="156" name="TextBox 4"/>
          <p:cNvSpPr/>
          <p:nvPr/>
        </p:nvSpPr>
        <p:spPr>
          <a:xfrm>
            <a:off x="3540240" y="6271560"/>
            <a:ext cx="44830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Trebuchet MS"/>
              </a:rPr>
              <a:t>Школа №1505 "Преображенская"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Аспект">
  <a:themeElements>
    <a:clrScheme name="Аспект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Аспект">
  <a:themeElements>
    <a:clrScheme name="Аспект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470</TotalTime>
  <Application>LibreOffice/7.6.2.1$Linux_X86_64 LibreOffice_project/60$Build-1</Application>
  <AppVersion>15.0000</AppVersion>
  <Words>1064</Words>
  <Paragraphs>130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2023-12-03T10:03:58Z</dcterms:created>
  <dc:creator>еууке</dc:creator>
  <dc:description/>
  <dc:language>ru-RU</dc:language>
  <cp:lastModifiedBy/>
  <dcterms:modified xsi:type="dcterms:W3CDTF">2023-12-18T10:49:12Z</dcterms:modified>
  <cp:revision>35</cp:revision>
  <dc:subject/>
  <dc:title>Дополненная Реальность (AR)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22</vt:i4>
  </property>
</Properties>
</file>