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62" r:id="rId10"/>
    <p:sldId id="265" r:id="rId11"/>
    <p:sldId id="266" r:id="rId12"/>
    <p:sldId id="267" r:id="rId13"/>
    <p:sldId id="269" r:id="rId14"/>
    <p:sldId id="268" r:id="rId15"/>
    <p:sldId id="273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269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422D8-7B19-4B3F-8FE3-897558227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C05CD0-C6F9-4BF8-90AF-115BB4E0F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A840D7-DF3D-4120-B32F-6AA817406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8BED-959E-4533-915F-1D3D8EBFA381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1EF90C-735D-41A1-BB49-C9004762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31BA20-FD47-411A-9DCD-4824EDBF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7BB7-352B-407E-AB9E-4347AA244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21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7A208-4405-476A-BB08-5197FCF1B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A60420-2F8D-43AF-8AA3-0CEF38A356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8A43F-F082-4E74-BFE7-6E35C0FDB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8BED-959E-4533-915F-1D3D8EBFA381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A29403-3457-4252-B910-F8DB25CF0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236785-215E-4AE1-9D3D-035D94593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7BB7-352B-407E-AB9E-4347AA244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136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195637-73A8-4982-B4B6-9A105FDEEA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7DB70A-AF4E-44A8-99F8-E054FE3F5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54CCE-0FB1-40E7-AAC8-536FBEB5B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8BED-959E-4533-915F-1D3D8EBFA381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D4E0C5-6DE1-4EC9-A9E7-AFB5B0953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AA16AA-E9BE-4079-A5AD-7BEBCE757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7BB7-352B-407E-AB9E-4347AA244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05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6D75F-DBD1-4A20-B0FD-927687782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7DB82B-DEE7-4C55-9D13-F7FCC0E6E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F51000-2E58-4B07-A960-51850E39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8BED-959E-4533-915F-1D3D8EBFA381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7C8DFB-7DA8-4C07-824B-E1371E855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26DC34-E21C-449B-AB49-2A5240C5F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7BB7-352B-407E-AB9E-4347AA244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74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3C6C6-D6E1-4E71-93CD-61BE09D05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9F2CA2-4FC2-42EE-BD29-E376E7AD7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393033-D0D7-4E23-88EF-86B2EB830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8BED-959E-4533-915F-1D3D8EBFA381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29C1E8-B8FD-4BC0-8B33-564DB3A22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BEBEA6-EE4A-4810-B3C6-CCB8D88A7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7BB7-352B-407E-AB9E-4347AA244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08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E7A73-0F5F-412B-A840-3564FAD7C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7C4CB4-2AD5-48D0-B951-2766895B21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3BFA82-7089-41A8-B7D4-BC38D0F56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1444A6-EC7A-4BE0-A355-889B4C48B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8BED-959E-4533-915F-1D3D8EBFA381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73A62A-A5B1-4EA4-9A80-37E710976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3C3DDF-A6EF-43B5-8A63-EDE23D64F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7BB7-352B-407E-AB9E-4347AA244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235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197F3F-13D0-4B1E-B816-12E21C2BD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0CCB32-6068-4065-85AE-79849F14C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8653C0-C584-43FE-A945-40F3A2A9B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B88B43A-3650-4E2D-B0E2-11DEC7EAE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6EBE619-70E7-47E4-ADED-8DC2FE2F3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7EEBFA3-1727-4346-BFB3-B1F2D4EAC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8BED-959E-4533-915F-1D3D8EBFA381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708EB67-E472-4149-A13F-215F5B49D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F4A6AB-199E-4671-AD52-BFE272BA4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7BB7-352B-407E-AB9E-4347AA244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028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C4794-15DD-4CE7-97D0-08BFB8037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E06460-774A-415C-AFBF-A280373F5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8BED-959E-4533-915F-1D3D8EBFA381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99AF29-91A9-4C61-8B68-101AD9F25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C20D12-60E5-48E4-8F61-BBEFCE1C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7BB7-352B-407E-AB9E-4347AA244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353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0389F4-7015-45B0-BDE5-3F654295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8BED-959E-4533-915F-1D3D8EBFA381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5E0842-D5FD-4409-94F4-DF2B4064C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570DF3-D7BC-4643-AFA4-4CB49B1EA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7BB7-352B-407E-AB9E-4347AA244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20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20DAE-43DE-4020-BA39-FEEAA81B7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0ACD3C-35E8-477F-9851-43C46632D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A484F7-FA17-4C70-B58F-9E50CD6DF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3A07BA-0956-41F1-891E-6D62E9EB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8BED-959E-4533-915F-1D3D8EBFA381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F2A17B-7EFF-40BB-AA8A-693F76537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9A3079-CCA9-4522-8A8C-E3AE36EB9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7BB7-352B-407E-AB9E-4347AA244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87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1E1E0-191A-46CA-82EB-507B51C6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F728216-9E56-4C22-893D-09A7ADE365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35692B-D7AD-4511-B860-648D73806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BFFA97-76F1-4537-8110-1ED517DFB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8BED-959E-4533-915F-1D3D8EBFA381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D79922-6879-42C5-B024-658478C06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6B51C4-61DB-4242-A67A-2E15CB8E3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7BB7-352B-407E-AB9E-4347AA244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43859-0D68-4AEA-A230-B37C27A14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488D1C-2E03-4ED2-B058-205D2B89B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67974A-7199-45E9-87C0-30A8851BBF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48BED-959E-4533-915F-1D3D8EBFA381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961303-800A-4CF9-BD64-33CDB8EFCF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8746B4-E6DD-4148-86E0-DABFA3456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07BB7-352B-407E-AB9E-4347AA244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32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rb.ru/story/vsyo-o-vr-ar/" TargetMode="External"/><Relationship Id="rId3" Type="http://schemas.openxmlformats.org/officeDocument/2006/relationships/hyperlink" Target="https://www.kp.ru/expert/elektronika/dopolnennaya-realnost/" TargetMode="External"/><Relationship Id="rId7" Type="http://schemas.openxmlformats.org/officeDocument/2006/relationships/hyperlink" Target="https://trends.rbc.ru/trends/innovation/6315b44d9a79472d2755fae9" TargetMode="External"/><Relationship Id="rId2" Type="http://schemas.openxmlformats.org/officeDocument/2006/relationships/hyperlink" Target="https://skysmart.ru/articles/programming/dopolnennaya-realnost-ar-chto-eto-tako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c.ru/u/1161041-migra/408249-kak-poyavilas-tehnologiya-ar-i-kakie-dlya-nee-otkryvayutsya-perspektivy-v-budushchem" TargetMode="External"/><Relationship Id="rId11" Type="http://schemas.openxmlformats.org/officeDocument/2006/relationships/hyperlink" Target="https://oncreate.com/ru/db/insight/ar-tehnologiya-nastoyaschego" TargetMode="External"/><Relationship Id="rId5" Type="http://schemas.openxmlformats.org/officeDocument/2006/relationships/hyperlink" Target="https://wellsoft.pro/blog/primery-ispolzovaniya-ar-tehnologii-v-roznitce" TargetMode="External"/><Relationship Id="rId10" Type="http://schemas.openxmlformats.org/officeDocument/2006/relationships/hyperlink" Target="https://avtechno.ru/uslugi/virtualnaya-realnost/ar-dopolnennya-realnost/ar-realnost-prakticheskoe-primenenie/" TargetMode="External"/><Relationship Id="rId4" Type="http://schemas.openxmlformats.org/officeDocument/2006/relationships/hyperlink" Target="https://blog.arealidea.ru/articles/mobile/tekhnologiya-dopolnennoy-realnosti/" TargetMode="External"/><Relationship Id="rId9" Type="http://schemas.openxmlformats.org/officeDocument/2006/relationships/hyperlink" Target="https://slddigital.com/article/ar-i-vr-dlya-mediciny-primenenie-na-praktike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C2A70-B24D-47BD-937A-B856D6FFCF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+mn-lt"/>
              </a:rPr>
              <a:t>Тема занятия</a:t>
            </a:r>
            <a:r>
              <a:rPr lang="en-US" dirty="0">
                <a:latin typeface="+mn-lt"/>
              </a:rPr>
              <a:t>: </a:t>
            </a:r>
            <a:br>
              <a:rPr lang="en-US" dirty="0">
                <a:latin typeface="+mn-lt"/>
              </a:rPr>
            </a:br>
            <a:r>
              <a:rPr lang="ru-RU" dirty="0">
                <a:latin typeface="+mn-lt"/>
              </a:rPr>
              <a:t>«Дополненная Реальность»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A2A5F5-05E9-46C9-A497-8AAD221CA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1546"/>
            <a:ext cx="9144000" cy="1655762"/>
          </a:xfrm>
        </p:spPr>
        <p:txBody>
          <a:bodyPr/>
          <a:lstStyle/>
          <a:p>
            <a:r>
              <a:rPr lang="ru-RU" dirty="0"/>
              <a:t>Над уроком работали</a:t>
            </a:r>
            <a:r>
              <a:rPr lang="en-US" dirty="0"/>
              <a:t>: </a:t>
            </a:r>
            <a:r>
              <a:rPr lang="ru-RU" dirty="0"/>
              <a:t>Барков Дмитрий, Тимофеев Иван, </a:t>
            </a:r>
          </a:p>
          <a:p>
            <a:r>
              <a:rPr lang="ru-RU" dirty="0"/>
              <a:t>Ванин Владимир, </a:t>
            </a:r>
            <a:r>
              <a:rPr lang="ru-RU" dirty="0" err="1"/>
              <a:t>Гаммал</a:t>
            </a:r>
            <a:r>
              <a:rPr lang="ru-RU" dirty="0"/>
              <a:t> Герман, Авраменко Олег.</a:t>
            </a:r>
          </a:p>
        </p:txBody>
      </p:sp>
    </p:spTree>
    <p:extLst>
      <p:ext uri="{BB962C8B-B14F-4D97-AF65-F5344CB8AC3E}">
        <p14:creationId xmlns:p14="http://schemas.microsoft.com/office/powerpoint/2010/main" val="3901954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CB7B8-0C03-4EFD-901E-E0163DF90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45" y="328670"/>
            <a:ext cx="1100055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+mn-lt"/>
              </a:rPr>
              <a:t>Какие одни из самых лучших моделей очков AR?</a:t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93C62C-53A6-4124-9191-E5255CAA2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068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Google Glass Enterprise Edition: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err="1"/>
              <a:t>ThirdEye</a:t>
            </a:r>
            <a:r>
              <a:rPr lang="en-US" sz="3200" dirty="0"/>
              <a:t> Gen X1: </a:t>
            </a: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en-US" sz="3200" dirty="0"/>
              <a:t>Meta 2: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Apple Glasses: </a:t>
            </a:r>
            <a:endParaRPr lang="ru-RU" sz="32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3C42BED-0B1B-4B86-BEF4-3678E6E95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632" y="1277475"/>
            <a:ext cx="2101809" cy="210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1456E5AA-DCE4-4C16-8864-285F58389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86" y="2509490"/>
            <a:ext cx="1839019" cy="183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46DAF422-0B12-4098-9C68-AEAE1F950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356" y="3493250"/>
            <a:ext cx="1710517" cy="171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pple может выпустить AR-очки в конце 2022 года – Spot">
            <a:extLst>
              <a:ext uri="{FF2B5EF4-FFF2-40B4-BE49-F238E27FC236}">
                <a16:creationId xmlns:a16="http://schemas.microsoft.com/office/drawing/2014/main" id="{6BD86CC0-74DB-472F-9DB0-28D90A2DA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895" y="4917317"/>
            <a:ext cx="2318455" cy="15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309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CB7B8-0C03-4EFD-901E-E0163DF90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+mn-lt"/>
              </a:rPr>
              <a:t>Расширенные дополнения к очкам AR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93C62C-53A6-4124-9191-E5255CAA2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0682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На сегодняшний день существует несколько видов очков</a:t>
            </a:r>
            <a:r>
              <a:rPr lang="en-US" sz="3200" dirty="0"/>
              <a:t> AR</a:t>
            </a:r>
            <a:r>
              <a:rPr lang="ru-RU" sz="3200" dirty="0"/>
              <a:t>, включая мобильные, которые работают вместе с смартфоном, автономные, которые имеют собственный процессор и память, и прозрачные, которые позволяют определять виртуальные объекты через прозрачную поверхность. Это всё является дополнениями к очкам </a:t>
            </a:r>
            <a:r>
              <a:rPr lang="en-US" sz="3200" dirty="0"/>
              <a:t>AR</a:t>
            </a:r>
            <a:r>
              <a:rPr lang="ru-RU" sz="3200" dirty="0"/>
              <a:t>.</a:t>
            </a:r>
          </a:p>
        </p:txBody>
      </p:sp>
      <p:sp>
        <p:nvSpPr>
          <p:cNvPr id="5" name="AutoShape 4" descr="Устройства VR/AR и аксессуары: Wireless геймпад - купить по выгодной цене в  интернет-магазине | AliExpress">
            <a:extLst>
              <a:ext uri="{FF2B5EF4-FFF2-40B4-BE49-F238E27FC236}">
                <a16:creationId xmlns:a16="http://schemas.microsoft.com/office/drawing/2014/main" id="{D240A603-A386-492C-93D7-BE6675C2A5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Купить левый контроллер Oculus Quest 2 по выгодной цене">
            <a:extLst>
              <a:ext uri="{FF2B5EF4-FFF2-40B4-BE49-F238E27FC236}">
                <a16:creationId xmlns:a16="http://schemas.microsoft.com/office/drawing/2014/main" id="{220C48CD-7CC3-4CE5-9F8A-A01AC1DDE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757" y="4651144"/>
            <a:ext cx="2609976" cy="195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Проектор дополненной реальности. Lightform LF2 купить в Москве по приятной  цене">
            <a:extLst>
              <a:ext uri="{FF2B5EF4-FFF2-40B4-BE49-F238E27FC236}">
                <a16:creationId xmlns:a16="http://schemas.microsoft.com/office/drawing/2014/main" id="{623FD7DF-99C2-4739-BE0F-FBE3ACE4A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907" y="4717335"/>
            <a:ext cx="1986246" cy="198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574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CB7B8-0C03-4EFD-901E-E0163DF90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+mn-lt"/>
              </a:rPr>
              <a:t>Где лучше приобрести очки AR?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93C62C-53A6-4124-9191-E5255CAA2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0682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По нынешним ценам выгоднее всего приобрести очки «Дополненной Реальности» на </a:t>
            </a:r>
            <a:r>
              <a:rPr lang="en-US" sz="3200" dirty="0"/>
              <a:t>AliExpress</a:t>
            </a:r>
            <a:r>
              <a:rPr lang="ru-RU" sz="3200" dirty="0"/>
              <a:t>, так как на этом маркетплейсе больше выбора и дешевле цены, учитывая, что данный продукт чаще всего экспортируется из Китая. Для покупателей из России эта торговая площадка – оптимальный выбор цены</a:t>
            </a:r>
            <a:r>
              <a:rPr lang="en-US" sz="3200" dirty="0"/>
              <a:t>/</a:t>
            </a:r>
            <a:r>
              <a:rPr lang="ru-RU" sz="3200" dirty="0"/>
              <a:t>качества.</a:t>
            </a:r>
            <a:r>
              <a:rPr lang="en-US" sz="3200" dirty="0"/>
              <a:t> </a:t>
            </a:r>
            <a:r>
              <a:rPr lang="ru-RU" sz="3200" dirty="0"/>
              <a:t>Однако, необходимо учесть долговременную доставку от производителя до покупателя - от месяца до двух.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35AE4102-8F0D-4E22-A805-CCC172016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910" y="5464175"/>
            <a:ext cx="4457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849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CB7B8-0C03-4EFD-901E-E0163DF90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+mn-lt"/>
              </a:rPr>
              <a:t>Какая средняя стоимость очков AR?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93C62C-53A6-4124-9191-E5255CAA2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41537"/>
            <a:ext cx="11061111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Средняя стоимость очков </a:t>
            </a:r>
            <a:r>
              <a:rPr lang="en-US" sz="3200" dirty="0"/>
              <a:t>AR</a:t>
            </a:r>
            <a:r>
              <a:rPr lang="ru-RU" sz="3200" dirty="0"/>
              <a:t> сильно варьируется в зависимости от производителя, функциональности и места заказа продукта</a:t>
            </a:r>
            <a:r>
              <a:rPr lang="en-US" sz="3200" dirty="0"/>
              <a:t>.</a:t>
            </a:r>
            <a:r>
              <a:rPr lang="ru-RU" sz="3200" dirty="0"/>
              <a:t> Цена может достигать до нескольких тысяч долларов США.</a:t>
            </a:r>
            <a:endParaRPr lang="en-US" sz="3200" dirty="0"/>
          </a:p>
          <a:p>
            <a:pPr marL="0" indent="0" algn="just">
              <a:buNone/>
            </a:pPr>
            <a:r>
              <a:rPr lang="ru-RU" sz="3200" dirty="0"/>
              <a:t>(В долларах США ≈ </a:t>
            </a:r>
            <a:r>
              <a:rPr lang="en-US" sz="3200" dirty="0"/>
              <a:t>700$ - 1000$</a:t>
            </a:r>
            <a:r>
              <a:rPr lang="ru-RU" sz="3200" dirty="0"/>
              <a:t>, в рублях ≈ 65000₽ - 90000 ₽).</a:t>
            </a:r>
          </a:p>
        </p:txBody>
      </p:sp>
    </p:spTree>
    <p:extLst>
      <p:ext uri="{BB962C8B-B14F-4D97-AF65-F5344CB8AC3E}">
        <p14:creationId xmlns:p14="http://schemas.microsoft.com/office/powerpoint/2010/main" val="14446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CB7B8-0C03-4EFD-901E-E0163DF90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+mn-lt"/>
              </a:rPr>
              <a:t>Проблемы, выявленные при использовании очков AR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93C62C-53A6-4124-9191-E5255CAA2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Одной из основных проблем очков </a:t>
            </a:r>
            <a:r>
              <a:rPr lang="en-US" sz="3200" dirty="0"/>
              <a:t>AR</a:t>
            </a:r>
            <a:r>
              <a:rPr lang="ru-RU" sz="3200" dirty="0"/>
              <a:t> </a:t>
            </a:r>
            <a:r>
              <a:rPr lang="en-US" sz="3200" dirty="0"/>
              <a:t>– </a:t>
            </a:r>
            <a:r>
              <a:rPr lang="ru-RU" sz="3200" dirty="0"/>
              <a:t>это их достаточно высокая стоимость в настоящее время. </a:t>
            </a:r>
          </a:p>
          <a:p>
            <a:pPr marL="0" indent="0" algn="just">
              <a:buNone/>
            </a:pPr>
            <a:r>
              <a:rPr lang="ru-RU" sz="3200" dirty="0"/>
              <a:t>Кроме того, при использовании очков </a:t>
            </a:r>
            <a:r>
              <a:rPr lang="en-US" sz="3200" dirty="0"/>
              <a:t>AR</a:t>
            </a:r>
            <a:r>
              <a:rPr lang="ru-RU" sz="3200" dirty="0"/>
              <a:t> возможно появление проблем с качеством отображаемого контента,   а также дискомфорта при их ношении (в этой связи рекомендуемое время пользования продукта не более чем 1,5 часа в день).</a:t>
            </a:r>
          </a:p>
        </p:txBody>
      </p:sp>
    </p:spTree>
    <p:extLst>
      <p:ext uri="{BB962C8B-B14F-4D97-AF65-F5344CB8AC3E}">
        <p14:creationId xmlns:p14="http://schemas.microsoft.com/office/powerpoint/2010/main" val="1143341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A8AB2-967B-4E86-B480-40EE7911F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+mn-lt"/>
              </a:rPr>
              <a:t>Распределение обязанностей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3E6276-54D8-43E6-B040-8E3C3A7D2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u="sng" dirty="0"/>
              <a:t>Барков Дмитрий</a:t>
            </a:r>
            <a:r>
              <a:rPr lang="en-US" dirty="0"/>
              <a:t>: </a:t>
            </a:r>
            <a:r>
              <a:rPr lang="ru-RU" dirty="0"/>
              <a:t>подготовил вопросы для опроса, </a:t>
            </a:r>
            <a:r>
              <a:rPr lang="ru-RU" dirty="0" err="1"/>
              <a:t>осуществлил</a:t>
            </a:r>
            <a:r>
              <a:rPr lang="ru-RU" dirty="0"/>
              <a:t> поиск необходимой информации из источников, составил план урока.</a:t>
            </a:r>
          </a:p>
          <a:p>
            <a:pPr algn="just"/>
            <a:r>
              <a:rPr lang="ru-RU" u="sng" dirty="0"/>
              <a:t>Тимофеев Иван</a:t>
            </a:r>
            <a:r>
              <a:rPr lang="en-US" dirty="0"/>
              <a:t>:</a:t>
            </a:r>
            <a:r>
              <a:rPr lang="ru-RU" dirty="0"/>
              <a:t> подготовил и оформил презентацию к уроку, осуществлял корректировку выданной информации, участвовал в разработке плана урока.</a:t>
            </a:r>
          </a:p>
          <a:p>
            <a:pPr algn="just"/>
            <a:r>
              <a:rPr lang="ru-RU" u="sng" dirty="0" err="1"/>
              <a:t>Гаммал</a:t>
            </a:r>
            <a:r>
              <a:rPr lang="ru-RU" u="sng" dirty="0"/>
              <a:t> Герман</a:t>
            </a:r>
            <a:r>
              <a:rPr lang="en-US" dirty="0"/>
              <a:t>: </a:t>
            </a:r>
            <a:r>
              <a:rPr lang="ru-RU" dirty="0"/>
              <a:t>составил план урока, выделил круг основных вопросов по теме урока.</a:t>
            </a:r>
          </a:p>
          <a:p>
            <a:pPr algn="just"/>
            <a:r>
              <a:rPr lang="ru-RU" u="sng" dirty="0"/>
              <a:t>Ванин Владимир</a:t>
            </a:r>
            <a:r>
              <a:rPr lang="en-US" dirty="0"/>
              <a:t>: </a:t>
            </a:r>
            <a:r>
              <a:rPr lang="ru-RU" dirty="0"/>
              <a:t>частично осуществлял работу к подготовке и оформлении презентации к уроку.</a:t>
            </a:r>
          </a:p>
          <a:p>
            <a:pPr algn="just"/>
            <a:r>
              <a:rPr lang="ru-RU" u="sng" dirty="0"/>
              <a:t>Авраменко Олег</a:t>
            </a:r>
            <a:r>
              <a:rPr lang="en-US" dirty="0"/>
              <a:t>:</a:t>
            </a:r>
            <a:r>
              <a:rPr lang="ru-RU" dirty="0"/>
              <a:t> осуществлял поиск первичный необходимой информации для презентации, подобрал источники.</a:t>
            </a:r>
          </a:p>
        </p:txBody>
      </p:sp>
    </p:spTree>
    <p:extLst>
      <p:ext uri="{BB962C8B-B14F-4D97-AF65-F5344CB8AC3E}">
        <p14:creationId xmlns:p14="http://schemas.microsoft.com/office/powerpoint/2010/main" val="2093519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CB7B8-0C03-4EFD-901E-E0163DF90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98" y="56288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+mn-lt"/>
              </a:rPr>
              <a:t>Источники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93C62C-53A6-4124-9191-E5255CAA2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89" y="1253331"/>
            <a:ext cx="11061111" cy="4351338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SkySmart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Выбор экспертов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AREAL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WELLSOFT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VC.RU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РБК Тренды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RB.RU</a:t>
            </a:r>
            <a:endParaRPr lang="en-US" sz="20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Softline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AVTechno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OnCreate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35507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CB7B8-0C03-4EFD-901E-E0163DF90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9600" dirty="0">
                <a:latin typeface="+mn-lt"/>
              </a:rPr>
              <a:t>Опрос</a:t>
            </a:r>
          </a:p>
        </p:txBody>
      </p:sp>
    </p:spTree>
    <p:extLst>
      <p:ext uri="{BB962C8B-B14F-4D97-AF65-F5344CB8AC3E}">
        <p14:creationId xmlns:p14="http://schemas.microsoft.com/office/powerpoint/2010/main" val="1940956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CB7B8-0C03-4EFD-901E-E0163DF90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23" y="2766218"/>
            <a:ext cx="11805954" cy="1325563"/>
          </a:xfrm>
        </p:spPr>
        <p:txBody>
          <a:bodyPr>
            <a:noAutofit/>
          </a:bodyPr>
          <a:lstStyle/>
          <a:p>
            <a:pPr algn="ctr"/>
            <a:r>
              <a:rPr lang="ru-RU" sz="9600" dirty="0">
                <a:latin typeface="+mn-l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061246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7B5E6-E920-48D8-A3F8-B9550F0BE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>
                <a:latin typeface="+mn-lt"/>
              </a:rPr>
              <a:t>План урока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7274DF-F103-417F-A4B2-32FCAEA90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787"/>
            <a:ext cx="10515600" cy="484162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На этом уроке мы вам расскажем</a:t>
            </a:r>
            <a:r>
              <a:rPr lang="en-US" dirty="0"/>
              <a:t>:</a:t>
            </a:r>
            <a:endParaRPr lang="ru-RU" dirty="0"/>
          </a:p>
          <a:p>
            <a:pPr marL="0" indent="0">
              <a:buNone/>
            </a:pPr>
            <a:endParaRPr lang="en-US" dirty="0"/>
          </a:p>
          <a:p>
            <a:r>
              <a:rPr lang="ru-RU" dirty="0"/>
              <a:t>Чем отличается AR от VR?</a:t>
            </a:r>
          </a:p>
          <a:p>
            <a:r>
              <a:rPr lang="ru-RU" dirty="0"/>
              <a:t>Какие бывают виды </a:t>
            </a:r>
            <a:r>
              <a:rPr lang="en-US" dirty="0"/>
              <a:t>AR?</a:t>
            </a:r>
            <a:endParaRPr lang="ru-RU" dirty="0"/>
          </a:p>
          <a:p>
            <a:r>
              <a:rPr lang="ru-RU" dirty="0"/>
              <a:t>В каких сферах применяется AR</a:t>
            </a:r>
            <a:r>
              <a:rPr lang="en-US" dirty="0"/>
              <a:t>?</a:t>
            </a:r>
            <a:endParaRPr lang="ru-RU" dirty="0"/>
          </a:p>
          <a:p>
            <a:r>
              <a:rPr lang="ru-RU" dirty="0"/>
              <a:t>В чём возможности очков </a:t>
            </a:r>
            <a:r>
              <a:rPr lang="en-US" dirty="0"/>
              <a:t>AR?</a:t>
            </a:r>
          </a:p>
          <a:p>
            <a:r>
              <a:rPr lang="ru-RU" dirty="0"/>
              <a:t>В чём преимущество очков AR</a:t>
            </a:r>
            <a:r>
              <a:rPr lang="en-US" dirty="0"/>
              <a:t>?</a:t>
            </a:r>
            <a:endParaRPr lang="ru-RU" dirty="0"/>
          </a:p>
          <a:p>
            <a:r>
              <a:rPr lang="ru-RU" dirty="0"/>
              <a:t>Как пользоваться очками</a:t>
            </a:r>
            <a:r>
              <a:rPr lang="en-US" dirty="0"/>
              <a:t> AR?</a:t>
            </a:r>
            <a:endParaRPr lang="ru-RU" dirty="0"/>
          </a:p>
          <a:p>
            <a:r>
              <a:rPr lang="ru-RU" dirty="0"/>
              <a:t>Какие одни из самых лучших моделей очков </a:t>
            </a:r>
            <a:r>
              <a:rPr lang="en-US" dirty="0"/>
              <a:t>AR?</a:t>
            </a:r>
            <a:endParaRPr lang="ru-RU" dirty="0"/>
          </a:p>
          <a:p>
            <a:r>
              <a:rPr lang="ru-RU" dirty="0"/>
              <a:t>Расширенные дополнения к очкам </a:t>
            </a:r>
            <a:r>
              <a:rPr lang="en-US" dirty="0"/>
              <a:t>AR</a:t>
            </a:r>
            <a:endParaRPr lang="ru-RU" dirty="0"/>
          </a:p>
          <a:p>
            <a:r>
              <a:rPr lang="ru-RU" dirty="0"/>
              <a:t>Где лучше приобрести очки </a:t>
            </a:r>
            <a:r>
              <a:rPr lang="en-US" dirty="0"/>
              <a:t>AR?</a:t>
            </a:r>
            <a:endParaRPr lang="ru-RU" dirty="0"/>
          </a:p>
          <a:p>
            <a:r>
              <a:rPr lang="ru-RU" dirty="0"/>
              <a:t>Какая средняя стоимость очков </a:t>
            </a:r>
            <a:r>
              <a:rPr lang="en-US" dirty="0"/>
              <a:t>AR?</a:t>
            </a:r>
            <a:endParaRPr lang="ru-RU" dirty="0"/>
          </a:p>
          <a:p>
            <a:r>
              <a:rPr lang="ru-RU" dirty="0"/>
              <a:t>Проблемы, выявленные при использовании очков </a:t>
            </a:r>
            <a:r>
              <a:rPr lang="en-US" dirty="0"/>
              <a:t>AR</a:t>
            </a:r>
            <a:endParaRPr lang="ru-RU" dirty="0"/>
          </a:p>
          <a:p>
            <a:r>
              <a:rPr lang="ru-RU" dirty="0"/>
              <a:t>Распределение обязанностей</a:t>
            </a:r>
          </a:p>
          <a:p>
            <a:r>
              <a:rPr lang="ru-RU" dirty="0"/>
              <a:t>Источники</a:t>
            </a:r>
          </a:p>
          <a:p>
            <a:r>
              <a:rPr lang="ru-RU" dirty="0"/>
              <a:t>Опрос после урока</a:t>
            </a:r>
          </a:p>
        </p:txBody>
      </p:sp>
    </p:spTree>
    <p:extLst>
      <p:ext uri="{BB962C8B-B14F-4D97-AF65-F5344CB8AC3E}">
        <p14:creationId xmlns:p14="http://schemas.microsoft.com/office/powerpoint/2010/main" val="1970199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CB7B8-0C03-4EFD-901E-E0163DF90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+mn-lt"/>
              </a:rPr>
              <a:t>Что такое Дополненная Реальность и почему мы называем её </a:t>
            </a:r>
            <a:r>
              <a:rPr lang="en-US" dirty="0">
                <a:latin typeface="+mn-lt"/>
              </a:rPr>
              <a:t>AR?</a:t>
            </a:r>
            <a:endParaRPr lang="ru-RU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93C62C-53A6-4124-9191-E5255CAA2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0682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/>
              <a:t>AR (англ. </a:t>
            </a:r>
            <a:r>
              <a:rPr lang="ru-RU" sz="4000" dirty="0" err="1"/>
              <a:t>augmented</a:t>
            </a:r>
            <a:r>
              <a:rPr lang="ru-RU" sz="4000" dirty="0"/>
              <a:t> </a:t>
            </a:r>
            <a:r>
              <a:rPr lang="ru-RU" sz="4000" dirty="0" err="1"/>
              <a:t>reality</a:t>
            </a:r>
            <a:r>
              <a:rPr lang="ru-RU" sz="4000" dirty="0"/>
              <a:t> — «дополненная реальность») — технология наложения компьютерных слоёв на реальное пространство.</a:t>
            </a:r>
          </a:p>
          <a:p>
            <a:pPr marL="0" indent="0" algn="just">
              <a:buNone/>
            </a:pPr>
            <a:r>
              <a:rPr lang="ru-RU" sz="4000" dirty="0"/>
              <a:t>Вот в этой связи мы и  сокращаем «Дополненную Реальность»</a:t>
            </a:r>
            <a:r>
              <a:rPr lang="en-US" sz="4000" dirty="0"/>
              <a:t> </a:t>
            </a:r>
            <a:r>
              <a:rPr lang="ru-RU" sz="4000" dirty="0"/>
              <a:t>на </a:t>
            </a:r>
            <a:r>
              <a:rPr lang="en-US" sz="4000" dirty="0"/>
              <a:t>AR</a:t>
            </a:r>
            <a:r>
              <a:rPr lang="ru-RU" sz="4000" dirty="0"/>
              <a:t>, так как это проще и быстрее.</a:t>
            </a:r>
          </a:p>
        </p:txBody>
      </p:sp>
    </p:spTree>
    <p:extLst>
      <p:ext uri="{BB962C8B-B14F-4D97-AF65-F5344CB8AC3E}">
        <p14:creationId xmlns:p14="http://schemas.microsoft.com/office/powerpoint/2010/main" val="81401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CB7B8-0C03-4EFD-901E-E0163DF90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+mn-lt"/>
              </a:rPr>
              <a:t>В чём разница между </a:t>
            </a:r>
            <a:r>
              <a:rPr lang="en-US" dirty="0">
                <a:latin typeface="+mn-lt"/>
              </a:rPr>
              <a:t>AR </a:t>
            </a:r>
            <a:r>
              <a:rPr lang="ru-RU" dirty="0">
                <a:latin typeface="+mn-lt"/>
              </a:rPr>
              <a:t>и </a:t>
            </a:r>
            <a:r>
              <a:rPr lang="en-US" dirty="0">
                <a:latin typeface="+mn-lt"/>
              </a:rPr>
              <a:t>VR?</a:t>
            </a:r>
            <a:endParaRPr lang="ru-RU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93C62C-53A6-4124-9191-E5255CAA2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8426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В прошлый раз на нашем опросе к предзащите многие ошибочно приняли «Дополненную Реальность» за «Виртуальную Реальность» </a:t>
            </a:r>
            <a:r>
              <a:rPr lang="en-US" sz="2400" dirty="0"/>
              <a:t>(Virtual Reality</a:t>
            </a:r>
            <a:r>
              <a:rPr lang="ru-RU" sz="2400" dirty="0"/>
              <a:t> – Виртуальная Реальность). Поэтому сегодня ещё раз расскажем вам в чём разница</a:t>
            </a:r>
            <a:r>
              <a:rPr lang="en-US" sz="2400" dirty="0"/>
              <a:t>:</a:t>
            </a:r>
          </a:p>
          <a:p>
            <a:pPr marL="0" indent="0" algn="just">
              <a:buNone/>
            </a:pPr>
            <a:r>
              <a:rPr lang="ru-RU" sz="2400" dirty="0"/>
              <a:t>AR (</a:t>
            </a:r>
            <a:r>
              <a:rPr lang="ru-RU" sz="2400" dirty="0" err="1"/>
              <a:t>Augmented</a:t>
            </a:r>
            <a:r>
              <a:rPr lang="ru-RU" sz="2400" dirty="0"/>
              <a:t> </a:t>
            </a:r>
            <a:r>
              <a:rPr lang="ru-RU" sz="2400" dirty="0" err="1"/>
              <a:t>Reality</a:t>
            </a:r>
            <a:r>
              <a:rPr lang="ru-RU" sz="2400" dirty="0"/>
              <a:t>) - это технология, которая позволяет пользователю взаимодействовать с виртуальными элементами, добавленными в реальный мир. </a:t>
            </a:r>
            <a:endParaRPr lang="en-US" sz="2400" dirty="0"/>
          </a:p>
          <a:p>
            <a:pPr marL="0" indent="0" algn="just">
              <a:buNone/>
            </a:pPr>
            <a:r>
              <a:rPr lang="ru-RU" sz="2400" dirty="0"/>
              <a:t>VR (Virtual </a:t>
            </a:r>
            <a:r>
              <a:rPr lang="ru-RU" sz="2400" dirty="0" err="1"/>
              <a:t>Reality</a:t>
            </a:r>
            <a:r>
              <a:rPr lang="ru-RU" sz="2400" dirty="0"/>
              <a:t>) - это технология, которая погружает пользователя в полностью виртуальное окружение, отделяя его от реального мира.</a:t>
            </a:r>
          </a:p>
          <a:p>
            <a:pPr marL="0" indent="0">
              <a:buNone/>
            </a:pPr>
            <a:r>
              <a:rPr lang="en-US" sz="2400" dirty="0"/>
              <a:t>AR </a:t>
            </a:r>
            <a:r>
              <a:rPr lang="ru-RU" sz="2400" dirty="0"/>
              <a:t>очки (</a:t>
            </a:r>
            <a:r>
              <a:rPr lang="en-US" sz="2400" dirty="0"/>
              <a:t>Apple Glasses):				VR </a:t>
            </a:r>
            <a:r>
              <a:rPr lang="ru-RU" sz="2400" dirty="0"/>
              <a:t>очки (</a:t>
            </a:r>
            <a:r>
              <a:rPr lang="en-US" sz="2400" dirty="0"/>
              <a:t>Sony PlayStation VR):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2050" name="Picture 2" descr="Apple может выпустить AR-очки в конце 2022 года – Spot">
            <a:extLst>
              <a:ext uri="{FF2B5EF4-FFF2-40B4-BE49-F238E27FC236}">
                <a16:creationId xmlns:a16="http://schemas.microsoft.com/office/drawing/2014/main" id="{0D387B0E-B700-4EE4-BD5F-EB68D9530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52" y="5184040"/>
            <a:ext cx="2318455" cy="15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упить Очки виртуальной реальности Sony PlayStation VR (CUH-ZVR2) по  Промокоду SIDEX250 в г. Новосибирск + обзор и отзывы - Видеоочки, шлемы  виртуальной реальности в Новосибирск (Артикул: RNMXFOX)">
            <a:extLst>
              <a:ext uri="{FF2B5EF4-FFF2-40B4-BE49-F238E27FC236}">
                <a16:creationId xmlns:a16="http://schemas.microsoft.com/office/drawing/2014/main" id="{4D5B6BE5-8BA4-4836-AAED-A80FD8339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70" y="5184040"/>
            <a:ext cx="1828642" cy="182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860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CB7B8-0C03-4EFD-901E-E0163DF90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083" y="365125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+mn-lt"/>
              </a:rPr>
              <a:t>Какие бывают виды </a:t>
            </a:r>
            <a:r>
              <a:rPr lang="en-US" dirty="0">
                <a:latin typeface="+mn-lt"/>
              </a:rPr>
              <a:t>AR?</a:t>
            </a:r>
            <a:br>
              <a:rPr lang="en-US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93C62C-53A6-4124-9191-E5255CAA2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083" y="1613677"/>
            <a:ext cx="7736572" cy="507173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4000" dirty="0"/>
              <a:t>Маркерные</a:t>
            </a:r>
            <a:r>
              <a:rPr lang="en-US" sz="4000" dirty="0"/>
              <a:t> (</a:t>
            </a:r>
            <a:r>
              <a:rPr lang="ru-RU" sz="4000" dirty="0"/>
              <a:t>распознаёт маркер и накладывает поверх него 3D объект</a:t>
            </a:r>
            <a:r>
              <a:rPr lang="en-US" sz="4000" dirty="0"/>
              <a:t>)</a:t>
            </a:r>
          </a:p>
          <a:p>
            <a:pPr algn="just"/>
            <a:endParaRPr lang="ru-RU" sz="4000" dirty="0"/>
          </a:p>
          <a:p>
            <a:pPr algn="just"/>
            <a:r>
              <a:rPr lang="ru-RU" sz="4000" dirty="0"/>
              <a:t>Безмаркерные</a:t>
            </a:r>
            <a:r>
              <a:rPr lang="en-US" sz="4000" dirty="0"/>
              <a:t> (</a:t>
            </a:r>
            <a:r>
              <a:rPr lang="ru-RU" sz="4000" dirty="0"/>
              <a:t>накладывается объёмное изображение</a:t>
            </a:r>
            <a:r>
              <a:rPr lang="en-US" sz="4000" dirty="0"/>
              <a:t>)</a:t>
            </a:r>
          </a:p>
          <a:p>
            <a:pPr algn="just"/>
            <a:endParaRPr lang="ru-RU" sz="4000" dirty="0"/>
          </a:p>
          <a:p>
            <a:pPr algn="just"/>
            <a:r>
              <a:rPr lang="ru-RU" sz="4000" dirty="0"/>
              <a:t>Смешанные</a:t>
            </a:r>
            <a:r>
              <a:rPr lang="en-US" sz="4000" dirty="0"/>
              <a:t> (</a:t>
            </a:r>
            <a:r>
              <a:rPr lang="ru-RU" sz="4000" dirty="0"/>
              <a:t>смешанный с </a:t>
            </a:r>
            <a:r>
              <a:rPr lang="en-US" sz="4000" dirty="0"/>
              <a:t>AR </a:t>
            </a:r>
            <a:r>
              <a:rPr lang="ru-RU" sz="4000" dirty="0"/>
              <a:t>и </a:t>
            </a:r>
            <a:r>
              <a:rPr lang="en-US" sz="4000" dirty="0"/>
              <a:t>VR)</a:t>
            </a:r>
            <a:endParaRPr lang="ru-RU" sz="4000" dirty="0"/>
          </a:p>
          <a:p>
            <a:pPr marL="0" indent="0" algn="just">
              <a:buNone/>
            </a:pPr>
            <a:endParaRPr lang="en-US" sz="4000" dirty="0"/>
          </a:p>
          <a:p>
            <a:pPr marL="0" indent="0" algn="just">
              <a:buNone/>
            </a:pPr>
            <a:r>
              <a:rPr lang="ru-RU" sz="4000" dirty="0"/>
              <a:t>В основном Дополненная Реальность</a:t>
            </a:r>
            <a:r>
              <a:rPr lang="en-US" sz="4000" dirty="0"/>
              <a:t> </a:t>
            </a:r>
            <a:r>
              <a:rPr lang="ru-RU" sz="4000" dirty="0"/>
              <a:t>используется при помощи </a:t>
            </a:r>
            <a:r>
              <a:rPr lang="ru-RU" sz="4000" u="sng" dirty="0"/>
              <a:t>очков </a:t>
            </a:r>
            <a:r>
              <a:rPr lang="en-US" sz="4000" u="sng" dirty="0"/>
              <a:t>AR</a:t>
            </a:r>
            <a:endParaRPr lang="ru-RU" sz="4000" u="sng" dirty="0"/>
          </a:p>
        </p:txBody>
      </p:sp>
      <p:pic>
        <p:nvPicPr>
          <p:cNvPr id="3074" name="Picture 2" descr="-3">
            <a:extLst>
              <a:ext uri="{FF2B5EF4-FFF2-40B4-BE49-F238E27FC236}">
                <a16:creationId xmlns:a16="http://schemas.microsoft.com/office/drawing/2014/main" id="{64456C4D-D07A-48F9-9772-A56BDE646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814" y="289115"/>
            <a:ext cx="2486239" cy="240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-4">
            <a:extLst>
              <a:ext uri="{FF2B5EF4-FFF2-40B4-BE49-F238E27FC236}">
                <a16:creationId xmlns:a16="http://schemas.microsoft.com/office/drawing/2014/main" id="{DC75B869-F42F-4F78-9B3B-756D36CEF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814" y="2856030"/>
            <a:ext cx="2486240" cy="216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Что такое VR, AR, MR и чем они отличаются">
            <a:extLst>
              <a:ext uri="{FF2B5EF4-FFF2-40B4-BE49-F238E27FC236}">
                <a16:creationId xmlns:a16="http://schemas.microsoft.com/office/drawing/2014/main" id="{966291C7-F345-4D07-A41A-C0C6023B8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814" y="5186850"/>
            <a:ext cx="2545508" cy="149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427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CB7B8-0C03-4EFD-901E-E0163DF90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+mn-lt"/>
              </a:rPr>
              <a:t>В каких сферах применяется AR</a:t>
            </a:r>
            <a:r>
              <a:rPr lang="en-US" dirty="0">
                <a:latin typeface="+mn-lt"/>
              </a:rPr>
              <a:t>?</a:t>
            </a:r>
            <a:endParaRPr lang="ru-RU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93C62C-53A6-4124-9191-E5255CAA2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0682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AR применяется в различных сферах, включая медицину, образование, развлечение, розничную торговлю, архитектуру, моделирование и т.д. Она может использоваться для создания интерактивных обучающих материалов, улучшения восприятия информации, создания виртуальных магазинов, визуализации проектов и многого другого</a:t>
            </a:r>
            <a:r>
              <a:rPr lang="en-US" dirty="0"/>
              <a:t>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Фото – примеры</a:t>
            </a:r>
            <a:r>
              <a:rPr lang="en-US" dirty="0"/>
              <a:t>:</a:t>
            </a:r>
            <a:endParaRPr lang="ru-RU" dirty="0"/>
          </a:p>
        </p:txBody>
      </p:sp>
      <p:pic>
        <p:nvPicPr>
          <p:cNvPr id="1026" name="Picture 2" descr="Kinder sweetens AR with toy-connected app for kids – Pickr">
            <a:extLst>
              <a:ext uri="{FF2B5EF4-FFF2-40B4-BE49-F238E27FC236}">
                <a16:creationId xmlns:a16="http://schemas.microsoft.com/office/drawing/2014/main" id="{C5F033F9-7CBF-43EF-8FBE-B6DE5770D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431"/>
            <a:ext cx="2926887" cy="146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к российское решение на базе AR-технологий помогает «ТАНЕКО» обеспечивать  надежность источников бесперебойного питания на заводе - МЦД - Моделирование  и Цифровые двойники">
            <a:extLst>
              <a:ext uri="{FF2B5EF4-FFF2-40B4-BE49-F238E27FC236}">
                <a16:creationId xmlns:a16="http://schemas.microsoft.com/office/drawing/2014/main" id="{05F8995F-96EB-48CB-A660-E290A3C28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402" y="4488462"/>
            <a:ext cx="2685078" cy="200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R в медицине">
            <a:extLst>
              <a:ext uri="{FF2B5EF4-FFF2-40B4-BE49-F238E27FC236}">
                <a16:creationId xmlns:a16="http://schemas.microsoft.com/office/drawing/2014/main" id="{FF225178-B58A-4AA0-A4DE-1F20CD695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508" y="4639852"/>
            <a:ext cx="3294263" cy="185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440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CB7B8-0C03-4EFD-901E-E0163DF90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+mn-lt"/>
              </a:rPr>
              <a:t>В чём возможности очков AR?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93C62C-53A6-4124-9191-E5255CAA2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Очки </a:t>
            </a:r>
            <a:r>
              <a:rPr lang="en-US" sz="3200" dirty="0"/>
              <a:t>AR</a:t>
            </a:r>
            <a:r>
              <a:rPr lang="ru-RU" sz="3200" dirty="0"/>
              <a:t> позволяют пользователям взаимодействовать с виртуальными объектами в реальном времени, включая перемещение, вращение, изменение его формы и т.д. Они также могут предоставлять информацию о реальном мире, такую как направление, расстояние и другие детали в изменённом окружении.</a:t>
            </a:r>
          </a:p>
        </p:txBody>
      </p:sp>
      <p:pic>
        <p:nvPicPr>
          <p:cNvPr id="5122" name="Picture 2" descr="AR + VR in der Produktion: Kostenloses Online-Seminar zu Virtual- und  Augmented-Reality - Niedersachsen.digital">
            <a:extLst>
              <a:ext uri="{FF2B5EF4-FFF2-40B4-BE49-F238E27FC236}">
                <a16:creationId xmlns:a16="http://schemas.microsoft.com/office/drawing/2014/main" id="{1CA9FB16-5290-4DEF-B6C5-CB1B25A90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34" y="4204500"/>
            <a:ext cx="4287385" cy="241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790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CB7B8-0C03-4EFD-901E-E0163DF90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+mn-lt"/>
              </a:rPr>
              <a:t>В чём преимущество очков AR?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93C62C-53A6-4124-9191-E5255CAA2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0682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Основное преимущество очков </a:t>
            </a:r>
            <a:r>
              <a:rPr lang="en-US" sz="3200" dirty="0"/>
              <a:t>AR</a:t>
            </a:r>
            <a:r>
              <a:rPr lang="ru-RU" sz="3200" dirty="0"/>
              <a:t> заключается в том, что они позволяют пользователям видеть виртуальные объекты в реальном времени и в своей среде. Они также обеспечивают более удобное и интуитивно понятное взаимодействие с виртуальными элементами. Данные дополнительные возможности в ближайшем будущем будут востребованы во многих рабочих сферах.</a:t>
            </a:r>
          </a:p>
        </p:txBody>
      </p:sp>
    </p:spTree>
    <p:extLst>
      <p:ext uri="{BB962C8B-B14F-4D97-AF65-F5344CB8AC3E}">
        <p14:creationId xmlns:p14="http://schemas.microsoft.com/office/powerpoint/2010/main" val="3098485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CB7B8-0C03-4EFD-901E-E0163DF90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+mn-lt"/>
              </a:rPr>
              <a:t>Как пользоваться очками </a:t>
            </a:r>
            <a:r>
              <a:rPr lang="en-US" dirty="0">
                <a:latin typeface="+mn-lt"/>
              </a:rPr>
              <a:t>AR?</a:t>
            </a:r>
            <a:endParaRPr lang="ru-RU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93C62C-53A6-4124-9191-E5255CAA2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0682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Чтобы использовать очки </a:t>
            </a:r>
            <a:r>
              <a:rPr lang="en-US" sz="3200" dirty="0"/>
              <a:t>AR</a:t>
            </a:r>
            <a:r>
              <a:rPr lang="ru-RU" sz="3200" dirty="0"/>
              <a:t>, необходимо сначала убедиться, что они заряжены и подключены к устройству (например, к смартфону или компьютеру), которое обеспечивает контент AR. Затем достаточно надеть очки и настроить их подходящим образом для отображения виртуальных объектов. Управление очками </a:t>
            </a:r>
            <a:r>
              <a:rPr lang="en-US" sz="3200" dirty="0"/>
              <a:t>AR</a:t>
            </a:r>
            <a:r>
              <a:rPr lang="ru-RU" sz="3200" dirty="0"/>
              <a:t> осуществляется либо руками, либо специальным джойстиком.</a:t>
            </a:r>
          </a:p>
        </p:txBody>
      </p:sp>
      <p:pic>
        <p:nvPicPr>
          <p:cNvPr id="4098" name="Picture 2" descr="It's a Virtual New World">
            <a:extLst>
              <a:ext uri="{FF2B5EF4-FFF2-40B4-BE49-F238E27FC236}">
                <a16:creationId xmlns:a16="http://schemas.microsoft.com/office/drawing/2014/main" id="{4485F3C5-2DFE-4906-B3BA-8DD4102F9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063" y="5139751"/>
            <a:ext cx="2802068" cy="157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0936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899</Words>
  <Application>Microsoft Office PowerPoint</Application>
  <PresentationFormat>Широкоэкранный</PresentationFormat>
  <Paragraphs>82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Тема занятия:  «Дополненная Реальность»</vt:lpstr>
      <vt:lpstr>План урока</vt:lpstr>
      <vt:lpstr>Что такое Дополненная Реальность и почему мы называем её AR?</vt:lpstr>
      <vt:lpstr>В чём разница между AR и VR?</vt:lpstr>
      <vt:lpstr>Какие бывают виды AR? </vt:lpstr>
      <vt:lpstr>В каких сферах применяется AR?</vt:lpstr>
      <vt:lpstr>В чём возможности очков AR?</vt:lpstr>
      <vt:lpstr>В чём преимущество очков AR?</vt:lpstr>
      <vt:lpstr>Как пользоваться очками AR?</vt:lpstr>
      <vt:lpstr>Какие одни из самых лучших моделей очков AR? </vt:lpstr>
      <vt:lpstr>Расширенные дополнения к очкам AR</vt:lpstr>
      <vt:lpstr>Где лучше приобрести очки AR?</vt:lpstr>
      <vt:lpstr>Какая средняя стоимость очков AR?</vt:lpstr>
      <vt:lpstr>Проблемы, выявленные при использовании очков AR</vt:lpstr>
      <vt:lpstr>Распределение обязанностей</vt:lpstr>
      <vt:lpstr>Источники</vt:lpstr>
      <vt:lpstr>Опрос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теме «Дополненная Реальность»</dc:title>
  <dc:creator>еууке</dc:creator>
  <cp:lastModifiedBy>еууке</cp:lastModifiedBy>
  <cp:revision>21</cp:revision>
  <dcterms:created xsi:type="dcterms:W3CDTF">2023-12-08T11:01:08Z</dcterms:created>
  <dcterms:modified xsi:type="dcterms:W3CDTF">2023-12-14T18:55:56Z</dcterms:modified>
</cp:coreProperties>
</file>