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63" r:id="rId4"/>
    <p:sldId id="258" r:id="rId5"/>
    <p:sldId id="259" r:id="rId6"/>
    <p:sldId id="264" r:id="rId7"/>
    <p:sldId id="266" r:id="rId8"/>
    <p:sldId id="261" r:id="rId9"/>
    <p:sldId id="267" r:id="rId10"/>
    <p:sldId id="262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swald" panose="00000500000000000000" pitchFamily="2" charset="-52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A33A"/>
    <a:srgbClr val="EEB664"/>
    <a:srgbClr val="8B5F4C"/>
    <a:srgbClr val="7F4F3B"/>
    <a:srgbClr val="846149"/>
    <a:srgbClr val="F2C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89D3CF-7BAB-4E72-8E30-D3C345C1F182}">
  <a:tblStyle styleId="{0C89D3CF-7BAB-4E72-8E30-D3C345C1F1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14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81e80c314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81e80c314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1e80c3141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1e80c3141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1e80c3141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1e80c3141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9920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1e80c3141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1e80c3141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1e80c3141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81e80c3141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1e80c3141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1e80c3141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6027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81e80c3141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81e80c3141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81e80c3141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81e80c3141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5766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81e80c314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81e80c314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ldberries.ru/" TargetMode="External"/><Relationship Id="rId3" Type="http://schemas.openxmlformats.org/officeDocument/2006/relationships/hyperlink" Target="https://chaekshop.ru/" TargetMode="External"/><Relationship Id="rId7" Type="http://schemas.openxmlformats.org/officeDocument/2006/relationships/hyperlink" Target="https://brewtea.ru/articles/otkuda-poyavilsya-cai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ist_of_Chinese_teas" TargetMode="External"/><Relationship Id="rId5" Type="http://schemas.openxmlformats.org/officeDocument/2006/relationships/hyperlink" Target="https://dachatea.ru/blogs/vidy-i-sorta-kitayskogo-chaya" TargetMode="External"/><Relationship Id="rId4" Type="http://schemas.openxmlformats.org/officeDocument/2006/relationships/hyperlink" Target="https://teaworkshop.ru/blog/vidy-i-sorta-kitajskogo-chay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1428750" y="2197425"/>
            <a:ext cx="12882600" cy="383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700" dirty="0">
                <a:latin typeface="Oswald"/>
                <a:ea typeface="Oswald"/>
                <a:cs typeface="Oswald"/>
                <a:sym typeface="Oswald"/>
              </a:rPr>
              <a:t>Чайные традиции Китая</a:t>
            </a:r>
            <a:endParaRPr sz="117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11327744" y="6837041"/>
            <a:ext cx="8432115" cy="286179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sz="3100" dirty="0"/>
              <a:t>Подготовили ученицы «П» класса:</a:t>
            </a:r>
          </a:p>
          <a:p>
            <a:pPr marL="0" lvl="0" indent="0">
              <a:buNone/>
            </a:pPr>
            <a:r>
              <a:rPr lang="ru-RU" sz="3100" dirty="0"/>
              <a:t>      Дорофеева Людмила, </a:t>
            </a:r>
          </a:p>
          <a:p>
            <a:pPr marL="0" lvl="0" indent="0">
              <a:buNone/>
            </a:pPr>
            <a:r>
              <a:rPr lang="ru-RU" sz="3100" dirty="0"/>
              <a:t>      Егоркина Мария, </a:t>
            </a:r>
          </a:p>
          <a:p>
            <a:pPr marL="0" lvl="0" indent="0">
              <a:buNone/>
            </a:pPr>
            <a:r>
              <a:rPr lang="ru-RU" sz="3100" dirty="0"/>
              <a:t>      Зорка Марина,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3100" dirty="0"/>
              <a:t>      Подосинникова Екатерина,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3100" dirty="0"/>
              <a:t>      Ширяева Полина.</a:t>
            </a:r>
            <a:endParaRPr sz="3100" dirty="0"/>
          </a:p>
        </p:txBody>
      </p:sp>
      <p:sp>
        <p:nvSpPr>
          <p:cNvPr id="2" name="Google Shape;85;p13">
            <a:extLst>
              <a:ext uri="{FF2B5EF4-FFF2-40B4-BE49-F238E27FC236}">
                <a16:creationId xmlns:a16="http://schemas.microsoft.com/office/drawing/2014/main" id="{B69D6B48-872C-71D3-16A2-C7D6352D2E67}"/>
              </a:ext>
            </a:extLst>
          </p:cNvPr>
          <p:cNvSpPr txBox="1">
            <a:spLocks/>
          </p:cNvSpPr>
          <p:nvPr/>
        </p:nvSpPr>
        <p:spPr>
          <a:xfrm>
            <a:off x="1885570" y="6835960"/>
            <a:ext cx="8432115" cy="656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2900" dirty="0"/>
              <a:t>Руководитель: Иванова Екатерина Андреевна </a:t>
            </a:r>
          </a:p>
        </p:txBody>
      </p:sp>
      <p:sp>
        <p:nvSpPr>
          <p:cNvPr id="3" name="Google Shape;85;p13">
            <a:extLst>
              <a:ext uri="{FF2B5EF4-FFF2-40B4-BE49-F238E27FC236}">
                <a16:creationId xmlns:a16="http://schemas.microsoft.com/office/drawing/2014/main" id="{77115E63-AB14-0557-67A6-33763CC871CA}"/>
              </a:ext>
            </a:extLst>
          </p:cNvPr>
          <p:cNvSpPr txBox="1">
            <a:spLocks/>
          </p:cNvSpPr>
          <p:nvPr/>
        </p:nvSpPr>
        <p:spPr>
          <a:xfrm>
            <a:off x="4927942" y="9236784"/>
            <a:ext cx="8432115" cy="286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2500" dirty="0"/>
              <a:t>Москва</a:t>
            </a:r>
          </a:p>
          <a:p>
            <a:pPr marL="0" indent="0" algn="ctr">
              <a:buFont typeface="Arial"/>
              <a:buNone/>
            </a:pPr>
            <a:r>
              <a:rPr lang="ru-RU" sz="2500" dirty="0"/>
              <a:t>2023</a:t>
            </a:r>
            <a:r>
              <a:rPr lang="en-US" sz="2500" dirty="0"/>
              <a:t>/</a:t>
            </a:r>
            <a:r>
              <a:rPr lang="ru-RU" sz="2500" dirty="0"/>
              <a:t>2024 уч.г.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7787900" y="1674377"/>
            <a:ext cx="9481200" cy="1370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Спасибо за внимание!</a:t>
            </a:r>
            <a:endParaRPr dirty="0"/>
          </a:p>
        </p:txBody>
      </p:sp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>
            <a:off x="7412075" y="4370525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dirty="0"/>
              <a:t>Надеемся, что наша презентация была полезной и информативной.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457200" y="1228800"/>
            <a:ext cx="9907200" cy="1428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dirty="0">
                <a:latin typeface="Oswald"/>
                <a:ea typeface="Oswald"/>
                <a:cs typeface="Oswald"/>
                <a:sym typeface="Oswald"/>
              </a:rPr>
              <a:t>Актуальность</a:t>
            </a:r>
            <a:endParaRPr sz="46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457200" y="3627220"/>
            <a:ext cx="14498700" cy="51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ru-RU" sz="3500" dirty="0"/>
              <a:t>Актуальность нашего проекта заключается в том, что сейчас Россия и Китай в дружественных отношениях. Наши народы должны перенимать мудрость друг друга, и мы хотим поведать ребятам о чайных традициях этой замечательной страны.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92" name="Google Shape;92;p14"/>
          <p:cNvCxnSpPr/>
          <p:nvPr/>
        </p:nvCxnSpPr>
        <p:spPr>
          <a:xfrm>
            <a:off x="0" y="3243575"/>
            <a:ext cx="71100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457200" y="1228800"/>
            <a:ext cx="9907200" cy="1428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dirty="0">
                <a:latin typeface="Oswald"/>
                <a:ea typeface="Oswald"/>
                <a:cs typeface="Oswald"/>
                <a:sym typeface="Oswald"/>
              </a:rPr>
              <a:t>Цель проекта</a:t>
            </a:r>
            <a:endParaRPr sz="46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506112" y="3713636"/>
            <a:ext cx="14498700" cy="51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ru-RU" sz="3500" dirty="0"/>
              <a:t>Цель проекта заключается в расширении кругозора школьников о культурных традициях древнего Китая на примере китайского чаепития. 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92" name="Google Shape;92;p14"/>
          <p:cNvCxnSpPr/>
          <p:nvPr/>
        </p:nvCxnSpPr>
        <p:spPr>
          <a:xfrm>
            <a:off x="0" y="3243575"/>
            <a:ext cx="71100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AutoShape 2">
            <a:extLst>
              <a:ext uri="{FF2B5EF4-FFF2-40B4-BE49-F238E27FC236}">
                <a16:creationId xmlns:a16="http://schemas.microsoft.com/office/drawing/2014/main" id="{FE438CE0-C602-C9FB-A793-D1C90C6FCE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9248DF4-8379-7299-2422-4DDF57959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551895"/>
            <a:ext cx="7437040" cy="418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A7F173B-A609-027C-45A3-59E5DE8C1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58" y="5551894"/>
            <a:ext cx="6275004" cy="4183336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09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Google Shape;97;p15"/>
          <p:cNvGraphicFramePr/>
          <p:nvPr>
            <p:extLst>
              <p:ext uri="{D42A27DB-BD31-4B8C-83A1-F6EECF244321}">
                <p14:modId xmlns:p14="http://schemas.microsoft.com/office/powerpoint/2010/main" val="3283289215"/>
              </p:ext>
            </p:extLst>
          </p:nvPr>
        </p:nvGraphicFramePr>
        <p:xfrm>
          <a:off x="1351722" y="1580795"/>
          <a:ext cx="15584556" cy="7527232"/>
        </p:xfrm>
        <a:graphic>
          <a:graphicData uri="http://schemas.openxmlformats.org/drawingml/2006/table">
            <a:tbl>
              <a:tblPr>
                <a:noFill/>
                <a:tableStyleId>{0C89D3CF-7BAB-4E72-8E30-D3C345C1F182}</a:tableStyleId>
              </a:tblPr>
              <a:tblGrid>
                <a:gridCol w="6016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8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323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4600" dirty="0">
                          <a:solidFill>
                            <a:schemeClr val="tx1"/>
                          </a:solidFill>
                          <a:latin typeface="Oswald" panose="00000500000000000000" pitchFamily="2" charset="-5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Участник</a:t>
                      </a:r>
                      <a:endParaRPr sz="4600" dirty="0">
                        <a:solidFill>
                          <a:schemeClr val="tx1"/>
                        </a:solidFill>
                        <a:latin typeface="Oswald" panose="00000500000000000000" pitchFamily="2" charset="-52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solidFill>
                      <a:srgbClr val="FF981B">
                        <a:alpha val="737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4400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Обязанности</a:t>
                      </a:r>
                      <a:endParaRPr sz="4400" dirty="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solidFill>
                      <a:srgbClr val="FF981B">
                        <a:alpha val="737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2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3300" dirty="0">
                          <a:solidFill>
                            <a:schemeClr val="dk1"/>
                          </a:solidFill>
                          <a:latin typeface="Oswald"/>
                          <a:sym typeface="Oswald"/>
                        </a:rPr>
                        <a:t>Ширяева Полина</a:t>
                      </a:r>
                      <a:endParaRPr lang="ru-RU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Руководитель проекта, ответственная за качественное выполнение обязанностей участников группы, проведение  опроса у начального класса на тему «Чайные традиции в Китае».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2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3300" dirty="0">
                          <a:solidFill>
                            <a:schemeClr val="dk1"/>
                          </a:solidFill>
                          <a:latin typeface="Oswald"/>
                          <a:sym typeface="Oswald"/>
                        </a:rPr>
                        <a:t>Егоркина Мария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Ответственная за подготовку практической части проекта, проведение чаепития у класса начальной школы, составление презентации для защиты проекта.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2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3300" dirty="0">
                          <a:solidFill>
                            <a:schemeClr val="dk1"/>
                          </a:solidFill>
                          <a:latin typeface="Oswald"/>
                          <a:sym typeface="Oswald"/>
                        </a:rPr>
                        <a:t>Дорофеева Людмила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100" dirty="0"/>
                        <a:t>Ответственная за подробное изучения темы, нахождение информации, проведение чаепития у класса начальной школы.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2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3300" dirty="0">
                          <a:solidFill>
                            <a:schemeClr val="dk1"/>
                          </a:solidFill>
                          <a:latin typeface="Oswald"/>
                          <a:sym typeface="Oswald"/>
                        </a:rPr>
                        <a:t>Подосинникова Екатерина 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 dirty="0"/>
                        <a:t>Ответственная за подробное изучения различных сортов китайского чая, оформление портфолио проекта на сайте школы.</a:t>
                      </a:r>
                      <a:endParaRPr sz="21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2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3300" dirty="0">
                          <a:solidFill>
                            <a:schemeClr val="dk1"/>
                          </a:solidFill>
                          <a:latin typeface="Oswald"/>
                          <a:sym typeface="Oswald"/>
                        </a:rPr>
                        <a:t>Зорка Марина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Ответственная за составление презентаций для предзащиты и для проведения урока у начальной школы, реклама, проведение чаепития у класса начальной школы.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/>
          <p:nvPr/>
        </p:nvSpPr>
        <p:spPr>
          <a:xfrm>
            <a:off x="5986200" y="2139325"/>
            <a:ext cx="6315600" cy="1511100"/>
          </a:xfrm>
          <a:prstGeom prst="roundRect">
            <a:avLst>
              <a:gd name="adj" fmla="val 16667"/>
            </a:avLst>
          </a:prstGeom>
          <a:solidFill>
            <a:srgbClr val="48AF53"/>
          </a:solidFill>
          <a:ln w="9525" cap="flat" cmpd="sng">
            <a:solidFill>
              <a:srgbClr val="86C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2267825" y="5529600"/>
            <a:ext cx="4032300" cy="2731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86C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7127850" y="5529600"/>
            <a:ext cx="4032300" cy="2731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86C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11987875" y="5529600"/>
            <a:ext cx="4032300" cy="2731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86C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" name="Google Shape;106;p16"/>
          <p:cNvCxnSpPr>
            <a:stCxn id="102" idx="2"/>
            <a:endCxn id="103" idx="0"/>
          </p:cNvCxnSpPr>
          <p:nvPr/>
        </p:nvCxnSpPr>
        <p:spPr>
          <a:xfrm rot="5400000">
            <a:off x="5774400" y="2160025"/>
            <a:ext cx="1879200" cy="4860000"/>
          </a:xfrm>
          <a:prstGeom prst="bentConnector3">
            <a:avLst>
              <a:gd name="adj1" fmla="val 49999"/>
            </a:avLst>
          </a:prstGeom>
          <a:noFill/>
          <a:ln w="76200" cap="flat" cmpd="sng">
            <a:solidFill>
              <a:srgbClr val="86C68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p16"/>
          <p:cNvCxnSpPr>
            <a:stCxn id="102" idx="2"/>
            <a:endCxn id="104" idx="0"/>
          </p:cNvCxnSpPr>
          <p:nvPr/>
        </p:nvCxnSpPr>
        <p:spPr>
          <a:xfrm rot="-5400000" flipH="1">
            <a:off x="8204700" y="4589725"/>
            <a:ext cx="1879200" cy="600"/>
          </a:xfrm>
          <a:prstGeom prst="bentConnector3">
            <a:avLst>
              <a:gd name="adj1" fmla="val 49999"/>
            </a:avLst>
          </a:prstGeom>
          <a:noFill/>
          <a:ln w="76200" cap="flat" cmpd="sng">
            <a:solidFill>
              <a:srgbClr val="86C68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16"/>
          <p:cNvCxnSpPr/>
          <p:nvPr/>
        </p:nvCxnSpPr>
        <p:spPr>
          <a:xfrm rot="-5400000" flipH="1">
            <a:off x="10634400" y="2160025"/>
            <a:ext cx="1879200" cy="4860000"/>
          </a:xfrm>
          <a:prstGeom prst="bentConnector3">
            <a:avLst>
              <a:gd name="adj1" fmla="val 49999"/>
            </a:avLst>
          </a:prstGeom>
          <a:noFill/>
          <a:ln w="76200" cap="flat" cmpd="sng">
            <a:solidFill>
              <a:srgbClr val="86C68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2500625" y="5802475"/>
            <a:ext cx="3566700" cy="213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ru-RU" dirty="0"/>
              <a:t>Узнать самим о чайных традициях Китая.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7360650" y="5802475"/>
            <a:ext cx="3566700" cy="213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ru-RU" dirty="0"/>
              <a:t>Рассказать ребятам о чайных традициях Китая.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12220675" y="5802475"/>
            <a:ext cx="3566700" cy="213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ru-RU" dirty="0"/>
              <a:t>Продегустировать вместе с ребятами настоящий китайский чай.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5986500" y="2267575"/>
            <a:ext cx="6315600" cy="125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Задачи</a:t>
            </a:r>
            <a:endParaRPr sz="46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Google Shape;97;p15"/>
          <p:cNvGraphicFramePr/>
          <p:nvPr>
            <p:extLst>
              <p:ext uri="{D42A27DB-BD31-4B8C-83A1-F6EECF244321}">
                <p14:modId xmlns:p14="http://schemas.microsoft.com/office/powerpoint/2010/main" val="4151246835"/>
              </p:ext>
            </p:extLst>
          </p:nvPr>
        </p:nvGraphicFramePr>
        <p:xfrm>
          <a:off x="0" y="1"/>
          <a:ext cx="18287999" cy="10665368"/>
        </p:xfrm>
        <a:graphic>
          <a:graphicData uri="http://schemas.openxmlformats.org/drawingml/2006/table">
            <a:tbl>
              <a:tblPr>
                <a:noFill/>
                <a:tableStyleId>{0C89D3CF-7BAB-4E72-8E30-D3C345C1F182}</a:tableStyleId>
              </a:tblPr>
              <a:tblGrid>
                <a:gridCol w="2796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9670">
                  <a:extLst>
                    <a:ext uri="{9D8B030D-6E8A-4147-A177-3AD203B41FA5}">
                      <a16:colId xmlns:a16="http://schemas.microsoft.com/office/drawing/2014/main" val="3785093936"/>
                    </a:ext>
                  </a:extLst>
                </a:gridCol>
                <a:gridCol w="5039670">
                  <a:extLst>
                    <a:ext uri="{9D8B030D-6E8A-4147-A177-3AD203B41FA5}">
                      <a16:colId xmlns:a16="http://schemas.microsoft.com/office/drawing/2014/main" val="2388647345"/>
                    </a:ext>
                  </a:extLst>
                </a:gridCol>
              </a:tblGrid>
              <a:tr h="80652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4400" dirty="0">
                          <a:solidFill>
                            <a:schemeClr val="tx1"/>
                          </a:solidFill>
                          <a:latin typeface="Oswald" panose="00000500000000000000" pitchFamily="2" charset="-5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Дата</a:t>
                      </a:r>
                      <a:endParaRPr sz="4400" dirty="0">
                        <a:solidFill>
                          <a:schemeClr val="tx1"/>
                        </a:solidFill>
                        <a:latin typeface="Oswald" panose="00000500000000000000" pitchFamily="2" charset="-52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solidFill>
                      <a:srgbClr val="FF981B">
                        <a:alpha val="737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4400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Наименование работы</a:t>
                      </a:r>
                      <a:endParaRPr sz="4400" dirty="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solidFill>
                      <a:srgbClr val="FF981B">
                        <a:alpha val="737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4400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Ответственный </a:t>
                      </a:r>
                      <a:endParaRPr sz="4400" dirty="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solidFill>
                      <a:srgbClr val="FF981B">
                        <a:alpha val="737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4400" dirty="0">
                          <a:latin typeface="Oswald"/>
                          <a:ea typeface="Oswald"/>
                          <a:cs typeface="Oswald"/>
                          <a:sym typeface="Oswald"/>
                        </a:rPr>
                        <a:t>Отметка о выполнении</a:t>
                      </a:r>
                      <a:endParaRPr sz="4400" dirty="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solidFill>
                      <a:srgbClr val="FF981B">
                        <a:alpha val="737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4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dirty="0"/>
                        <a:t>15.09.2023</a:t>
                      </a:r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Выбор темы 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Егоркина Мария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Выполнено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4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dirty="0"/>
                        <a:t>21.09.2023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Распределение обязанностей 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Ширяева Полина 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Выполнено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9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dirty="0"/>
                        <a:t>05.10.2023-08.10.2023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Поиск информации для подготовки к проведению урока у класса начальной школы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Дорофеева Людмила, </a:t>
                      </a:r>
                      <a:r>
                        <a:rPr lang="ru-RU" sz="2000" dirty="0" err="1"/>
                        <a:t>Подосинновикова</a:t>
                      </a:r>
                      <a:r>
                        <a:rPr lang="ru-RU" sz="2000" dirty="0"/>
                        <a:t> Екатерина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Выполнено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91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dirty="0"/>
                        <a:t>09.10.2023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Подготовка презентации для проведения урока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Зорка Марина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Выполнено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330984"/>
                  </a:ext>
                </a:extLst>
              </a:tr>
              <a:tr h="74891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dirty="0"/>
                        <a:t>13.10.2023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dirty="0"/>
                        <a:t>Подготовка и редакция презентации для предзащиты </a:t>
                      </a:r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Зорка Марина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Выполнено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26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dirty="0"/>
                        <a:t>16.10.2023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dirty="0"/>
                        <a:t>Предзащита проекта</a:t>
                      </a:r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Все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Выполнено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611313"/>
                  </a:ext>
                </a:extLst>
              </a:tr>
              <a:tr h="10369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dirty="0"/>
                        <a:t>19.11.2023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dirty="0"/>
                        <a:t>Подготовка вопросов по проекту, которые мы задали после урока у начальной школы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Ширяева Полина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Выполнено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891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dirty="0"/>
                        <a:t>20.11.2023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Закупка чая и всех необходимых вещей для проведения чаепития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Егоркина Мария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Выполнено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962173"/>
                  </a:ext>
                </a:extLst>
              </a:tr>
              <a:tr h="74617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dirty="0"/>
                        <a:t>22.11.2023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Проведение чаепития у 3 «И» класса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Все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Выполнено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319237"/>
                  </a:ext>
                </a:extLst>
              </a:tr>
              <a:tr h="74891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dirty="0"/>
                        <a:t>29.11.2023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Редакция портфолио проекта на сайте школы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err="1"/>
                        <a:t>Подосинновикова</a:t>
                      </a:r>
                      <a:r>
                        <a:rPr lang="ru-RU" sz="2000" dirty="0"/>
                        <a:t> Екатерина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Выполнено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01314"/>
                  </a:ext>
                </a:extLst>
              </a:tr>
              <a:tr h="74617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dirty="0"/>
                        <a:t>08.12.2023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Реклама нашего проекта 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Зорка Марина 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Выполнено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087158"/>
                  </a:ext>
                </a:extLst>
              </a:tr>
              <a:tr h="74617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dirty="0"/>
                        <a:t>10.12.2023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Создание презентации для защиты проекта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Егоркина Мария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Выполнено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13720"/>
                  </a:ext>
                </a:extLst>
              </a:tr>
              <a:tr h="74617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dirty="0"/>
                        <a:t>17.12.2023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Защита проекта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Все</a:t>
                      </a: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</a:txBody>
                  <a:tcPr marL="91425" marR="91425" marT="91425" marB="91425">
                    <a:solidFill>
                      <a:srgbClr val="FFF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349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1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A3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01210-7346-0221-DE0C-3841AEFAB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539252" cy="1143000"/>
          </a:xfrm>
        </p:spPr>
        <p:txBody>
          <a:bodyPr/>
          <a:lstStyle/>
          <a:p>
            <a:r>
              <a:rPr lang="ru-RU" dirty="0">
                <a:latin typeface="Oswald" panose="00000500000000000000" pitchFamily="2" charset="-52"/>
              </a:rPr>
              <a:t>Мы проводим чаепитие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47754B-35DF-888D-8F02-132771C3C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41145">
            <a:off x="1676050" y="1879229"/>
            <a:ext cx="3843130" cy="38431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27297E-6E1B-7E4B-6DA6-523B50658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0328">
            <a:off x="9148671" y="1806653"/>
            <a:ext cx="7093733" cy="39882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BB49AC-B7DB-CE45-603B-D3182D944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69783">
            <a:off x="3850684" y="5396570"/>
            <a:ext cx="3988284" cy="39882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734BD93-D387-F2D7-FF07-053F4D0A7F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52258">
            <a:off x="9847140" y="6200790"/>
            <a:ext cx="3606248" cy="360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89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457200" y="1228800"/>
            <a:ext cx="9907200" cy="1428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Oswald"/>
                <a:ea typeface="Oswald"/>
                <a:cs typeface="Oswald"/>
                <a:sym typeface="Oswald"/>
              </a:rPr>
              <a:t>Результаты 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8382000" y="3606100"/>
            <a:ext cx="9312300" cy="531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dirty="0"/>
              <a:t>Мы считаем, что цель нашего проекта </a:t>
            </a:r>
            <a:r>
              <a:rPr lang="ru-RU" i="1" dirty="0"/>
              <a:t>достигнута</a:t>
            </a:r>
            <a:r>
              <a:rPr lang="ru-RU" dirty="0"/>
              <a:t>, потому что после проведения интерактивного урока у 3 «И» класса большинство ребят сказали, что узнали много нового, а некоторые даже заинтересовались о приобретении понравившихся сортов китайского чая.</a:t>
            </a:r>
            <a:endParaRPr dirty="0"/>
          </a:p>
        </p:txBody>
      </p:sp>
      <p:cxnSp>
        <p:nvCxnSpPr>
          <p:cNvPr id="137" name="Google Shape;137;p18"/>
          <p:cNvCxnSpPr/>
          <p:nvPr/>
        </p:nvCxnSpPr>
        <p:spPr>
          <a:xfrm>
            <a:off x="0" y="3243575"/>
            <a:ext cx="71100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96C6ED-16DD-F954-7443-D93DFF36D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00" y="3606100"/>
            <a:ext cx="6833507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457200" y="1228800"/>
            <a:ext cx="9907200" cy="1428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Oswald"/>
                <a:ea typeface="Oswald"/>
                <a:cs typeface="Oswald"/>
                <a:sym typeface="Oswald"/>
              </a:rPr>
              <a:t>Источники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37" name="Google Shape;137;p18"/>
          <p:cNvCxnSpPr/>
          <p:nvPr/>
        </p:nvCxnSpPr>
        <p:spPr>
          <a:xfrm>
            <a:off x="0" y="3243575"/>
            <a:ext cx="71100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457200" y="3989408"/>
            <a:ext cx="16956300" cy="569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ru-RU" dirty="0"/>
              <a:t>Мы брали за источники сайты</a:t>
            </a:r>
            <a:r>
              <a:rPr lang="en-US" dirty="0"/>
              <a:t>: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>
                <a:hlinkClick r:id="rId3"/>
              </a:rPr>
              <a:t>1.</a:t>
            </a:r>
            <a:r>
              <a:rPr lang="en-US" dirty="0">
                <a:hlinkClick r:id="rId3"/>
              </a:rPr>
              <a:t>https://chaekshop.ru/</a:t>
            </a:r>
            <a:r>
              <a:rPr lang="ru-RU" dirty="0"/>
              <a:t> («Названия китайских чаёв - как они переводятся?»)</a:t>
            </a:r>
            <a:r>
              <a:rPr lang="en-US" dirty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2.</a:t>
            </a:r>
            <a:r>
              <a:rPr lang="en-US" dirty="0">
                <a:hlinkClick r:id="rId4"/>
              </a:rPr>
              <a:t>https://teaworkshop.ru/blog/vidy-i-sorta-kitajskogo-chaya</a:t>
            </a:r>
            <a:r>
              <a:rPr lang="ru-RU" dirty="0"/>
              <a:t> («Как начать пить китайский чай»)</a:t>
            </a:r>
            <a:r>
              <a:rPr lang="en-US" dirty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3.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https://dachatea.ru/blogs/vidy-i-sorta-kitayskogo-chaya</a:t>
            </a:r>
            <a:r>
              <a:rPr lang="ru-RU" dirty="0"/>
              <a:t>( «Что такое чай Улун и что он означает</a:t>
            </a:r>
            <a:r>
              <a:rPr lang="en-US" dirty="0"/>
              <a:t>:</a:t>
            </a:r>
            <a:r>
              <a:rPr lang="ru-RU" dirty="0"/>
              <a:t> история происхождения известного чая»)</a:t>
            </a:r>
            <a:r>
              <a:rPr lang="en-US" dirty="0"/>
              <a:t>;</a:t>
            </a:r>
            <a:r>
              <a:rPr lang="ru-RU" dirty="0"/>
              <a:t> 4.</a:t>
            </a:r>
            <a:r>
              <a:rPr lang="en-US" dirty="0">
                <a:hlinkClick r:id="rId6"/>
              </a:rPr>
              <a:t>https://en.wikipedia.org/wiki/List_of_Chinese_teas</a:t>
            </a:r>
            <a:r>
              <a:rPr lang="ru-RU" dirty="0"/>
              <a:t>(«История чая»)</a:t>
            </a:r>
            <a:r>
              <a:rPr lang="en-US" dirty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>
                <a:hlinkClick r:id="rId7"/>
              </a:rPr>
              <a:t>5.</a:t>
            </a:r>
            <a:r>
              <a:rPr lang="en-US" dirty="0">
                <a:hlinkClick r:id="rId7"/>
              </a:rPr>
              <a:t>https://brewtea.ru/articles/otkuda-poyavilsya-cai.html</a:t>
            </a:r>
            <a:r>
              <a:rPr lang="ru-RU" dirty="0"/>
              <a:t>, </a:t>
            </a:r>
            <a:r>
              <a:rPr lang="en-US" dirty="0">
                <a:hlinkClick r:id="rId8"/>
              </a:rPr>
              <a:t>https://www.wildberries.ru/</a:t>
            </a:r>
            <a:r>
              <a:rPr lang="ru-RU" dirty="0"/>
              <a:t> («Откуда появился чай»).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9017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547</Words>
  <Application>Microsoft Office PowerPoint</Application>
  <PresentationFormat>Произвольный</PresentationFormat>
  <Paragraphs>96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Oswald</vt:lpstr>
      <vt:lpstr>Calibri</vt:lpstr>
      <vt:lpstr>Arial</vt:lpstr>
      <vt:lpstr>Office Theme</vt:lpstr>
      <vt:lpstr>Чайные традиции Китая</vt:lpstr>
      <vt:lpstr>Актуальность</vt:lpstr>
      <vt:lpstr>Цель проекта</vt:lpstr>
      <vt:lpstr>Презентация PowerPoint</vt:lpstr>
      <vt:lpstr>Задачи</vt:lpstr>
      <vt:lpstr>Презентация PowerPoint</vt:lpstr>
      <vt:lpstr>Мы проводим чаепитие  </vt:lpstr>
      <vt:lpstr>Результаты </vt:lpstr>
      <vt:lpstr>Источники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Чайные традиции Китая</dc:title>
  <cp:lastModifiedBy>Леша и Маша</cp:lastModifiedBy>
  <cp:revision>2</cp:revision>
  <dcterms:modified xsi:type="dcterms:W3CDTF">2023-12-10T09:16:29Z</dcterms:modified>
</cp:coreProperties>
</file>