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  <p:sldId id="257" r:id="rId5"/>
    <p:sldId id="263" r:id="rId6"/>
    <p:sldId id="264" r:id="rId7"/>
    <p:sldId id="265" r:id="rId8"/>
    <p:sldId id="267" r:id="rId9"/>
    <p:sldId id="266" r:id="rId10"/>
    <p:sldId id="268" r:id="rId11"/>
    <p:sldId id="269" r:id="rId12"/>
    <p:sldId id="270" r:id="rId13"/>
    <p:sldId id="273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 ли у тебя какая-то техника?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имеют какую-то другую технику кроме телефона</c:v>
                </c:pt>
                <c:pt idx="1">
                  <c:v>не имеют никакой другой техники кроме телефона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56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964-42E7-4651-88E9-F318897499A2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1818BF1-28C4-4780-886C-8FEE72BCA1B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964-42E7-4651-88E9-F318897499A2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8BF1-28C4-4780-886C-8FEE72BCA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964-42E7-4651-88E9-F318897499A2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8BF1-28C4-4780-886C-8FEE72BCA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964-42E7-4651-88E9-F318897499A2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8BF1-28C4-4780-886C-8FEE72BCA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964-42E7-4651-88E9-F318897499A2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8BF1-28C4-4780-886C-8FEE72BCA1B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964-42E7-4651-88E9-F318897499A2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8BF1-28C4-4780-886C-8FEE72BCA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964-42E7-4651-88E9-F318897499A2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8BF1-28C4-4780-886C-8FEE72BCA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964-42E7-4651-88E9-F318897499A2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8BF1-28C4-4780-886C-8FEE72BCA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964-42E7-4651-88E9-F318897499A2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8BF1-28C4-4780-886C-8FEE72BCA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964-42E7-4651-88E9-F318897499A2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8BF1-28C4-4780-886C-8FEE72BCA1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964-42E7-4651-88E9-F318897499A2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8BF1-28C4-4780-886C-8FEE72BCA1B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5033964-42E7-4651-88E9-F318897499A2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1818BF1-28C4-4780-886C-8FEE72BCA1B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 влияние технологий на здоровье человека.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8840"/>
            <a:ext cx="4104456" cy="3556992"/>
          </a:xfrm>
        </p:spPr>
        <p:txBody>
          <a:bodyPr>
            <a:normAutofit/>
          </a:bodyPr>
          <a:lstStyle/>
          <a:p>
            <a:r>
              <a:rPr lang="ru-RU" sz="2800" dirty="0"/>
              <a:t>Участники:</a:t>
            </a:r>
          </a:p>
          <a:p>
            <a:r>
              <a:rPr lang="ru-RU" sz="2800" dirty="0"/>
              <a:t>Оришева Полина</a:t>
            </a:r>
          </a:p>
          <a:p>
            <a:r>
              <a:rPr lang="ru-RU" sz="2800" dirty="0"/>
              <a:t>Дадилова Софья</a:t>
            </a:r>
          </a:p>
          <a:p>
            <a:r>
              <a:rPr lang="ru-RU" sz="2800" dirty="0"/>
              <a:t>Козловская Вера</a:t>
            </a:r>
          </a:p>
          <a:p>
            <a:endParaRPr lang="ru-RU" sz="2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16016" y="1628800"/>
            <a:ext cx="3322712" cy="3556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24052" y="2132856"/>
            <a:ext cx="3068428" cy="120032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Консультант:</a:t>
            </a:r>
          </a:p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Богачева Наталья  Арнольдовна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6309320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ГБОУ школа №1505 г. Москва</a:t>
            </a: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32680" cy="1224136"/>
          </a:xfrm>
        </p:spPr>
        <p:txBody>
          <a:bodyPr>
            <a:noAutofit/>
          </a:bodyPr>
          <a:lstStyle/>
          <a:p>
            <a:r>
              <a:rPr lang="ru-RU" sz="2800" dirty="0" smtClean="0"/>
              <a:t>Гаджетомания </a:t>
            </a:r>
            <a:r>
              <a:rPr lang="ru-RU" sz="2800" dirty="0"/>
              <a:t>также влияет на физический уровень: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arenR"/>
            </a:pPr>
            <a:r>
              <a:rPr lang="ru-RU" dirty="0"/>
              <a:t>С</a:t>
            </a:r>
            <a:r>
              <a:rPr lang="ru-RU" dirty="0" smtClean="0"/>
              <a:t>ухие </a:t>
            </a:r>
            <a:r>
              <a:rPr lang="ru-RU" dirty="0"/>
              <a:t>глаза</a:t>
            </a:r>
          </a:p>
          <a:p>
            <a:pPr marL="571500" indent="-457200">
              <a:buFont typeface="+mj-lt"/>
              <a:buAutoNum type="arabicParenR"/>
            </a:pPr>
            <a:r>
              <a:rPr lang="ru-RU" dirty="0" smtClean="0"/>
              <a:t>Проблемы с психикой</a:t>
            </a:r>
          </a:p>
          <a:p>
            <a:pPr marL="571500" indent="-457200">
              <a:buFont typeface="+mj-lt"/>
              <a:buAutoNum type="arabicParenR"/>
            </a:pPr>
            <a:r>
              <a:rPr lang="ru-RU" dirty="0"/>
              <a:t>Г</a:t>
            </a:r>
            <a:r>
              <a:rPr lang="ru-RU" dirty="0" smtClean="0"/>
              <a:t>оловные боли</a:t>
            </a:r>
          </a:p>
          <a:p>
            <a:pPr marL="571500" indent="-457200">
              <a:buFont typeface="+mj-lt"/>
              <a:buAutoNum type="arabicParenR"/>
            </a:pPr>
            <a:r>
              <a:rPr lang="ru-RU" dirty="0" smtClean="0"/>
              <a:t>Бессонница</a:t>
            </a:r>
            <a:endParaRPr lang="ru-RU" dirty="0"/>
          </a:p>
          <a:p>
            <a:endParaRPr lang="ru-RU" dirty="0"/>
          </a:p>
        </p:txBody>
      </p:sp>
      <p:pic>
        <p:nvPicPr>
          <p:cNvPr id="4098" name="Picture 2" descr="https://manoiloksana.ru/wp-content/uploads/2018/07/lechenie-bessonnitsy.-a-nado-li-bessonnitsu-lechit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73016"/>
            <a:ext cx="4650178" cy="307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38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с позвоночником</a:t>
            </a:r>
            <a:endParaRPr lang="ru-RU" dirty="0"/>
          </a:p>
        </p:txBody>
      </p:sp>
      <p:pic>
        <p:nvPicPr>
          <p:cNvPr id="1026" name="Picture 2" descr="https://tbdoc.ru/wp-content/uploads/5/0/5/5054ea21376ae8d22a63090c72d201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933" y="1700808"/>
            <a:ext cx="699222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71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синдром фантомного вызова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 smtClean="0"/>
              <a:t>- Это когда </a:t>
            </a:r>
            <a:r>
              <a:rPr lang="ru-RU" sz="2800" dirty="0"/>
              <a:t>человек слышит звонок или чувствует вибрацию от </a:t>
            </a:r>
            <a:r>
              <a:rPr lang="ru-RU" sz="2800" dirty="0" smtClean="0"/>
              <a:t>мобильного телефона</a:t>
            </a:r>
            <a:r>
              <a:rPr lang="ru-RU" sz="2800" dirty="0"/>
              <a:t>, даже когда телефон отсутствует или отключен.</a:t>
            </a:r>
          </a:p>
          <a:p>
            <a:endParaRPr lang="ru-RU" sz="2800" dirty="0"/>
          </a:p>
        </p:txBody>
      </p:sp>
      <p:pic>
        <p:nvPicPr>
          <p:cNvPr id="6146" name="Picture 2" descr="https://androidinsider.ru/wp-content/uploads/2022/06/vibromo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562730"/>
            <a:ext cx="4248472" cy="303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66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избавить ребенка от зависимости гаджетов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507288" cy="4988768"/>
          </a:xfrm>
        </p:spPr>
        <p:txBody>
          <a:bodyPr>
            <a:normAutofit fontScale="92500"/>
          </a:bodyPr>
          <a:lstStyle/>
          <a:p>
            <a:pPr marL="571500" indent="-457200">
              <a:buFont typeface="+mj-lt"/>
              <a:buAutoNum type="arabicPeriod"/>
            </a:pPr>
            <a:r>
              <a:rPr lang="ru-RU" sz="2000" b="1" dirty="0"/>
              <a:t>Предложите альтернативы:</a:t>
            </a:r>
            <a:r>
              <a:rPr lang="ru-RU" sz="2000" dirty="0"/>
              <a:t> предложите ребенку альтернативные занятия, которые могут быть более привлекательными, чем использование гаджетов. Например, спортивные мероприятия, хобби, рисование или чтение книг.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000" b="1" dirty="0"/>
              <a:t>Будьте образцом: </a:t>
            </a:r>
            <a:r>
              <a:rPr lang="ru-RU" sz="2000" dirty="0"/>
              <a:t>покажите ребенку, что сами можете </a:t>
            </a:r>
            <a:r>
              <a:rPr lang="ru-RU" sz="2000" dirty="0" smtClean="0"/>
              <a:t>нахо</a:t>
            </a:r>
            <a:r>
              <a:rPr lang="ru-RU" sz="2000" dirty="0"/>
              <a:t>дить удовольствие и развлечения без гаджетов. </a:t>
            </a:r>
            <a:endParaRPr lang="ru-RU" sz="2000" dirty="0" smtClean="0"/>
          </a:p>
          <a:p>
            <a:pPr marL="571500" indent="-457200">
              <a:buFont typeface="+mj-lt"/>
              <a:buAutoNum type="arabicPeriod"/>
            </a:pPr>
            <a:r>
              <a:rPr lang="ru-RU" sz="2000" b="1" dirty="0"/>
              <a:t>Поговорите с ребенком: </a:t>
            </a:r>
            <a:r>
              <a:rPr lang="ru-RU" sz="2000" dirty="0"/>
              <a:t>обсудите с ребенком их интересы, причины, по которым они так много времени проводят за гаджетами, и попробуйте найти </a:t>
            </a:r>
            <a:r>
              <a:rPr lang="ru-RU" sz="2000" dirty="0" smtClean="0"/>
              <a:t>компромиссное решение.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000" b="1" dirty="0"/>
              <a:t>Предложите совместное время:</a:t>
            </a:r>
            <a:r>
              <a:rPr lang="ru-RU" sz="2000" dirty="0"/>
              <a:t> запланируйте совместное время без гаджетов, например, семейные прогулки, игры на свежем воздухе, семейные ужины, где использование гаджетов будет отложено</a:t>
            </a:r>
            <a:r>
              <a:rPr lang="ru-RU" sz="2000" dirty="0" smtClean="0"/>
              <a:t>.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000" b="1" dirty="0"/>
              <a:t>Запросите профессиональную помощь: </a:t>
            </a:r>
            <a:r>
              <a:rPr lang="ru-RU" sz="2000" dirty="0"/>
              <a:t>если зависимость от гаджетов создает серьезные проблемы, обратитесь за профессиональной помощью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5552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нужно делать, чтобы избежать проблем со здоровьем?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373563"/>
          </a:xfrm>
        </p:spPr>
        <p:txBody>
          <a:bodyPr>
            <a:normAutofit lnSpcReduction="1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ru-RU" sz="2000" dirty="0"/>
              <a:t>Повысить жизненную активность: ходить на различные мероприятия, </a:t>
            </a:r>
            <a:r>
              <a:rPr lang="ru-RU" sz="2000" dirty="0" smtClean="0"/>
              <a:t>заниматься спортом. 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000" dirty="0" smtClean="0"/>
              <a:t>Повышение </a:t>
            </a:r>
            <a:r>
              <a:rPr lang="ru-RU" sz="2000" dirty="0"/>
              <a:t>коммуникабельности с людьми вне постоянного круга общения:</a:t>
            </a:r>
          </a:p>
          <a:p>
            <a:pPr marL="571500" indent="-457200">
              <a:buFont typeface="+mj-lt"/>
              <a:buAutoNum type="arabicParenR"/>
            </a:pPr>
            <a:r>
              <a:rPr lang="ru-RU" sz="2000" dirty="0" smtClean="0"/>
              <a:t>     больше </a:t>
            </a:r>
            <a:r>
              <a:rPr lang="ru-RU" sz="2000" dirty="0"/>
              <a:t>общаться и знакомиться с незнакомыми людьми, больше </a:t>
            </a:r>
            <a:r>
              <a:rPr lang="ru-RU" sz="2000" dirty="0" smtClean="0"/>
              <a:t>читать произведения </a:t>
            </a:r>
            <a:r>
              <a:rPr lang="ru-RU" sz="2000" dirty="0"/>
              <a:t>из классической литературы, которая полна примерами </a:t>
            </a:r>
            <a:r>
              <a:rPr lang="ru-RU" sz="2000" dirty="0" smtClean="0"/>
              <a:t>живого общения.</a:t>
            </a:r>
          </a:p>
          <a:p>
            <a:pPr marL="571500" indent="-457200">
              <a:buFont typeface="+mj-lt"/>
              <a:buAutoNum type="arabicParenR"/>
            </a:pPr>
            <a:r>
              <a:rPr lang="ru-RU" sz="2000" dirty="0" smtClean="0"/>
              <a:t>   Налаживание позитивных отношений с друзьями: проводить большое количество времени </a:t>
            </a:r>
            <a:r>
              <a:rPr lang="ru-RU" sz="2000" dirty="0"/>
              <a:t>в кругу друзей или знакомых.</a:t>
            </a:r>
          </a:p>
          <a:p>
            <a:pPr marL="571500" indent="-457200">
              <a:buFont typeface="+mj-lt"/>
              <a:buAutoNum type="arabicParenR"/>
            </a:pPr>
            <a:r>
              <a:rPr lang="ru-RU" sz="2000" dirty="0" smtClean="0"/>
              <a:t>   Налаживание </a:t>
            </a:r>
            <a:r>
              <a:rPr lang="ru-RU" sz="2000" dirty="0"/>
              <a:t>позитивных отношений с семьей: находясь дома, </a:t>
            </a:r>
            <a:r>
              <a:rPr lang="ru-RU" sz="2000" dirty="0" smtClean="0"/>
              <a:t>проводить большое </a:t>
            </a:r>
            <a:r>
              <a:rPr lang="ru-RU" sz="2000" dirty="0"/>
              <a:t>количество времени с семьёй, проводить семейные </a:t>
            </a:r>
            <a:r>
              <a:rPr lang="ru-RU" sz="2000" dirty="0" smtClean="0"/>
              <a:t>мероприятия, походы</a:t>
            </a:r>
            <a:r>
              <a:rPr lang="ru-RU" sz="2000" dirty="0"/>
              <a:t>, гулянья.</a:t>
            </a:r>
          </a:p>
          <a:p>
            <a:pPr marL="11430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3416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76672"/>
            <a:ext cx="7355160" cy="304455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  <p:sp>
        <p:nvSpPr>
          <p:cNvPr id="8" name="AutoShape 12" descr="https://top-fon.com/uploads/posts/2023-01/1674867779_top-fon-com-p-fon-dlya-prezentatsii-gadzheti-1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https://top-fon.com/uploads/posts/2023-01/1674867779_top-fon-com-p-fon-dlya-prezentatsii-gadzheti-17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72816"/>
            <a:ext cx="4972045" cy="497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2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ru-RU" dirty="0"/>
              <a:t>И</a:t>
            </a:r>
            <a:r>
              <a:rPr lang="ru-RU" dirty="0" smtClean="0"/>
              <a:t>сследовать </a:t>
            </a:r>
            <a:r>
              <a:rPr lang="ru-RU" dirty="0"/>
              <a:t>влияния смартфонов на </a:t>
            </a:r>
            <a:r>
              <a:rPr lang="ru-RU" dirty="0" smtClean="0"/>
              <a:t>организм человека.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/>
              <a:t>Создать рекомендации для обучающихся, где будет рассказано, как уберечь свое здоровье при использовании </a:t>
            </a:r>
            <a:r>
              <a:rPr lang="ru-RU" dirty="0" smtClean="0"/>
              <a:t>технологий.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0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XXI век - это век технического прогресса, развития различных </a:t>
            </a:r>
            <a:r>
              <a:rPr lang="ru-RU" sz="2800" dirty="0" smtClean="0"/>
              <a:t>отраслей науки </a:t>
            </a:r>
            <a:r>
              <a:rPr lang="ru-RU" sz="2800" dirty="0"/>
              <a:t>и культуры. Это время, когда человек с трудом представляет себя </a:t>
            </a:r>
            <a:r>
              <a:rPr lang="ru-RU" sz="2800" dirty="0" smtClean="0"/>
              <a:t>без общения </a:t>
            </a:r>
            <a:r>
              <a:rPr lang="ru-RU" sz="2800" dirty="0"/>
              <a:t>с устройствами и гаджетами.</a:t>
            </a:r>
          </a:p>
          <a:p>
            <a:pPr marL="114300" indent="0">
              <a:buNone/>
            </a:pPr>
            <a:endParaRPr lang="ru-RU" sz="2800" dirty="0"/>
          </a:p>
        </p:txBody>
      </p:sp>
      <p:pic>
        <p:nvPicPr>
          <p:cNvPr id="4" name="Picture 2" descr="http://gamemod-pc.ru/wp-content/uploads/2021/11/naom_5a9521a2031b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973955"/>
            <a:ext cx="4093967" cy="272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6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874024" y="3501008"/>
            <a:ext cx="1666528" cy="77809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56/65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605634"/>
              </p:ext>
            </p:extLst>
          </p:nvPr>
        </p:nvGraphicFramePr>
        <p:xfrm>
          <a:off x="323528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730008" y="4293096"/>
            <a:ext cx="1810544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9/56</a:t>
            </a: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Есть ли пк или какая-то другая техника?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4373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Плюсы и минусы использования </a:t>
            </a:r>
            <a:r>
              <a:rPr lang="ru-RU" dirty="0" smtClean="0"/>
              <a:t>гаджетов: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3466728" cy="47007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dirty="0" smtClean="0"/>
              <a:t>Плюсы: </a:t>
            </a:r>
          </a:p>
          <a:p>
            <a:pPr marL="114300" indent="0">
              <a:buNone/>
            </a:pPr>
            <a:r>
              <a:rPr lang="ru-RU" sz="2000" dirty="0" smtClean="0"/>
              <a:t>1) Доступ </a:t>
            </a:r>
            <a:r>
              <a:rPr lang="ru-RU" sz="2000" dirty="0"/>
              <a:t>прямо из дома к большому количеству </a:t>
            </a:r>
            <a:r>
              <a:rPr lang="ru-RU" sz="2000" dirty="0" smtClean="0"/>
              <a:t>полезной информации.</a:t>
            </a:r>
            <a:endParaRPr lang="ru-RU" sz="2000" dirty="0"/>
          </a:p>
          <a:p>
            <a:pPr marL="114300" indent="0">
              <a:buNone/>
            </a:pPr>
            <a:r>
              <a:rPr lang="ru-RU" sz="2000" dirty="0" smtClean="0"/>
              <a:t>2) </a:t>
            </a:r>
            <a:r>
              <a:rPr lang="ru-RU" sz="2000" dirty="0"/>
              <a:t>Формирование у школьников навыка поиска и </a:t>
            </a:r>
            <a:r>
              <a:rPr lang="ru-RU" sz="2000" dirty="0" smtClean="0"/>
              <a:t>фильтрации информации.</a:t>
            </a:r>
            <a:endParaRPr lang="ru-RU" sz="2000" dirty="0"/>
          </a:p>
          <a:p>
            <a:pPr marL="114300" indent="0">
              <a:buNone/>
            </a:pPr>
            <a:endParaRPr lang="ru-RU" sz="20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921696" y="1608584"/>
            <a:ext cx="3466728" cy="470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ru-RU" sz="2000" dirty="0" smtClean="0"/>
              <a:t>Минусы: </a:t>
            </a:r>
          </a:p>
          <a:p>
            <a:pPr marL="571500" indent="-457200">
              <a:buAutoNum type="arabicParenR"/>
            </a:pPr>
            <a:r>
              <a:rPr lang="ru-RU" sz="2000" dirty="0" smtClean="0"/>
              <a:t>Проблемы </a:t>
            </a:r>
            <a:r>
              <a:rPr lang="ru-RU" sz="2000" dirty="0"/>
              <a:t>со здоровьем</a:t>
            </a:r>
            <a:r>
              <a:rPr lang="ru-RU" sz="2000" dirty="0" smtClean="0"/>
              <a:t>.</a:t>
            </a:r>
          </a:p>
          <a:p>
            <a:pPr marL="571500" indent="-457200">
              <a:buAutoNum type="arabicParenR"/>
            </a:pPr>
            <a:r>
              <a:rPr lang="ru-RU" sz="2000" dirty="0"/>
              <a:t>Психологические проблемы</a:t>
            </a:r>
            <a:r>
              <a:rPr lang="ru-RU" sz="2000" dirty="0" smtClean="0"/>
              <a:t>.</a:t>
            </a:r>
          </a:p>
          <a:p>
            <a:pPr marL="571500" indent="-457200">
              <a:buAutoNum type="arabicParenR"/>
            </a:pPr>
            <a:r>
              <a:rPr lang="ru-RU" sz="2000" dirty="0"/>
              <a:t>Зависимость.</a:t>
            </a:r>
            <a:endParaRPr lang="ru-RU" sz="2000" dirty="0" smtClean="0"/>
          </a:p>
          <a:p>
            <a:pPr marL="114300" indent="0">
              <a:buFont typeface="Arial" pitchFamily="34" charset="0"/>
              <a:buNone/>
            </a:pPr>
            <a:endParaRPr lang="ru-RU" sz="2000" dirty="0" smtClean="0"/>
          </a:p>
          <a:p>
            <a:pPr marL="114300" indent="0">
              <a:buFont typeface="Arial" pitchFamily="34" charset="0"/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888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Симптомы </a:t>
            </a:r>
            <a:r>
              <a:rPr lang="ru-RU" dirty="0" smtClean="0"/>
              <a:t>зависимости: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19256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1) Фанатичное </a:t>
            </a:r>
            <a:r>
              <a:rPr lang="ru-RU" dirty="0"/>
              <a:t>отслеживание новинок  </a:t>
            </a:r>
            <a:r>
              <a:rPr lang="ru-RU" dirty="0" smtClean="0"/>
              <a:t>техники </a:t>
            </a:r>
            <a:r>
              <a:rPr lang="ru-RU" dirty="0"/>
              <a:t>и </a:t>
            </a:r>
            <a:r>
              <a:rPr lang="ru-RU" dirty="0" smtClean="0"/>
              <a:t>неконтролируемое желание </a:t>
            </a:r>
            <a:r>
              <a:rPr lang="ru-RU" dirty="0"/>
              <a:t>их получать (частые просьбы купить устройство, капризы </a:t>
            </a:r>
            <a:r>
              <a:rPr lang="ru-RU" dirty="0" smtClean="0"/>
              <a:t>и истерики</a:t>
            </a:r>
            <a:r>
              <a:rPr lang="ru-RU" dirty="0"/>
              <a:t>, если этого не происходит</a:t>
            </a:r>
            <a:r>
              <a:rPr lang="ru-RU" dirty="0" smtClean="0"/>
              <a:t>)</a:t>
            </a:r>
          </a:p>
          <a:p>
            <a:pPr marL="114300" indent="0">
              <a:buNone/>
            </a:pPr>
            <a:r>
              <a:rPr lang="ru-RU" dirty="0" smtClean="0"/>
              <a:t>2) Отсутствие </a:t>
            </a:r>
            <a:r>
              <a:rPr lang="ru-RU" dirty="0"/>
              <a:t>других интересов, целей и стремлений – </a:t>
            </a:r>
            <a:r>
              <a:rPr lang="ru-RU" dirty="0" smtClean="0"/>
              <a:t>школьник забывает </a:t>
            </a:r>
            <a:r>
              <a:rPr lang="ru-RU" dirty="0"/>
              <a:t>обо всем и не имеет других радостей, все время </a:t>
            </a:r>
            <a:r>
              <a:rPr lang="ru-RU" dirty="0" smtClean="0"/>
              <a:t>проводит только с устройством</a:t>
            </a:r>
          </a:p>
          <a:p>
            <a:pPr marL="114300" indent="0">
              <a:buNone/>
            </a:pPr>
            <a:r>
              <a:rPr lang="ru-RU" dirty="0" smtClean="0"/>
              <a:t>3) Пренебрежение </a:t>
            </a:r>
            <a:r>
              <a:rPr lang="ru-RU" dirty="0"/>
              <a:t>семьей и друзьями: члены семьи и друзья отходят </a:t>
            </a:r>
            <a:r>
              <a:rPr lang="ru-RU" dirty="0" smtClean="0"/>
              <a:t>на второй </a:t>
            </a:r>
            <a:r>
              <a:rPr lang="ru-RU" dirty="0"/>
              <a:t>план – ребенок практически не общается с ними</a:t>
            </a:r>
          </a:p>
          <a:p>
            <a:pPr marL="571500" indent="-457200">
              <a:buAutoNum type="arabicParenR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7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так же: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4) Возникновение </a:t>
            </a:r>
            <a:r>
              <a:rPr lang="ru-RU" dirty="0"/>
              <a:t>проблем в школе (проблемы с поведением, </a:t>
            </a:r>
            <a:r>
              <a:rPr lang="ru-RU" dirty="0" smtClean="0"/>
              <a:t>прогулы, плохие </a:t>
            </a:r>
            <a:r>
              <a:rPr lang="ru-RU" dirty="0"/>
              <a:t>отметки и т.д.)</a:t>
            </a:r>
          </a:p>
          <a:p>
            <a:pPr marL="114300" indent="0">
              <a:buNone/>
            </a:pPr>
            <a:r>
              <a:rPr lang="ru-RU" dirty="0" smtClean="0"/>
              <a:t>5) Негативная </a:t>
            </a:r>
            <a:r>
              <a:rPr lang="ru-RU" dirty="0"/>
              <a:t>реакция (плач, агрессия, истерика, обида и др.) на </a:t>
            </a:r>
            <a:r>
              <a:rPr lang="ru-RU" dirty="0" smtClean="0"/>
              <a:t>попытки ограничить </a:t>
            </a:r>
            <a:r>
              <a:rPr lang="ru-RU" dirty="0"/>
              <a:t>работу с устройством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3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Гаджетомания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Зависимость от гаджетов. Еще одно название болезни современности - номофобия (боязнь расстаться с телефоном).</a:t>
            </a:r>
          </a:p>
        </p:txBody>
      </p:sp>
      <p:pic>
        <p:nvPicPr>
          <p:cNvPr id="2050" name="Picture 2" descr="https://s0.rbk.ru/v6_top_pics/media/img/7/32/7567652454183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84984"/>
            <a:ext cx="4680520" cy="311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2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arenR"/>
            </a:pPr>
            <a:r>
              <a:rPr lang="ru-RU" dirty="0"/>
              <a:t>невозможность оторваться от устройства или от покупки новой </a:t>
            </a:r>
            <a:r>
              <a:rPr lang="ru-RU" dirty="0" smtClean="0"/>
              <a:t>«игрушки»</a:t>
            </a:r>
            <a:endParaRPr lang="ru-RU" dirty="0"/>
          </a:p>
          <a:p>
            <a:pPr marL="571500" indent="-457200">
              <a:buFont typeface="+mj-lt"/>
              <a:buAutoNum type="arabicParenR"/>
            </a:pPr>
            <a:r>
              <a:rPr lang="ru-RU" dirty="0"/>
              <a:t>чувство пустоты и депрессии без устройства или </a:t>
            </a:r>
            <a:r>
              <a:rPr lang="ru-RU" dirty="0" smtClean="0"/>
              <a:t>регулярных обновлений </a:t>
            </a:r>
            <a:r>
              <a:rPr lang="ru-RU" dirty="0"/>
              <a:t>гаджетов</a:t>
            </a:r>
          </a:p>
          <a:p>
            <a:pPr marL="571500" indent="-457200">
              <a:buFont typeface="+mj-lt"/>
              <a:buAutoNum type="arabicParenR"/>
            </a:pPr>
            <a:r>
              <a:rPr lang="ru-RU" dirty="0"/>
              <a:t>пренебрежение семьей и друзьями</a:t>
            </a:r>
          </a:p>
          <a:p>
            <a:pPr marL="571500" indent="-457200">
              <a:buFont typeface="+mj-lt"/>
              <a:buAutoNum type="arabicParenR"/>
            </a:pPr>
            <a:r>
              <a:rPr lang="ru-RU" dirty="0"/>
              <a:t>проблемы с работой или учебой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95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158</TotalTime>
  <Words>459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Аптека</vt:lpstr>
      <vt:lpstr>Тема: влияние технологий на здоровье человека.</vt:lpstr>
      <vt:lpstr>Цель проекта:</vt:lpstr>
      <vt:lpstr>Введение: </vt:lpstr>
      <vt:lpstr>56/65</vt:lpstr>
      <vt:lpstr>Плюсы и минусы использования гаджетов:</vt:lpstr>
      <vt:lpstr>Симптомы зависимости:</vt:lpstr>
      <vt:lpstr>А так же:</vt:lpstr>
      <vt:lpstr>Гаджетомания</vt:lpstr>
      <vt:lpstr>Симптомы:</vt:lpstr>
      <vt:lpstr>Гаджетомания также влияет на физический уровень: </vt:lpstr>
      <vt:lpstr>Проблемы с позвоночником</vt:lpstr>
      <vt:lpstr>синдром фантомного вызова</vt:lpstr>
      <vt:lpstr>Как избавить ребенка от зависимости гаджетов</vt:lpstr>
      <vt:lpstr>Что нужно делать, чтобы избежать проблем со здоровьем?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Полина Оришева</dc:creator>
  <cp:lastModifiedBy>Полина Оришева</cp:lastModifiedBy>
  <cp:revision>19</cp:revision>
  <dcterms:created xsi:type="dcterms:W3CDTF">2023-11-17T19:35:46Z</dcterms:created>
  <dcterms:modified xsi:type="dcterms:W3CDTF">2023-12-03T14:12:08Z</dcterms:modified>
</cp:coreProperties>
</file>