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5" roundtripDataSignature="AMtx7miMqOhGN63siZZp7lZo8X2e5Dc0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32cfa0687b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32cfa0687b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32cfa0687b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32cfa0687b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32cfa0687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32cfa0687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32cfa0687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32cfa0687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32cfa0687b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32cfa0687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32cfa0687b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32cfa0687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32cfa0687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32cfa0687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C9DAF8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0" y="1128375"/>
            <a:ext cx="8520600" cy="1487400"/>
          </a:xfrm>
          <a:prstGeom prst="rect">
            <a:avLst/>
          </a:prstGeom>
          <a:noFill/>
          <a:ln cap="flat" cmpd="sng" w="19050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ru" sz="4800"/>
              <a:t>А</a:t>
            </a:r>
            <a:r>
              <a:rPr lang="ru" sz="4800"/>
              <a:t>дентия</a:t>
            </a:r>
            <a:endParaRPr sz="4800"/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1500">
                <a:solidFill>
                  <a:schemeClr val="dk1"/>
                </a:solidFill>
              </a:rPr>
              <a:t>Подготовила: Хоруженко Мария 9 “Б”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1500">
                <a:solidFill>
                  <a:schemeClr val="dk1"/>
                </a:solidFill>
              </a:rPr>
              <a:t>Руководитель: Сапелкина Диана Александровна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6425" y="2209800"/>
            <a:ext cx="1973875" cy="197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175" y="2310925"/>
            <a:ext cx="1872750" cy="187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32cfa0687b_1_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Выводы</a:t>
            </a:r>
            <a:endParaRPr/>
          </a:p>
        </p:txBody>
      </p:sp>
      <p:sp>
        <p:nvSpPr>
          <p:cNvPr id="123" name="Google Shape;123;g232cfa0687b_1_10"/>
          <p:cNvSpPr txBox="1"/>
          <p:nvPr/>
        </p:nvSpPr>
        <p:spPr>
          <a:xfrm>
            <a:off x="1389000" y="1506600"/>
            <a:ext cx="6366000" cy="2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Основными различиями первичной и вторичной адентии являются, то что е причины довольно разные. Первичная, это скорее про врожденную патологию, которую человек, не может предотвратить. В то время, как вторичная, это про приобретенное заболевание, на которое повлиял сам человек(если не было других причин). Общим является лечения (в основном) и методы диагностики, так как в обоих случаях они одинаковы.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4" name="Google Shape;124;g232cfa0687b_1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4000" y="3141675"/>
            <a:ext cx="1613375" cy="161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32cfa0687b_1_22"/>
          <p:cNvSpPr txBox="1"/>
          <p:nvPr/>
        </p:nvSpPr>
        <p:spPr>
          <a:xfrm>
            <a:off x="1744800" y="1395575"/>
            <a:ext cx="56544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/>
              <a:t>Спасибо за внимание!</a:t>
            </a:r>
            <a:endParaRPr sz="3100"/>
          </a:p>
        </p:txBody>
      </p:sp>
      <p:pic>
        <p:nvPicPr>
          <p:cNvPr id="130" name="Google Shape;130;g232cfa0687b_1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8025" y="2360875"/>
            <a:ext cx="2507950" cy="250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11"/>
              <a:t>Проблема и ц</a:t>
            </a:r>
            <a:r>
              <a:rPr lang="ru" sz="2811"/>
              <a:t>ель</a:t>
            </a:r>
            <a:endParaRPr sz="2811"/>
          </a:p>
        </p:txBody>
      </p:sp>
      <p:sp>
        <p:nvSpPr>
          <p:cNvPr id="63" name="Google Shape;63;p3"/>
          <p:cNvSpPr txBox="1"/>
          <p:nvPr/>
        </p:nvSpPr>
        <p:spPr>
          <a:xfrm>
            <a:off x="4572000" y="1576900"/>
            <a:ext cx="3598200" cy="23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Проблема - </a:t>
            </a: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отсутствие должной информации о видах патологии в интернет ресурсах. Мое исследование помогает разобраться в различности двух видов болезни.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 - </a:t>
            </a: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выявление различий вторичной и первичной адентии.</a:t>
            </a:r>
            <a:endParaRPr sz="1700"/>
          </a:p>
        </p:txBody>
      </p:sp>
      <p:pic>
        <p:nvPicPr>
          <p:cNvPr id="64" name="Google Shape;6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617775"/>
            <a:ext cx="2266950" cy="22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"/>
              <a:t>Актуальность</a:t>
            </a:r>
            <a:endParaRPr/>
          </a:p>
        </p:txBody>
      </p:sp>
      <p:sp>
        <p:nvSpPr>
          <p:cNvPr id="70" name="Google Shape;70;p6"/>
          <p:cNvSpPr txBox="1"/>
          <p:nvPr/>
        </p:nvSpPr>
        <p:spPr>
          <a:xfrm>
            <a:off x="1875700" y="1853700"/>
            <a:ext cx="180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6"/>
          <p:cNvSpPr txBox="1"/>
          <p:nvPr/>
        </p:nvSpPr>
        <p:spPr>
          <a:xfrm>
            <a:off x="805950" y="1384800"/>
            <a:ext cx="265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6"/>
          <p:cNvSpPr txBox="1"/>
          <p:nvPr/>
        </p:nvSpPr>
        <p:spPr>
          <a:xfrm>
            <a:off x="4572000" y="1940700"/>
            <a:ext cx="4139700" cy="10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Актуальность темы - </a:t>
            </a: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современном мире данная патология встречается довольно часто, но не всегда понятно в чем их отличия.</a:t>
            </a:r>
            <a:endParaRPr sz="1600"/>
          </a:p>
        </p:txBody>
      </p:sp>
      <p:pic>
        <p:nvPicPr>
          <p:cNvPr id="73" name="Google Shape;7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9800" y="1524000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"/>
              <a:t>Задачи</a:t>
            </a:r>
            <a:endParaRPr/>
          </a:p>
        </p:txBody>
      </p:sp>
      <p:sp>
        <p:nvSpPr>
          <p:cNvPr id="79" name="Google Shape;79;p8"/>
          <p:cNvSpPr txBox="1"/>
          <p:nvPr/>
        </p:nvSpPr>
        <p:spPr>
          <a:xfrm>
            <a:off x="378100" y="1359600"/>
            <a:ext cx="4650300" cy="29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Задачи.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eriod"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литературным данным изучить и описать следующие вопросы: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-"/>
            </a:pP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Строение и основная составляющая зубов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-"/>
            </a:pP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Разбор патологии 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-"/>
            </a:pP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Виды адентии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-"/>
            </a:pP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Методы диагностики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-"/>
            </a:pP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Причины возникновения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-"/>
            </a:pP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Способы лечения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-"/>
            </a:pP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Различие первичной и вторичной адентии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0" name="Google Shape;8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2950" y="1268474"/>
            <a:ext cx="2465050" cy="24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32cfa0687b_0_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Геометрия зубочелюстной системы</a:t>
            </a:r>
            <a:endParaRPr/>
          </a:p>
        </p:txBody>
      </p:sp>
      <p:sp>
        <p:nvSpPr>
          <p:cNvPr id="86" name="Google Shape;86;g232cfa0687b_0_3"/>
          <p:cNvSpPr txBox="1"/>
          <p:nvPr/>
        </p:nvSpPr>
        <p:spPr>
          <a:xfrm>
            <a:off x="381250" y="1341350"/>
            <a:ext cx="4258800" cy="24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Зубы</a:t>
            </a: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это органы, расположенные в ротовой полости, состоящие из твердых и мягких тканей. Принимают участие в механической обработке пищи, артикуляции речи, функционируя, как единое целое, поэтому их объединяют в единый зубочелюстной аппарат.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Геометрия зуба - каждый зуб состоит из трех частей: коронки, шейки и корня.[</a:t>
            </a:r>
            <a:r>
              <a:rPr lang="ru" sz="16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</a:t>
            </a:r>
            <a:endParaRPr sz="1600"/>
          </a:p>
        </p:txBody>
      </p:sp>
      <p:pic>
        <p:nvPicPr>
          <p:cNvPr id="87" name="Google Shape;87;g232cfa0687b_0_3"/>
          <p:cNvPicPr preferRelativeResize="0"/>
          <p:nvPr/>
        </p:nvPicPr>
        <p:blipFill rotWithShape="1">
          <a:blip r:embed="rId3">
            <a:alphaModFix/>
          </a:blip>
          <a:srcRect b="9942" l="15304" r="12163" t="0"/>
          <a:stretch/>
        </p:blipFill>
        <p:spPr>
          <a:xfrm>
            <a:off x="5425425" y="1419538"/>
            <a:ext cx="2665775" cy="23044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g232cfa0687b_0_3"/>
          <p:cNvSpPr txBox="1"/>
          <p:nvPr/>
        </p:nvSpPr>
        <p:spPr>
          <a:xfrm>
            <a:off x="5324013" y="3769525"/>
            <a:ext cx="286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200"/>
              <a:t>Заимствовано</a:t>
            </a:r>
            <a:r>
              <a:rPr i="1" lang="ru" sz="1200"/>
              <a:t> из интернет-ресурса</a:t>
            </a:r>
            <a:endParaRPr i="1"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32cfa0687b_0_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Развитие зубов</a:t>
            </a:r>
            <a:endParaRPr/>
          </a:p>
        </p:txBody>
      </p:sp>
      <p:sp>
        <p:nvSpPr>
          <p:cNvPr id="94" name="Google Shape;94;g232cfa0687b_0_13"/>
          <p:cNvSpPr txBox="1"/>
          <p:nvPr/>
        </p:nvSpPr>
        <p:spPr>
          <a:xfrm>
            <a:off x="4747850" y="1402775"/>
            <a:ext cx="36255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Развитие зубов у человека начинается приблизительно на седьмой неделе эмбриональной жизни. Зубы делятся на постоянные и молочные.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Молочные</a:t>
            </a: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ru" sz="1350">
                <a:solidFill>
                  <a:srgbClr val="64646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зубы, которые рассасываются через время, тем самым уступая место постоянным..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Постоянные</a:t>
            </a: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зубы, вылезающие после замены молочных зубов и остающиеся на всю жизнь.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5" name="Google Shape;95;g232cfa0687b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8650" y="1684350"/>
            <a:ext cx="2315050" cy="231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32cfa0687b_0_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Адентия - это?</a:t>
            </a:r>
            <a:endParaRPr/>
          </a:p>
        </p:txBody>
      </p:sp>
      <p:sp>
        <p:nvSpPr>
          <p:cNvPr id="101" name="Google Shape;101;g232cfa0687b_0_21"/>
          <p:cNvSpPr txBox="1"/>
          <p:nvPr/>
        </p:nvSpPr>
        <p:spPr>
          <a:xfrm>
            <a:off x="1284450" y="1353900"/>
            <a:ext cx="6575100" cy="28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Адентия - </a:t>
            </a: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 патология, выраженная врожденным/приобретенным отсутствием зубов в ротовой полости. Имеется несколько видов - первичная и вторичная.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Первичная адентия</a:t>
            </a: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это врожденное полное или частичное отсутствие зубов. 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Наиболее часто отсутствуют зубы какого-то одного вида (моляры, резцы и премоляры) Первичная адентия может появляться при более 120 патологий.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Вторичная адентия</a:t>
            </a: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это следствие выпадения или удаления зубов. 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полном отсутствии зубов отмечается выраженное смещение нижней челюсти к носу, западение мягких тканей приротовой области.</a:t>
            </a:r>
            <a:endParaRPr sz="16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g232cfa0687b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7825" y="83000"/>
            <a:ext cx="1434476" cy="1434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32cfa0687b_0_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Причины возникновения</a:t>
            </a:r>
            <a:endParaRPr/>
          </a:p>
        </p:txBody>
      </p:sp>
      <p:sp>
        <p:nvSpPr>
          <p:cNvPr id="108" name="Google Shape;108;g232cfa0687b_0_28"/>
          <p:cNvSpPr txBox="1"/>
          <p:nvPr/>
        </p:nvSpPr>
        <p:spPr>
          <a:xfrm>
            <a:off x="852900" y="1509750"/>
            <a:ext cx="7438200" cy="23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-Первичной адентии</a:t>
            </a:r>
            <a:endParaRPr sz="16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Причина первичной адентии точно не установлена, предположительно она возникает из-за отсутствия зачатка зуба, рассасывания фолликула под влиянием общих, токсических заболеваний или воспалительных процессов как результат осложнений заболевания молочных зубов.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-Вторичной адентии</a:t>
            </a:r>
            <a:endParaRPr sz="16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основном это травмы, запущенные стоматологические заболевания, удаление зубов в ходе операций или при лечении челюстно-лицевой зоны.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9" name="Google Shape;109;g232cfa0687b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6150" y="3458150"/>
            <a:ext cx="1404375" cy="140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32cfa0687b_1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Способы лечения</a:t>
            </a:r>
            <a:endParaRPr/>
          </a:p>
        </p:txBody>
      </p:sp>
      <p:sp>
        <p:nvSpPr>
          <p:cNvPr id="115" name="Google Shape;115;g232cfa0687b_1_0"/>
          <p:cNvSpPr txBox="1"/>
          <p:nvPr/>
        </p:nvSpPr>
        <p:spPr>
          <a:xfrm>
            <a:off x="2068500" y="1539450"/>
            <a:ext cx="2503500" cy="15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-Первичной адентии:</a:t>
            </a:r>
            <a:endParaRPr b="1" sz="17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ru" sz="1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Ортодонтическое лечение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ru" sz="1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Съемное протезирование</a:t>
            </a: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ru" sz="1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Имплантация</a:t>
            </a: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50">
              <a:solidFill>
                <a:srgbClr val="62626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ru" sz="1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Отсутствие лечения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g232cfa0687b_1_0"/>
          <p:cNvSpPr txBox="1"/>
          <p:nvPr/>
        </p:nvSpPr>
        <p:spPr>
          <a:xfrm>
            <a:off x="4572000" y="1539450"/>
            <a:ext cx="2660400" cy="15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-Вторичной адентии:</a:t>
            </a:r>
            <a:endParaRPr b="1" sz="17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ru" sz="1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Ортодонтическое лечение</a:t>
            </a: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ru" sz="1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Съемное протезирование</a:t>
            </a: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ru" sz="1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Несъемное протезирование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ru" sz="1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Имплантация</a:t>
            </a: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7" name="Google Shape;117;g232cfa0687b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350" y="2991725"/>
            <a:ext cx="1641650" cy="164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