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69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0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5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2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8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9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9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8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4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FA49195-69EB-4E39-A68A-C232E2D0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92F9DC-743D-47E7-A019-EE09540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4560" y="1239078"/>
            <a:ext cx="7802880" cy="3231543"/>
          </a:xfrm>
        </p:spPr>
        <p:txBody>
          <a:bodyPr>
            <a:normAutofit/>
          </a:bodyPr>
          <a:lstStyle/>
          <a:p>
            <a:r>
              <a:rPr lang="ru-RU" sz="5600">
                <a:cs typeface="Calibri Light"/>
              </a:rPr>
              <a:t>Современное состояние черной металлургии в России</a:t>
            </a:r>
            <a:endParaRPr lang="ru-RU" sz="56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258" y="5661941"/>
            <a:ext cx="6156961" cy="1259620"/>
          </a:xfrm>
        </p:spPr>
        <p:txBody>
          <a:bodyPr anchor="ctr">
            <a:normAutofit/>
          </a:bodyPr>
          <a:lstStyle/>
          <a:p>
            <a:r>
              <a:rPr lang="ru-RU" dirty="0"/>
              <a:t>Гасанов ЭМИЛЬ 10 е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7932" y="19556"/>
            <a:ext cx="8547253" cy="23223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7931" y="0"/>
            <a:ext cx="1461005" cy="461772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D9248B-0006-4BFE-8110-40C16E45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35720" y="3957320"/>
            <a:ext cx="3272713" cy="29006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593BB5-7AFA-4C8F-AECA-CE733B1F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3326" y="0"/>
            <a:ext cx="1332509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37960" y="0"/>
            <a:ext cx="5654039" cy="220625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9F4738-DD27-44BE-98C6-AB0B2296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5196840"/>
            <a:ext cx="5181599" cy="16416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74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76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FE3BA-067B-9358-D5FD-CBB2AA65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/>
              <a:t>Лидеры по производству стали</a:t>
            </a:r>
            <a:br>
              <a:rPr lang="en-US" sz="3100"/>
            </a:br>
            <a:endParaRPr lang="en-US" sz="3100"/>
          </a:p>
        </p:txBody>
      </p:sp>
      <p:pic>
        <p:nvPicPr>
          <p:cNvPr id="4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DDBEE824-5FB8-58C4-282C-9F904FC36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"/>
          <a:stretch/>
        </p:blipFill>
        <p:spPr>
          <a:xfrm>
            <a:off x="-31044" y="905619"/>
            <a:ext cx="6229609" cy="4698690"/>
          </a:xfrm>
          <a:prstGeom prst="rect">
            <a:avLst/>
          </a:prstGeom>
        </p:spPr>
      </p:pic>
      <p:cxnSp>
        <p:nvCxnSpPr>
          <p:cNvPr id="100" name="Straight Connector 78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ontent Placeholder 71">
            <a:extLst>
              <a:ext uri="{FF2B5EF4-FFF2-40B4-BE49-F238E27FC236}">
                <a16:creationId xmlns:a16="http://schemas.microsoft.com/office/drawing/2014/main" id="{94B0A103-BB54-84C4-8AFF-129C7CD7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706" y="2211069"/>
            <a:ext cx="4439894" cy="4113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Черная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металлургия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в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современно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мире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является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одной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из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лидирующих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производств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мира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. И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за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последние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десятилетия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произошли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существенные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изменения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в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технологии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производства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черных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металлов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применяются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новые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методы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плавки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снижаются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производственные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потери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, в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том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числе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за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счет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применения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метода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непрерывной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разливки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повышается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качество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металла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Снижается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расход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конечный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продукт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.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0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E0423-BDD0-446E-8E7E-AD39C661C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954"/>
            <a:ext cx="12192000" cy="68510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B48C8-2A0F-488D-AD2B-830223850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7150" y="0"/>
            <a:ext cx="75549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2784-9ED6-A686-D62C-7CA22A11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31" y="1102360"/>
            <a:ext cx="3812717" cy="4724400"/>
          </a:xfrm>
        </p:spPr>
        <p:txBody>
          <a:bodyPr anchor="ctr">
            <a:normAutofit/>
          </a:bodyPr>
          <a:lstStyle/>
          <a:p>
            <a:r>
              <a:rPr lang="ru-RU" dirty="0"/>
              <a:t>Типы обработки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BEB5BD-6C08-40C8-8912-A7FAB7C45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94040" y="0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0BA0D4-6723-0B34-003C-BDFC9104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686" y="533399"/>
            <a:ext cx="5683114" cy="57714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Всего 3 типа</a:t>
            </a:r>
          </a:p>
          <a:p>
            <a:r>
              <a:rPr lang="ru-RU" dirty="0"/>
              <a:t>1.Механический</a:t>
            </a:r>
          </a:p>
          <a:p>
            <a:r>
              <a:rPr lang="ru-RU" dirty="0"/>
              <a:t>2.Токарный</a:t>
            </a:r>
          </a:p>
          <a:p>
            <a:r>
              <a:rPr lang="ru-RU" dirty="0"/>
              <a:t>3.Термический</a:t>
            </a:r>
          </a:p>
        </p:txBody>
      </p:sp>
    </p:spTree>
    <p:extLst>
      <p:ext uri="{BB962C8B-B14F-4D97-AF65-F5344CB8AC3E}">
        <p14:creationId xmlns:p14="http://schemas.microsoft.com/office/powerpoint/2010/main" val="77962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02116-DF6B-EDAC-902B-76241BAA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/>
              <a:t>Механическая обработка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E41B7A-2639-C17B-9608-AB800A742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latin typeface="Times New Roman"/>
                <a:ea typeface="+mn-lt"/>
                <a:cs typeface="+mn-lt"/>
              </a:rPr>
              <a:t>Обработка изделий из стали и других материалов с помощью механического воздействия с применением резца, сверла, фрезы и другого режущего инструмента. Сам процесс обработки осуществляется на металлорежущих станках</a:t>
            </a:r>
            <a:endParaRPr lang="en-US" sz="3200">
              <a:latin typeface="Times New Roman"/>
            </a:endParaRPr>
          </a:p>
        </p:txBody>
      </p:sp>
      <p:pic>
        <p:nvPicPr>
          <p:cNvPr id="4" name="Рисунок 4" descr="Изображение выглядит как в помещении, серебряный&#10;&#10;Автоматически созданное описание">
            <a:extLst>
              <a:ext uri="{FF2B5EF4-FFF2-40B4-BE49-F238E27FC236}">
                <a16:creationId xmlns:a16="http://schemas.microsoft.com/office/drawing/2014/main" id="{1947020D-7F54-F17F-4409-104B4289A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6" r="21303" b="-2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49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95E25-7C91-B759-EC16-5DC54DA8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/>
              <a:t>Токарная обработка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5ADD0-0EB3-B6CC-9973-F5A72F38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>
                <a:ea typeface="+mn-lt"/>
                <a:cs typeface="+mn-lt"/>
              </a:rPr>
              <a:t>обработка резанием или поверхностным пластическим деформированием наружных и внутренних поверхностей вращения, в том числе цилиндрических и конических, торцевание, отрезание, снятие фасок, обработка галтелей, прорезание канавок, нарезание внутренних и наружных резьб на токарных станках.</a:t>
            </a:r>
          </a:p>
          <a:p>
            <a:pPr>
              <a:lnSpc>
                <a:spcPct val="90000"/>
              </a:lnSpc>
            </a:pPr>
            <a:endParaRPr lang="ru-RU" sz="3200"/>
          </a:p>
        </p:txBody>
      </p:sp>
      <p:pic>
        <p:nvPicPr>
          <p:cNvPr id="4" name="Рисунок 4" descr="Изображение выглядит как в помещении, серебряный, близко&#10;&#10;Автоматически созданное описание">
            <a:extLst>
              <a:ext uri="{FF2B5EF4-FFF2-40B4-BE49-F238E27FC236}">
                <a16:creationId xmlns:a16="http://schemas.microsoft.com/office/drawing/2014/main" id="{30CEAB2D-352F-6A27-7394-92D77E06E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9" r="47424" b="-1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89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BEE5D-948A-A06E-DD39-B266DE5A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/>
              <a:t>Термическая обработка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5D6C97-2D5A-43EF-7FAF-156371A90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процесс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нагрева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металла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выдержки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его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при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этой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температуре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и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последующего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охлаждения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. В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процессе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обработки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металлическая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деталь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претерпевает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изменения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своих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механических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свойств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1600" dirty="0">
              <a:latin typeface="Times New Roman"/>
            </a:endParaRPr>
          </a:p>
        </p:txBody>
      </p:sp>
      <p:pic>
        <p:nvPicPr>
          <p:cNvPr id="4" name="Рисунок 4" descr="Изображение выглядит как в помещении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1C3FCFB-4068-C4F6-A9AE-6E88F3545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2" r="30677" b="-2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6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86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C3AE215-2B17-4D24-97E0-743C15B74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D8156F-652F-4CDF-8FF6-30554A74F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F1E40-462E-6497-B3EE-3FB56D91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65587"/>
            <a:ext cx="9144000" cy="1027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Экологические проблемы</a:t>
            </a:r>
          </a:p>
        </p:txBody>
      </p:sp>
      <p:pic>
        <p:nvPicPr>
          <p:cNvPr id="5" name="Рисунок 5" descr="Изображение выглядит как дым, небо, на открытом воздухе, паровоз&#10;&#10;Автоматически созданное описание">
            <a:extLst>
              <a:ext uri="{FF2B5EF4-FFF2-40B4-BE49-F238E27FC236}">
                <a16:creationId xmlns:a16="http://schemas.microsoft.com/office/drawing/2014/main" id="{B48063FE-839C-B845-9D29-4894DED5B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34" r="1789" b="-1"/>
          <a:stretch/>
        </p:blipFill>
        <p:spPr>
          <a:xfrm>
            <a:off x="-1" y="-7175"/>
            <a:ext cx="4055363" cy="48634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80AB13-A980-4871-BC2B-2585312BA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на открытом воздухе, земля, пляж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28A45748-0C7D-F450-3825-120DAB226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5" r="17970" b="-1"/>
          <a:stretch/>
        </p:blipFill>
        <p:spPr>
          <a:xfrm>
            <a:off x="4046654" y="-7175"/>
            <a:ext cx="4089985" cy="4863450"/>
          </a:xfrm>
          <a:prstGeom prst="rect">
            <a:avLst/>
          </a:prstGeom>
        </p:spPr>
      </p:pic>
      <p:pic>
        <p:nvPicPr>
          <p:cNvPr id="4" name="Рисунок 4" descr="Изображение выглядит как на открытом воздух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EE03AF13-CFEB-7D28-9797-E9C428231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116" r="24677" b="-1"/>
          <a:stretch/>
        </p:blipFill>
        <p:spPr>
          <a:xfrm>
            <a:off x="8126648" y="-7175"/>
            <a:ext cx="4095235" cy="48634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5ECFBE-BA94-4D5D-B749-A11651796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87984C-1057-426F-B56A-251ECA3E5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A69ED3-01B9-44AA-8590-9251F407E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71F56D8-800C-481C-9492-1F206F5A0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46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0A183-7EB3-93CE-1265-DF7FC632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5D23C-DF69-A28E-21A1-41CEA148E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заключение хочется отметить, что черная металлургия играет гигантскую роль в мировой экономике, а так же в экономике России, ведь сталь и чугун неотъемлемая часть всех предприятий и отраслей мира. Так же стоит сказать, что эта отрасль является одной из самых экологически нечистых, но заметно, что государства не стоят на месте и с каждым годом, способы уничтожения грязи и загрязнений увеличивается, и это радует, ведь технологии не стоят на месте.</a:t>
            </a:r>
            <a:endParaRPr lang="ru-RU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endParaRPr lang="ru-RU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</p:spTree>
    <p:extLst>
      <p:ext uri="{BB962C8B-B14F-4D97-AF65-F5344CB8AC3E}">
        <p14:creationId xmlns:p14="http://schemas.microsoft.com/office/powerpoint/2010/main" val="273575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на открытом воздухе, облака, завод&#10;&#10;Автоматически созданное описание">
            <a:extLst>
              <a:ext uri="{FF2B5EF4-FFF2-40B4-BE49-F238E27FC236}">
                <a16:creationId xmlns:a16="http://schemas.microsoft.com/office/drawing/2014/main" id="{7D8F66E6-87E3-44B9-0B8A-68166180D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A486C-1FC5-0E52-8C31-DC9D9C2D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Спасибо за просмотр, удачи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78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E04AB-929D-282D-E0EC-30A6F1B3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98" y="1713367"/>
            <a:ext cx="3830582" cy="2005368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/>
                <a:cs typeface="Times New Roman"/>
              </a:rPr>
              <a:t>Цель, Проблема, Актуальность</a:t>
            </a:r>
            <a:r>
              <a:rPr lang="ru-RU" sz="2000" b="1" i="0" dirty="0">
                <a:latin typeface="Times New Roman"/>
                <a:cs typeface="Times New Roman"/>
              </a:rPr>
              <a:t> </a:t>
            </a:r>
            <a:r>
              <a:rPr lang="ru-RU" sz="2000" b="1" dirty="0">
                <a:latin typeface="Times New Roman"/>
                <a:cs typeface="Times New Roman"/>
              </a:rPr>
              <a:t>проекта </a:t>
            </a:r>
            <a:endParaRPr lang="ru-RU" sz="2000" i="0" dirty="0">
              <a:latin typeface="Times New Roman"/>
              <a:cs typeface="Times New Roman"/>
            </a:endParaRPr>
          </a:p>
          <a:p>
            <a:br>
              <a:rPr lang="ru-RU" sz="2100" dirty="0"/>
            </a:br>
            <a:endParaRPr lang="ru-RU" sz="2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E52F2-1DC1-26C3-33C9-57A827F5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753" y="533400"/>
            <a:ext cx="545804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Arial,Sans-Serif"/>
              <a:buChar char="•"/>
            </a:pPr>
            <a:r>
              <a:rPr lang="ru-RU" sz="1400" b="1" dirty="0">
                <a:solidFill>
                  <a:srgbClr val="404040"/>
                </a:solidFill>
                <a:latin typeface="Times New Roman"/>
                <a:cs typeface="Times New Roman"/>
              </a:rPr>
              <a:t>Цель: </a:t>
            </a:r>
            <a:r>
              <a:rPr lang="ru-RU" sz="1400" dirty="0">
                <a:solidFill>
                  <a:schemeClr val="tx1"/>
                </a:solidFill>
                <a:latin typeface="Times New Roman"/>
                <a:cs typeface="Times New Roman"/>
              </a:rPr>
              <a:t>Выяснить нынешнее  состояние черной металлургии, рассказать про печи, их историю модернизации и как они функционируют.</a:t>
            </a:r>
            <a:endParaRPr lang="en-US" sz="1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Arial,Sans-Serif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Times New Roman"/>
                <a:cs typeface="Times New Roman"/>
              </a:rPr>
              <a:t>Проблема</a:t>
            </a:r>
            <a:r>
              <a:rPr lang="ru-RU" sz="1400" dirty="0">
                <a:solidFill>
                  <a:schemeClr val="tx1"/>
                </a:solidFill>
                <a:latin typeface="Times New Roman"/>
                <a:cs typeface="Times New Roman"/>
              </a:rPr>
              <a:t>: обширное загрязнение атмосферы, водоемов, также образование промышленных отходов и многое другое, что действительно затрудняет жизнь человечеству и, в общем, живым организмам. </a:t>
            </a:r>
            <a:endParaRPr lang="en-US" sz="1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Arial,Sans-Serif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Times New Roman"/>
                <a:cs typeface="Times New Roman"/>
              </a:rPr>
              <a:t>Актуальность темы:</a:t>
            </a:r>
            <a:r>
              <a:rPr lang="ru-RU" sz="1400" dirty="0">
                <a:solidFill>
                  <a:schemeClr val="tx1"/>
                </a:solidFill>
                <a:latin typeface="Times New Roman"/>
                <a:cs typeface="Times New Roman"/>
              </a:rPr>
              <a:t> Показать, насколько важна сама металлургия в большинстве отраслей мира, ведь сталь используется почти во всех агрегатах и во всей технике. </a:t>
            </a:r>
            <a:endParaRPr lang="en-US" sz="1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56" name="Straight Connector 11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3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4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D8699-067D-4768-9F87-3E302B37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96F7C-1B80-C508-6F9A-FFD70FCD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2" y="584791"/>
            <a:ext cx="9932896" cy="1148665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srgbClr val="404040"/>
                </a:solidFill>
                <a:latin typeface="Times New Roman"/>
                <a:cs typeface="Times New Roman"/>
              </a:rPr>
              <a:t>Задачи и Методы исследования</a:t>
            </a:r>
            <a:endParaRPr lang="ru-RU" sz="2900" i="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364443-B44B-44C9-B8C4-AED23CB6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9745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313983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950BAB-F521-4A52-A263-D10578977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85530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087726-EFA7-48B6-8527-80902BB5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14436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972B62-9819-493C-A305-2C04A2D4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26286A-6480-33B1-FB45-024BA1D87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2" y="2820858"/>
            <a:ext cx="9932896" cy="35536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Symbo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Разбор строения печей и их модернизация</a:t>
            </a: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Symbo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Значимость металлургии в мире</a:t>
            </a:r>
            <a:endParaRPr lang="en-US" sz="140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Symbo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Появления черной металлургии в России</a:t>
            </a:r>
            <a:endParaRPr lang="en-US" sz="140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Symbo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Дальнейшее развитие металлургии</a:t>
            </a: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Symbo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Проблемы черной металлургии в РФ</a:t>
            </a:r>
            <a:endParaRPr lang="en-US" sz="140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spcBef>
                <a:spcPts val="930"/>
              </a:spcBef>
            </a:pPr>
            <a:r>
              <a:rPr lang="ru-RU" sz="1400" b="1" dirty="0">
                <a:solidFill>
                  <a:srgbClr val="404040"/>
                </a:solidFill>
                <a:latin typeface="Times New Roman"/>
                <a:cs typeface="Times New Roman"/>
              </a:rPr>
              <a:t>Методы исследования: </a:t>
            </a:r>
            <a:endParaRPr lang="en-US" sz="140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  <a:spcBef>
                <a:spcPts val="930"/>
              </a:spcBef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Фотографический (использования фото для познания изображённых на них печей) </a:t>
            </a:r>
            <a:endParaRPr lang="en-US" sz="140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Aria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Статистический (исследование количественной прогрессии)</a:t>
            </a:r>
            <a:endParaRPr lang="en-US" sz="1400" dirty="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spcBef>
                <a:spcPts val="930"/>
              </a:spcBef>
              <a:buFont typeface="Arial,Sans-Serif" panose="020B0604020202020204" pitchFamily="34" charset="0"/>
            </a:pPr>
            <a:r>
              <a:rPr lang="ru-RU" sz="1400" dirty="0">
                <a:solidFill>
                  <a:srgbClr val="404040"/>
                </a:solidFill>
                <a:latin typeface="Times New Roman"/>
                <a:cs typeface="Times New Roman"/>
              </a:rPr>
              <a:t>Теоретический анализ литературы и Интернет-источников</a:t>
            </a:r>
            <a:endParaRPr lang="en-US" sz="1400">
              <a:solidFill>
                <a:srgbClr val="404040"/>
              </a:solidFill>
              <a:latin typeface="Times New Roman"/>
              <a:cs typeface="Times New Roman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3322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5D227-0061-DB19-D702-1451379E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i="1" kern="1200" cap="all" baseline="0">
                <a:latin typeface="+mj-lt"/>
                <a:ea typeface="+mj-ea"/>
                <a:cs typeface="+mj-cs"/>
              </a:rPr>
              <a:t>Глава 1 </a:t>
            </a:r>
          </a:p>
        </p:txBody>
      </p:sp>
      <p:pic>
        <p:nvPicPr>
          <p:cNvPr id="4" name="Рисунок 4" descr="Изображение выглядит как строительство, на открытом воздух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7E84ED2A-5740-DE84-635D-F72B70D8A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3" r="38044" b="2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DB67A69-F68B-0A25-3C59-E10D10C38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300" b="1" cap="all" spc="300"/>
              <a:t>  </a:t>
            </a:r>
            <a:r>
              <a:rPr lang="en-US" sz="1300" i="1" cap="all" spc="300"/>
              <a:t> </a:t>
            </a:r>
            <a:r>
              <a:rPr lang="en-US" sz="1300" i="1" cap="all" spc="300">
                <a:latin typeface="Times New Roman"/>
                <a:cs typeface="Times New Roman"/>
              </a:rPr>
              <a:t>Черная металлургия - одна из важнейших отраслей индустрии. Ее предприятия служат основой развития машиностроения, металлообработке, строительства, и находит широкое применение во всех отраслях хозяйства. </a:t>
            </a:r>
            <a:r>
              <a:rPr lang="en-US" sz="1300" i="1" cap="all" spc="300">
                <a:latin typeface="Helvetica"/>
                <a:cs typeface="Helvetica"/>
              </a:rPr>
              <a:t> КРОМЕ ТОГО, ПРОДУКЦИЯ ЧЕРНОЙ МЕТАЛЛУРГИИ ИМЕЕТ ЭКСПОРТНОЕ ЗНАЧЕНИЕ.</a:t>
            </a:r>
            <a:endParaRPr lang="en-US" sz="1300" cap="all" spc="300">
              <a:latin typeface="Helvetica"/>
              <a:cs typeface="Helvetic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300" i="1" cap="all" spc="300"/>
              <a:t>  </a:t>
            </a:r>
            <a:endParaRPr lang="en-US" sz="1300"/>
          </a:p>
          <a:p>
            <a:pPr marL="0" indent="0">
              <a:lnSpc>
                <a:spcPct val="90000"/>
              </a:lnSpc>
              <a:buNone/>
            </a:pPr>
            <a:r>
              <a:rPr lang="en-US" sz="1300" i="1" cap="all" spc="300" err="1">
                <a:latin typeface="Helvetica"/>
                <a:cs typeface="Helvetica"/>
              </a:rPr>
              <a:t>Сама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по</a:t>
            </a:r>
            <a:r>
              <a:rPr lang="en-US" sz="1300" i="1" cap="all" spc="300">
                <a:latin typeface="Helvetica"/>
                <a:cs typeface="Helvetica"/>
              </a:rPr>
              <a:t> </a:t>
            </a:r>
            <a:r>
              <a:rPr lang="en-US" sz="1300" i="1" cap="all" spc="300" err="1">
                <a:latin typeface="Helvetica"/>
                <a:cs typeface="Helvetica"/>
              </a:rPr>
              <a:t>себе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Черная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металлургия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охватывает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весь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процесс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от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добычи</a:t>
            </a:r>
            <a:r>
              <a:rPr lang="en-US" sz="1300" i="1" cap="all" spc="300">
                <a:latin typeface="Helvetica"/>
                <a:cs typeface="Helvetica"/>
              </a:rPr>
              <a:t> и </a:t>
            </a:r>
            <a:r>
              <a:rPr lang="en-US" sz="1300" i="1" cap="all" spc="300" err="1">
                <a:latin typeface="Helvetica"/>
                <a:cs typeface="Helvetica"/>
              </a:rPr>
              <a:t>подготовки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сырья</a:t>
            </a:r>
            <a:r>
              <a:rPr lang="en-US" sz="1300" i="1" cap="all" spc="300">
                <a:latin typeface="Helvetica"/>
                <a:cs typeface="Helvetica"/>
              </a:rPr>
              <a:t>, </a:t>
            </a:r>
            <a:r>
              <a:rPr lang="en-US" sz="1300" i="1" cap="all" spc="300" err="1">
                <a:latin typeface="Helvetica"/>
                <a:cs typeface="Helvetica"/>
              </a:rPr>
              <a:t>топлива</a:t>
            </a:r>
            <a:r>
              <a:rPr lang="en-US" sz="1300" i="1" cap="all" spc="300">
                <a:latin typeface="Helvetica"/>
                <a:cs typeface="Helvetica"/>
              </a:rPr>
              <a:t>, </a:t>
            </a:r>
            <a:r>
              <a:rPr lang="en-US" sz="1300" i="1" cap="all" spc="300" err="1">
                <a:latin typeface="Helvetica"/>
                <a:cs typeface="Helvetica"/>
              </a:rPr>
              <a:t>вспомогательных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материалов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до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выпуска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проката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чёрных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металлов</a:t>
            </a:r>
            <a:r>
              <a:rPr lang="en-US" sz="1300" i="1" cap="all" spc="300">
                <a:latin typeface="Helvetica"/>
                <a:cs typeface="Helvetica"/>
              </a:rPr>
              <a:t> и </a:t>
            </a:r>
            <a:r>
              <a:rPr lang="en-US" sz="1300" i="1" cap="all" spc="300" err="1">
                <a:latin typeface="Helvetica"/>
                <a:cs typeface="Helvetica"/>
              </a:rPr>
              <a:t>их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сплавов</a:t>
            </a:r>
            <a:r>
              <a:rPr lang="en-US" sz="1300" i="1" cap="all" spc="300">
                <a:latin typeface="Helvetica"/>
                <a:cs typeface="Helvetica"/>
              </a:rPr>
              <a:t>. </a:t>
            </a:r>
            <a:endParaRPr lang="en-US" sz="1300" i="1">
              <a:latin typeface="Univers Condensed Light"/>
              <a:cs typeface="Helvetica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300" i="1" cap="all" spc="300">
                <a:latin typeface="Helvetica"/>
                <a:cs typeface="Helvetica"/>
              </a:rPr>
              <a:t>В </a:t>
            </a:r>
            <a:r>
              <a:rPr lang="en-US" sz="1300" i="1" cap="all" spc="300" err="1">
                <a:latin typeface="Helvetica"/>
                <a:cs typeface="Helvetica"/>
              </a:rPr>
              <a:t>основе</a:t>
            </a:r>
            <a:r>
              <a:rPr lang="en-US" sz="1300" i="1" cap="all" spc="300">
                <a:latin typeface="Helvetica"/>
                <a:cs typeface="Helvetica"/>
              </a:rPr>
              <a:t> К </a:t>
            </a:r>
            <a:r>
              <a:rPr lang="en-US" sz="1300" i="1" cap="all" spc="300" err="1">
                <a:latin typeface="Helvetica"/>
                <a:cs typeface="Helvetica"/>
              </a:rPr>
              <a:t>чёрным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металлам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относят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железо</a:t>
            </a:r>
            <a:r>
              <a:rPr lang="en-US" sz="1300" i="1" cap="all" spc="300">
                <a:latin typeface="Helvetica"/>
                <a:cs typeface="Helvetica"/>
              </a:rPr>
              <a:t>, </a:t>
            </a:r>
            <a:r>
              <a:rPr lang="en-US" sz="1300" i="1" cap="all" spc="300" err="1">
                <a:latin typeface="Helvetica"/>
                <a:cs typeface="Helvetica"/>
              </a:rPr>
              <a:t>марганец</a:t>
            </a:r>
            <a:r>
              <a:rPr lang="en-US" sz="1300" i="1" cap="all" spc="300">
                <a:latin typeface="Helvetica"/>
                <a:cs typeface="Helvetica"/>
              </a:rPr>
              <a:t> и </a:t>
            </a:r>
            <a:r>
              <a:rPr lang="en-US" sz="1300" i="1" cap="all" spc="300" err="1">
                <a:latin typeface="Helvetica"/>
                <a:cs typeface="Helvetica"/>
              </a:rPr>
              <a:t>хром</a:t>
            </a:r>
            <a:r>
              <a:rPr lang="en-US" sz="1300" i="1" cap="all" spc="300">
                <a:latin typeface="Helvetica"/>
                <a:cs typeface="Helvetica"/>
              </a:rPr>
              <a:t>. </a:t>
            </a:r>
            <a:r>
              <a:rPr lang="en-US" sz="1300" i="1" cap="all" spc="300" err="1">
                <a:latin typeface="Helvetica"/>
                <a:cs typeface="Helvetica"/>
              </a:rPr>
              <a:t>Черная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металлургия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служит</a:t>
            </a:r>
            <a:r>
              <a:rPr lang="en-US" sz="1300" i="1" cap="all" spc="300">
                <a:latin typeface="Helvetica"/>
                <a:cs typeface="Helvetica"/>
              </a:rPr>
              <a:t> </a:t>
            </a:r>
            <a:r>
              <a:rPr lang="en-US" sz="1300" i="1" cap="all" spc="300" err="1">
                <a:latin typeface="Helvetica"/>
                <a:cs typeface="Helvetica"/>
              </a:rPr>
              <a:t>основой</a:t>
            </a:r>
            <a:r>
              <a:rPr lang="en-US" sz="1300" i="1" cap="all" spc="300">
                <a:latin typeface="Helvetica"/>
                <a:cs typeface="Helvetica"/>
              </a:rPr>
              <a:t> развития.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6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EA29A63-8AE9-4403-8EC6-B1D577FBB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">
            <a:extLst>
              <a:ext uri="{FF2B5EF4-FFF2-40B4-BE49-F238E27FC236}">
                <a16:creationId xmlns:a16="http://schemas.microsoft.com/office/drawing/2014/main" id="{0D783A80-FA5A-4EDF-A7CB-F8F6D2BA3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5573" y="-11801"/>
            <a:ext cx="9075366" cy="6899188"/>
          </a:xfrm>
          <a:custGeom>
            <a:avLst/>
            <a:gdLst>
              <a:gd name="connsiteX0" fmla="*/ 0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0 w 9077012"/>
              <a:gd name="connsiteY4" fmla="*/ 0 h 6888556"/>
              <a:gd name="connsiteX0" fmla="*/ 0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0 w 9077012"/>
              <a:gd name="connsiteY5" fmla="*/ 0 h 6888556"/>
              <a:gd name="connsiteX0" fmla="*/ 1318437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1318437 w 9077012"/>
              <a:gd name="connsiteY5" fmla="*/ 0 h 6888556"/>
              <a:gd name="connsiteX0" fmla="*/ 1318437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1318437 w 9077012"/>
              <a:gd name="connsiteY5" fmla="*/ 0 h 6888556"/>
              <a:gd name="connsiteX0" fmla="*/ 1318437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1318437 w 9077012"/>
              <a:gd name="connsiteY5" fmla="*/ 0 h 6888556"/>
              <a:gd name="connsiteX0" fmla="*/ 1318437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1318437 w 9077012"/>
              <a:gd name="connsiteY5" fmla="*/ 0 h 6888556"/>
              <a:gd name="connsiteX0" fmla="*/ 1318437 w 9077012"/>
              <a:gd name="connsiteY0" fmla="*/ 0 h 6888556"/>
              <a:gd name="connsiteX1" fmla="*/ 9077012 w 9077012"/>
              <a:gd name="connsiteY1" fmla="*/ 0 h 6888556"/>
              <a:gd name="connsiteX2" fmla="*/ 9077012 w 9077012"/>
              <a:gd name="connsiteY2" fmla="*/ 6888556 h 6888556"/>
              <a:gd name="connsiteX3" fmla="*/ 0 w 9077012"/>
              <a:gd name="connsiteY3" fmla="*/ 6888556 h 6888556"/>
              <a:gd name="connsiteX4" fmla="*/ 1646 w 9077012"/>
              <a:gd name="connsiteY4" fmla="*/ 4638392 h 6888556"/>
              <a:gd name="connsiteX5" fmla="*/ 1318437 w 9077012"/>
              <a:gd name="connsiteY5" fmla="*/ 0 h 6888556"/>
              <a:gd name="connsiteX0" fmla="*/ 1316791 w 9075366"/>
              <a:gd name="connsiteY0" fmla="*/ 0 h 6899188"/>
              <a:gd name="connsiteX1" fmla="*/ 9075366 w 9075366"/>
              <a:gd name="connsiteY1" fmla="*/ 0 h 6899188"/>
              <a:gd name="connsiteX2" fmla="*/ 9075366 w 9075366"/>
              <a:gd name="connsiteY2" fmla="*/ 6888556 h 6899188"/>
              <a:gd name="connsiteX3" fmla="*/ 2337517 w 9075366"/>
              <a:gd name="connsiteY3" fmla="*/ 6899188 h 6899188"/>
              <a:gd name="connsiteX4" fmla="*/ 0 w 9075366"/>
              <a:gd name="connsiteY4" fmla="*/ 4638392 h 6899188"/>
              <a:gd name="connsiteX5" fmla="*/ 1316791 w 9075366"/>
              <a:gd name="connsiteY5" fmla="*/ 0 h 6899188"/>
              <a:gd name="connsiteX0" fmla="*/ 1316791 w 9075366"/>
              <a:gd name="connsiteY0" fmla="*/ 0 h 6899188"/>
              <a:gd name="connsiteX1" fmla="*/ 9075366 w 9075366"/>
              <a:gd name="connsiteY1" fmla="*/ 0 h 6899188"/>
              <a:gd name="connsiteX2" fmla="*/ 9075366 w 9075366"/>
              <a:gd name="connsiteY2" fmla="*/ 6888556 h 6899188"/>
              <a:gd name="connsiteX3" fmla="*/ 2337517 w 9075366"/>
              <a:gd name="connsiteY3" fmla="*/ 6899188 h 6899188"/>
              <a:gd name="connsiteX4" fmla="*/ 0 w 9075366"/>
              <a:gd name="connsiteY4" fmla="*/ 4638392 h 6899188"/>
              <a:gd name="connsiteX5" fmla="*/ 1316791 w 9075366"/>
              <a:gd name="connsiteY5" fmla="*/ 0 h 689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75366" h="6899188">
                <a:moveTo>
                  <a:pt x="1316791" y="0"/>
                </a:moveTo>
                <a:lnTo>
                  <a:pt x="9075366" y="0"/>
                </a:lnTo>
                <a:lnTo>
                  <a:pt x="9075366" y="6888556"/>
                </a:lnTo>
                <a:lnTo>
                  <a:pt x="2337517" y="6899188"/>
                </a:lnTo>
                <a:cubicBezTo>
                  <a:pt x="1838336" y="6350411"/>
                  <a:pt x="488549" y="5091476"/>
                  <a:pt x="0" y="4638392"/>
                </a:cubicBezTo>
                <a:cubicBezTo>
                  <a:pt x="509814" y="2826447"/>
                  <a:pt x="1115322" y="727424"/>
                  <a:pt x="131679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C434B-41AD-8AF6-4094-B6EE9E88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339" y="533400"/>
            <a:ext cx="6919261" cy="16921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Печи для обработки</a:t>
            </a:r>
          </a:p>
        </p:txBody>
      </p:sp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7F098B-1D9E-856C-2F38-ECE6590E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6" r="6973" b="-2"/>
          <a:stretch/>
        </p:blipFill>
        <p:spPr>
          <a:xfrm>
            <a:off x="-13261" y="1644823"/>
            <a:ext cx="3147191" cy="5238887"/>
          </a:xfrm>
          <a:custGeom>
            <a:avLst/>
            <a:gdLst/>
            <a:ahLst/>
            <a:cxnLst/>
            <a:rect l="l" t="t" r="r" b="b"/>
            <a:pathLst>
              <a:path w="3147191" h="5238887">
                <a:moveTo>
                  <a:pt x="0" y="0"/>
                </a:moveTo>
                <a:lnTo>
                  <a:pt x="3147191" y="2981128"/>
                </a:lnTo>
                <a:lnTo>
                  <a:pt x="2499930" y="5238887"/>
                </a:lnTo>
                <a:lnTo>
                  <a:pt x="7952" y="5238887"/>
                </a:lnTo>
                <a:cubicBezTo>
                  <a:pt x="5301" y="3492592"/>
                  <a:pt x="2651" y="1746296"/>
                  <a:pt x="0" y="0"/>
                </a:cubicBezTo>
                <a:close/>
              </a:path>
            </a:pathLst>
          </a:custGeom>
        </p:spPr>
      </p:pic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F543A3F0-A616-F829-129D-676E7104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340" y="2232541"/>
            <a:ext cx="6863137" cy="3875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Работая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с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металлами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предприятиям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требуется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профессиональное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оборудование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позволяющее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расплавлять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или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наоборот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закалять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материалы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.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Для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этого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обычно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применяют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промышленные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печи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для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термообработки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воздействующие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на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металлические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конструкции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сверхвысокими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температурами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</p:txBody>
      </p:sp>
      <p:pic>
        <p:nvPicPr>
          <p:cNvPr id="5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D5D71A1-3EBF-0650-A273-967A67A35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r="-1" b="-1"/>
          <a:stretch/>
        </p:blipFill>
        <p:spPr>
          <a:xfrm>
            <a:off x="2482701" y="4614484"/>
            <a:ext cx="3028153" cy="2266637"/>
          </a:xfrm>
          <a:custGeom>
            <a:avLst/>
            <a:gdLst/>
            <a:ahLst/>
            <a:cxnLst/>
            <a:rect l="l" t="t" r="r" b="b"/>
            <a:pathLst>
              <a:path w="3028153" h="2266637">
                <a:moveTo>
                  <a:pt x="648586" y="0"/>
                </a:moveTo>
                <a:lnTo>
                  <a:pt x="3028153" y="2261275"/>
                </a:lnTo>
                <a:lnTo>
                  <a:pt x="0" y="2266637"/>
                </a:lnTo>
                <a:close/>
              </a:path>
            </a:pathLst>
          </a:cu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46D409F-2EBA-449F-B0A2-2AD85567D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74" r="3" b="21955"/>
          <a:stretch/>
        </p:blipFill>
        <p:spPr>
          <a:xfrm>
            <a:off x="-7" y="-21327"/>
            <a:ext cx="4449170" cy="4650618"/>
          </a:xfrm>
          <a:custGeom>
            <a:avLst/>
            <a:gdLst/>
            <a:ahLst/>
            <a:cxnLst/>
            <a:rect l="l" t="t" r="r" b="b"/>
            <a:pathLst>
              <a:path w="4449170" h="4650618">
                <a:moveTo>
                  <a:pt x="0" y="0"/>
                </a:moveTo>
                <a:lnTo>
                  <a:pt x="4449170" y="0"/>
                </a:lnTo>
                <a:lnTo>
                  <a:pt x="3134862" y="4650618"/>
                </a:lnTo>
                <a:lnTo>
                  <a:pt x="0" y="1670004"/>
                </a:lnTo>
                <a:close/>
              </a:path>
            </a:pathLst>
          </a:cu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BEA35D7-F04C-4836-AABB-FDE8CC23E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96411" y="-18756"/>
            <a:ext cx="1952759" cy="68885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A8FB009-7714-4AA9-9F15-9C5D189B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5309" y="6875759"/>
            <a:ext cx="5516163" cy="79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5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E0423-BDD0-446E-8E7E-AD39C661C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954"/>
            <a:ext cx="12192000" cy="68510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B48C8-2A0F-488D-AD2B-830223850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7150" y="0"/>
            <a:ext cx="75549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D99A-CB22-9A3F-F98B-3548280D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31" y="1102360"/>
            <a:ext cx="3812717" cy="4724400"/>
          </a:xfrm>
        </p:spPr>
        <p:txBody>
          <a:bodyPr anchor="ctr">
            <a:normAutofit/>
          </a:bodyPr>
          <a:lstStyle/>
          <a:p>
            <a:r>
              <a:rPr lang="ru-RU" sz="4100" dirty="0"/>
              <a:t>Черная металлургия в </a:t>
            </a:r>
            <a:r>
              <a:rPr lang="ru-RU" sz="4100" dirty="0" err="1"/>
              <a:t>россии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BEB5BD-6C08-40C8-8912-A7FAB7C45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94040" y="0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0CF194-52AD-4123-FC48-40531D58D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686" y="533399"/>
            <a:ext cx="5683114" cy="57714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/>
                <a:cs typeface="Times New Roman"/>
              </a:rPr>
              <a:t>В России металлургические базы делятся на три типа и различаются они территорией, специализацией: металлургия полного цикла, </a:t>
            </a:r>
            <a:r>
              <a:rPr lang="ru-RU" sz="1400" dirty="0" err="1">
                <a:latin typeface="Times New Roman"/>
                <a:cs typeface="Times New Roman"/>
              </a:rPr>
              <a:t>передельная</a:t>
            </a:r>
            <a:r>
              <a:rPr lang="ru-RU" sz="1400" dirty="0">
                <a:latin typeface="Times New Roman"/>
                <a:cs typeface="Times New Roman"/>
              </a:rPr>
              <a:t> металлургия и металлургия малого цикла эти циклы разделяются по структуре производства</a:t>
            </a:r>
            <a:endParaRPr lang="ru-RU" dirty="0">
              <a:latin typeface="Univers Condensed Light"/>
              <a:cs typeface="Times New Roman"/>
            </a:endParaRPr>
          </a:p>
          <a:p>
            <a:pPr marL="285750" indent="-285750"/>
            <a:r>
              <a:rPr lang="ru-RU" sz="1400" dirty="0">
                <a:solidFill>
                  <a:srgbClr val="333333"/>
                </a:solidFill>
                <a:latin typeface="Times New Roman"/>
                <a:cs typeface="Times New Roman"/>
              </a:rPr>
              <a:t>Металлургия полного цикла</a:t>
            </a:r>
            <a:endParaRPr lang="ru-RU" sz="1400" dirty="0">
              <a:latin typeface="Times New Roman"/>
              <a:cs typeface="Times New Roman"/>
            </a:endParaRPr>
          </a:p>
          <a:p>
            <a:r>
              <a:rPr lang="ru-RU" sz="1400" dirty="0" err="1">
                <a:latin typeface="Times New Roman"/>
                <a:cs typeface="Times New Roman"/>
              </a:rPr>
              <a:t>Передельная</a:t>
            </a:r>
            <a:r>
              <a:rPr lang="ru-RU" sz="1400" dirty="0">
                <a:latin typeface="Times New Roman"/>
                <a:cs typeface="Times New Roman"/>
              </a:rPr>
              <a:t> металлургия </a:t>
            </a:r>
            <a:endParaRPr lang="ru-RU" sz="14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r>
              <a:rPr lang="ru-RU" sz="1400" dirty="0">
                <a:latin typeface="Times New Roman"/>
                <a:cs typeface="Times New Roman"/>
              </a:rPr>
              <a:t>Малая металлургия</a:t>
            </a:r>
          </a:p>
        </p:txBody>
      </p:sp>
    </p:spTree>
    <p:extLst>
      <p:ext uri="{BB962C8B-B14F-4D97-AF65-F5344CB8AC3E}">
        <p14:creationId xmlns:p14="http://schemas.microsoft.com/office/powerpoint/2010/main" val="4210129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6DA0CD7-4D6F-1716-B39F-67B93BBD7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7" r="25622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54CC8-72E8-2F9A-8951-01B9901D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ru-RU" dirty="0"/>
              <a:t>Металлургия полного цикла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CDB0A7-13B2-2AD2-322A-D730440A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Металлургия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полного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цикла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-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это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предприятие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чёрной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металлургии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котором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осуществляются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все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технологические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стадии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производства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чёрного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Times New Roman"/>
                <a:cs typeface="Times New Roman"/>
              </a:rPr>
              <a:t>металла</a:t>
            </a:r>
            <a:r>
              <a:rPr lang="en-US" sz="1800" dirty="0">
                <a:solidFill>
                  <a:srgbClr val="333333"/>
                </a:solidFill>
                <a:latin typeface="Times New Roman"/>
                <a:cs typeface="Times New Roman"/>
              </a:rPr>
              <a:t>. </a:t>
            </a:r>
            <a:r>
              <a:rPr lang="en-US" sz="1800" dirty="0">
                <a:latin typeface="Times New Roman"/>
                <a:cs typeface="Times New Roman"/>
              </a:rPr>
              <a:t>(</a:t>
            </a:r>
            <a:r>
              <a:rPr lang="en-US" sz="1800" dirty="0" err="1">
                <a:latin typeface="Times New Roman"/>
                <a:cs typeface="Times New Roman"/>
              </a:rPr>
              <a:t>Уральские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комбинаты</a:t>
            </a:r>
            <a:r>
              <a:rPr lang="en-US" sz="1800" dirty="0">
                <a:latin typeface="Times New Roman"/>
                <a:cs typeface="Times New Roman"/>
              </a:rPr>
              <a:t>)</a:t>
            </a:r>
            <a:endParaRPr lang="en-US" sz="180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0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6A38-C04F-976C-9769-6C91D79D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>
            <a:normAutofit/>
          </a:bodyPr>
          <a:lstStyle/>
          <a:p>
            <a:r>
              <a:rPr lang="ru-RU" sz="3400" err="1"/>
              <a:t>Пережельная</a:t>
            </a:r>
            <a:r>
              <a:rPr lang="ru-RU" sz="3400"/>
              <a:t> металлургия</a:t>
            </a:r>
            <a:br>
              <a:rPr lang="ru-RU" sz="3400"/>
            </a:br>
            <a:endParaRPr lang="ru-RU" sz="34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70E588-FF3F-8AEC-4E7B-65C0C49D2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4" y="2499694"/>
            <a:ext cx="5831833" cy="3824906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Передельная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металлургия</a:t>
            </a:r>
            <a:r>
              <a:rPr lang="en-US" sz="2000" dirty="0">
                <a:latin typeface="Times New Roman"/>
                <a:cs typeface="Times New Roman"/>
              </a:rPr>
              <a:t> - </a:t>
            </a:r>
            <a:r>
              <a:rPr lang="en-US" sz="2000" dirty="0" err="1">
                <a:latin typeface="Times New Roman"/>
                <a:cs typeface="Times New Roman"/>
              </a:rPr>
              <a:t>это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переплавка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металлолома</a:t>
            </a:r>
            <a:r>
              <a:rPr lang="en-US" sz="2000" dirty="0">
                <a:latin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rgbClr val="001E2E"/>
                </a:solidFill>
                <a:latin typeface="Times New Roman"/>
                <a:ea typeface="Roboto"/>
                <a:cs typeface="Times New Roman"/>
              </a:rPr>
              <a:t>С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обственно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металлургический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передел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обеспечивается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целым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рядом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смежных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и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вспомогательных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производств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необходимых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для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нормального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функционирования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всех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производственных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звеньев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процесса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получения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черных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Roboto"/>
                <a:cs typeface="Roboto"/>
              </a:rPr>
              <a:t>металлов</a:t>
            </a:r>
            <a:r>
              <a:rPr lang="en-US" sz="2000" dirty="0">
                <a:solidFill>
                  <a:srgbClr val="646464"/>
                </a:solidFill>
                <a:latin typeface="Times New Roman"/>
                <a:ea typeface="Roboto"/>
                <a:cs typeface="Roboto"/>
              </a:rPr>
              <a:t>.</a:t>
            </a:r>
            <a:r>
              <a:rPr lang="en-US" sz="200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cs typeface="Times New Roman"/>
              </a:rPr>
              <a:t>Центральные</a:t>
            </a:r>
            <a:r>
              <a:rPr lang="en-US" sz="200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/>
                <a:cs typeface="Times New Roman"/>
              </a:rPr>
              <a:t>комбинаты</a:t>
            </a:r>
            <a:r>
              <a:rPr lang="en-US" sz="2000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endParaRPr lang="en-US" sz="2000"/>
          </a:p>
        </p:txBody>
      </p:sp>
      <p:pic>
        <p:nvPicPr>
          <p:cNvPr id="4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0FAD0D2-B32B-82EA-62D9-06F88F4A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904" y="2458528"/>
            <a:ext cx="3672767" cy="38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0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1143D-BBCD-F4E7-63D8-097F5DF8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19111"/>
            <a:ext cx="5435010" cy="1705617"/>
          </a:xfrm>
        </p:spPr>
        <p:txBody>
          <a:bodyPr>
            <a:normAutofit/>
          </a:bodyPr>
          <a:lstStyle/>
          <a:p>
            <a:r>
              <a:rPr lang="ru-RU"/>
              <a:t>Малая металлургия</a:t>
            </a: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4CFFC8CC-8357-4EAE-8DE4-28B285E7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4906370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941093" y="-5979"/>
            <a:ext cx="2549950" cy="68639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7817765-2960-46FF-4D88-513ABE99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" y="1161450"/>
            <a:ext cx="5819422" cy="343443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C3410DA-3B4B-D3DA-0B2C-633378398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224729"/>
            <a:ext cx="5435010" cy="40998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latin typeface="Times New Roman"/>
                <a:cs typeface="Times New Roman"/>
              </a:rPr>
              <a:t>Малая металлургия - это небольшое предприятие (завод) на котором минимизированы затраты, и этот завод осуществляет заготовки, подготовки ,расчеты и многую работу. (Сибирские комбинаты)</a:t>
            </a:r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50794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AngleLinesVTI</vt:lpstr>
      <vt:lpstr>Современное состояние черной металлургии в России</vt:lpstr>
      <vt:lpstr>Цель, Проблема, Актуальность проекта   </vt:lpstr>
      <vt:lpstr>Задачи и Методы исследования </vt:lpstr>
      <vt:lpstr>Глава 1 </vt:lpstr>
      <vt:lpstr>Печи для обработки</vt:lpstr>
      <vt:lpstr>Черная металлургия в россии</vt:lpstr>
      <vt:lpstr>Металлургия полного цикла</vt:lpstr>
      <vt:lpstr>Пережельная металлургия </vt:lpstr>
      <vt:lpstr>Малая металлургия</vt:lpstr>
      <vt:lpstr>Лидеры по производству стали </vt:lpstr>
      <vt:lpstr>Типы обработки</vt:lpstr>
      <vt:lpstr>Механическая обработка</vt:lpstr>
      <vt:lpstr>Токарная обработка</vt:lpstr>
      <vt:lpstr>Термическая обработка</vt:lpstr>
      <vt:lpstr>Экологические проблемы</vt:lpstr>
      <vt:lpstr>Вывод </vt:lpstr>
      <vt:lpstr>Спасибо за просмотр, удачи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allanBro Top</cp:lastModifiedBy>
  <cp:revision>278</cp:revision>
  <dcterms:created xsi:type="dcterms:W3CDTF">2023-04-18T19:35:09Z</dcterms:created>
  <dcterms:modified xsi:type="dcterms:W3CDTF">2023-04-20T07:56:52Z</dcterms:modified>
</cp:coreProperties>
</file>