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 hidden="0"/>
          <p:cNvSpPr/>
          <p:nvPr isPhoto="0" userDrawn="0"/>
        </p:nvSpPr>
        <p:spPr bwMode="auto">
          <a:xfrm>
            <a:off x="-15875" y="0"/>
            <a:ext cx="11683809" cy="6588125"/>
          </a:xfrm>
          <a:custGeom>
            <a:avLst/>
            <a:gdLst/>
            <a:ahLst/>
            <a:cxnLst/>
            <a:rect l="l" t="t" r="r" b="b"/>
            <a:pathLst>
              <a:path w="11683810" h="6588125" fill="norm" stroke="1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rotWithShape="0" algn="tl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 hidden="0"/>
          <p:cNvSpPr/>
          <p:nvPr isPhoto="0" userDrawn="0"/>
        </p:nvSpPr>
        <p:spPr bwMode="auto"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fill="norm" stroke="1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 hidden="0"/>
          <p:cNvSpPr/>
          <p:nvPr isPhoto="0" userDrawn="0"/>
        </p:nvSpPr>
        <p:spPr bwMode="auto"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fill="norm" stroke="1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 hidden="0"/>
          <p:cNvSpPr/>
          <p:nvPr isPhoto="0" userDrawn="0"/>
        </p:nvSpPr>
        <p:spPr bwMode="auto">
          <a:xfrm rot="21419999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fill="norm" stroke="1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rot="21419999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rot="21419999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 rot="21419999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7AFFB9B-9FB8-469E-96F9-4D32314110B6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 rot="21419999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 rot="21419999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  <p:sp>
        <p:nvSpPr>
          <p:cNvPr id="25" name="5-Point Star 24" hidden="0"/>
          <p:cNvSpPr/>
          <p:nvPr isPhoto="0" userDrawn="0"/>
        </p:nvSpPr>
        <p:spPr bwMode="auto">
          <a:xfrm rot="21419999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анорамная фотография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41D2AC3-6A0B-4169-B1EA-E3AE8B351BDD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D4B9363-8B87-41B7-9F8E-64519CBB8F34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AEF5746-5284-4951-9F37-7AE924EDBCB7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  <p:sp>
        <p:nvSpPr>
          <p:cNvPr id="13" name="TextBox 12" hidden="0"/>
          <p:cNvSpPr txBox="1"/>
          <p:nvPr isPhoto="0" userDrawn="0"/>
        </p:nvSpPr>
        <p:spPr bwMode="auto">
          <a:xfrm>
            <a:off x="685801" y="89262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4" name="TextBox 13" hidden="0"/>
          <p:cNvSpPr txBox="1"/>
          <p:nvPr isPhoto="0" userDrawn="0"/>
        </p:nvSpPr>
        <p:spPr bwMode="auto">
          <a:xfrm>
            <a:off x="10473083" y="2922827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2398B29-7265-4A65-A2A4-6703C057B7C1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ри колонк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2" y="2063395"/>
            <a:ext cx="331012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3" hidden="0"/>
          <p:cNvSpPr>
            <a:spLocks noGrp="1"/>
          </p:cNvSpPr>
          <p:nvPr isPhoto="0" userDrawn="0">
            <p:ph type="body" sz="half" idx="15" hasCustomPrompt="0"/>
          </p:nvPr>
        </p:nvSpPr>
        <p:spPr bwMode="auto">
          <a:xfrm>
            <a:off x="685802" y="2639658"/>
            <a:ext cx="3310127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234622" y="2063395"/>
            <a:ext cx="331012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Text Placeholder 3" hidden="0"/>
          <p:cNvSpPr>
            <a:spLocks noGrp="1"/>
          </p:cNvSpPr>
          <p:nvPr isPhoto="0" userDrawn="0">
            <p:ph type="body" sz="half" idx="16" hasCustomPrompt="0"/>
          </p:nvPr>
        </p:nvSpPr>
        <p:spPr bwMode="auto">
          <a:xfrm>
            <a:off x="4234621" y="2639658"/>
            <a:ext cx="3310127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Text Placeholder 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7770380" y="2063395"/>
            <a:ext cx="331012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Text Placeholder 3" hidden="0"/>
          <p:cNvSpPr>
            <a:spLocks noGrp="1"/>
          </p:cNvSpPr>
          <p:nvPr isPhoto="0" userDrawn="0">
            <p:ph type="body" sz="half" idx="17" hasCustomPrompt="0"/>
          </p:nvPr>
        </p:nvSpPr>
        <p:spPr bwMode="auto">
          <a:xfrm>
            <a:off x="7770380" y="2639658"/>
            <a:ext cx="3310127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8FBA082-94DF-4C4B-A041-6624924AB0A8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толбец с тремя рисункам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9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91840" y="3813025"/>
            <a:ext cx="331012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Picture Placeholder 2" hidden="0"/>
          <p:cNvSpPr>
            <a:spLocks noChangeAspect="1" noGrp="1"/>
          </p:cNvSpPr>
          <p:nvPr isPhoto="0" userDrawn="0">
            <p:ph type="pic" idx="15" hasCustomPrompt="0"/>
          </p:nvPr>
        </p:nvSpPr>
        <p:spPr bwMode="auto">
          <a:xfrm>
            <a:off x="685780" y="2063395"/>
            <a:ext cx="3310127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Text Placeholder 3" hidden="0"/>
          <p:cNvSpPr>
            <a:spLocks noGrp="1"/>
          </p:cNvSpPr>
          <p:nvPr isPhoto="0" userDrawn="0">
            <p:ph type="body" sz="half" idx="18" hasCustomPrompt="0"/>
          </p:nvPr>
        </p:nvSpPr>
        <p:spPr bwMode="auto">
          <a:xfrm>
            <a:off x="691840" y="4389287"/>
            <a:ext cx="3310127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2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237410" y="3813025"/>
            <a:ext cx="331012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3" name="Picture Placeholder 2" hidden="0"/>
          <p:cNvSpPr>
            <a:spLocks noChangeAspect="1" noGrp="1"/>
          </p:cNvSpPr>
          <p:nvPr isPhoto="0" userDrawn="0">
            <p:ph type="pic" idx="21" hasCustomPrompt="0"/>
          </p:nvPr>
        </p:nvSpPr>
        <p:spPr bwMode="auto">
          <a:xfrm>
            <a:off x="4235999" y="2063395"/>
            <a:ext cx="3310127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 hidden="0"/>
          <p:cNvSpPr>
            <a:spLocks noGrp="1"/>
          </p:cNvSpPr>
          <p:nvPr isPhoto="0" userDrawn="0">
            <p:ph type="body" sz="half" idx="19" hasCustomPrompt="0"/>
          </p:nvPr>
        </p:nvSpPr>
        <p:spPr bwMode="auto">
          <a:xfrm>
            <a:off x="4235999" y="4389286"/>
            <a:ext cx="3310127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" name="Text Placeholder 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7768944" y="3813025"/>
            <a:ext cx="331012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6" name="Picture Placeholder 2" hidden="0"/>
          <p:cNvSpPr>
            <a:spLocks noChangeAspect="1" noGrp="1"/>
          </p:cNvSpPr>
          <p:nvPr isPhoto="0" userDrawn="0">
            <p:ph type="pic" idx="22" hasCustomPrompt="0"/>
          </p:nvPr>
        </p:nvSpPr>
        <p:spPr bwMode="auto">
          <a:xfrm>
            <a:off x="7768819" y="2063394"/>
            <a:ext cx="3310127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Text Placeholder 3" hidden="0"/>
          <p:cNvSpPr>
            <a:spLocks noGrp="1"/>
          </p:cNvSpPr>
          <p:nvPr isPhoto="0" userDrawn="0">
            <p:ph type="body" sz="half" idx="20" hasCustomPrompt="0"/>
          </p:nvPr>
        </p:nvSpPr>
        <p:spPr bwMode="auto">
          <a:xfrm>
            <a:off x="7768819" y="4389284"/>
            <a:ext cx="3310127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27686C4-3AB5-4E0C-86CA-FB108C350AA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Vertical Text Placeholder 2" hidden="0"/>
          <p:cNvSpPr>
            <a:spLocks noGrp="1"/>
          </p:cNvSpPr>
          <p:nvPr isPhoto="0" userDrawn="0">
            <p:ph type="body" orient="vert" sz="quarter" idx="13" hasCustomPrompt="0"/>
          </p:nvPr>
        </p:nvSpPr>
        <p:spPr bwMode="auto"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9FF1211-4E0C-4AB3-B04F-585959BDAFE8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Vertical Text Placeholder 2" hidden="0"/>
          <p:cNvSpPr>
            <a:spLocks noGrp="1"/>
          </p:cNvSpPr>
          <p:nvPr isPhoto="0" userDrawn="0">
            <p:ph type="body" orient="vert" sz="quarter" idx="13" hasCustomPrompt="0"/>
          </p:nvPr>
        </p:nvSpPr>
        <p:spPr bwMode="auto"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8BDECAF-D3BE-4069-9C78-642ECCD0147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2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685800" y="2063396"/>
            <a:ext cx="10394707" cy="331118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EFBDC27-E420-4878-9EE6-7B9656D6442A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F7F47CF-67C9-420C-80A5-E2069FF0C2DF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1" y="685800"/>
            <a:ext cx="10396882" cy="115813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2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685800" y="2063396"/>
            <a:ext cx="5088714" cy="3311189"/>
          </a:xfrm>
        </p:spPr>
        <p:txBody>
          <a:bodyPr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3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5993971" y="2063396"/>
            <a:ext cx="5086538" cy="3311189"/>
          </a:xfrm>
        </p:spPr>
        <p:txBody>
          <a:bodyPr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22DC73-F065-42F5-A9F2-D90B2E42A0B3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1" y="685800"/>
            <a:ext cx="10394707" cy="115813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Content Placeholder 3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685802" y="2861733"/>
            <a:ext cx="5088712" cy="2512852"/>
          </a:xfrm>
        </p:spPr>
        <p:txBody>
          <a:bodyPr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Content Placeholder 5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5993969" y="2861733"/>
            <a:ext cx="5088713" cy="2512852"/>
          </a:xfrm>
        </p:spPr>
        <p:txBody>
          <a:bodyPr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BEA702-9B29-41CC-9BCC-3DF8A0D379FE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7649AC-CB8F-4FF1-9A34-5861C74DD0A7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EC5CECA-2D3A-4680-9B49-752200DE467C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2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5046132" y="685800"/>
            <a:ext cx="6034375" cy="468878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0C3BFE2-83B7-4B0A-B9D3-AB28331082B3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2EF78E3-FDA3-4D28-AAA2-0B81F349A39D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 hidden="0"/>
          <p:cNvPicPr>
            <a:picLocks noChangeAspect="1"/>
          </p:cNvPicPr>
          <p:nvPr isPhoto="0" userDrawn="0"/>
        </p:nvPicPr>
        <p:blipFill>
          <a:blip r:embed="rId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 hidden="0"/>
          <p:cNvGrpSpPr/>
          <p:nvPr isPhoto="0" userDrawn="0"/>
        </p:nvGrpSpPr>
        <p:grpSpPr bwMode="auto">
          <a:xfrm>
            <a:off x="-25396" y="0"/>
            <a:ext cx="12005350" cy="6644081"/>
            <a:chOff x="-25396" y="0"/>
            <a:chExt cx="12005350" cy="6644081"/>
          </a:xfrm>
        </p:grpSpPr>
        <p:sp useBgFill="1">
          <p:nvSpPr>
            <p:cNvPr id="11" name="Rectangle 10" hidden="0"/>
            <p:cNvSpPr/>
            <p:nvPr isPhoto="0" userDrawn="0"/>
          </p:nvSpPr>
          <p:spPr bwMode="auto"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rotWithShape="0" algn="tl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 hidden="0"/>
            <p:cNvSpPr/>
            <p:nvPr isPhoto="0" userDrawn="0"/>
          </p:nvSpPr>
          <p:spPr bwMode="auto">
            <a:xfrm>
              <a:off x="-25396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fill="norm" stroke="1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 hidden="0"/>
            <p:cNvSpPr/>
            <p:nvPr isPhoto="0" userDrawn="0"/>
          </p:nvSpPr>
          <p:spPr bwMode="auto"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35BB1C6-BF8F-4481-8AB2-603A1C8A906A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D22F896-40B5-4ADD-8801-0D06FADFA095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5400" cap="all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/>
        <a:buChar char="•"/>
        <a:defRPr sz="20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/>
        <a:buChar char="•"/>
        <a:defRPr sz="18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/>
        <a:buChar char="•"/>
        <a:defRPr sz="16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yberleninka.ru/article/n/psihologicheskie-aspekty-lecheniya-i-reabilitatsii-patsientov-s-podrostkovym-idiopaticheskim-skoliozom-analiz-issledovanii" TargetMode="External"/><Relationship Id="rId3" Type="http://schemas.openxmlformats.org/officeDocument/2006/relationships/hyperlink" Target="https://cyberleninka.ru/article/n/fizioterapiya-pri-skolioze-u-detey" TargetMode="External"/><Relationship Id="rId4" Type="http://schemas.openxmlformats.org/officeDocument/2006/relationships/hyperlink" Target="https://cyberleninka.ru/article/n/idiopaticheskiy-skolioz-kto-vinovat-i-chto-delat" TargetMode="External"/><Relationship Id="rId5" Type="http://schemas.openxmlformats.org/officeDocument/2006/relationships/hyperlink" Target="https://cyberleninka.ru/article/n/rannie-skoliozy-frantsuzskiy-opyt" TargetMode="External"/><Relationship Id="rId6" Type="http://schemas.openxmlformats.org/officeDocument/2006/relationships/hyperlink" Target="https://cyberleninka.ru/article/n/konservativnoe-lechenie-detey-so-skoliozom-ii-iii-stepeni-vyrazhennosti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Ранние методы диагностики сколиотической деформации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000">
                <a:solidFill>
                  <a:schemeClr val="tx1"/>
                </a:solidFill>
              </a:rPr>
              <a:t>Рябинина Анна 9Б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</a:rPr>
              <a:t>Руководитель: </a:t>
            </a:r>
            <a:r>
              <a:rPr lang="ru-RU" sz="2000" i="0" u="none" strike="noStrike">
                <a:solidFill>
                  <a:schemeClr val="tx1"/>
                </a:solidFill>
                <a:latin typeface="Times New Roman"/>
              </a:rPr>
              <a:t>Мовсесян Л.А.</a:t>
            </a:r>
            <a:endParaRPr lang="ru-RU" sz="2000">
              <a:solidFill>
                <a:schemeClr val="tx1"/>
              </a:solidFill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Результаты 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Результаты вышли следующие только у 1 человека из 8 нет никаких проблем. 4 человека имеют сутулость. По первому пункту у одного человека рука проходит слишком легко, а у ещё двух наоборот нелегко. По пункту 2 только у одного человека есть отклонения. По пункту 3 у 3 людей линия позвоночника не ровная. И в пункте 5 только у одного человека голова смещена. </a:t>
            </a:r>
            <a:endParaRPr lang="ru-RU"/>
          </a:p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Итого: проблемы имеют ⅞, по пункту 1 ⅜, по пункту 2 ⅛, по пункту 3 ⅜, по пункту 4 ½, по пункту 5 ⅛  </a:t>
            </a:r>
            <a:br>
              <a:rPr lang="ru-RU"/>
            </a:b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В заключение 87,5% имеют проблемы, люди разного возраста и разной деятельности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Вот и всё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Введение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2004208" y="2151902"/>
            <a:ext cx="8183583" cy="2554194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Сколиоз - это заболевание опорно-двигательного аппарата, выраженное боковым искривлением позвоночника с одновременным поворотом и нарушением формы нескольких позвонков. И 85% детей в разных формах страдают от искривления позвоночника. 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Актуальность 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Несвоевременная диагностика сколиотических заболеваний приводит к дисфункции опорно-двигательного аппарата.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Проблема 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Из-за того что происходят несвоевременная диагностика осложняется консервативное лечение сколиоза и это приводит к развитию осложнений.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Цель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Просвещение одноклассников в  методы ранней диагностики сколиотической  деформации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Задачи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1) По литературным данным изучить и описать следующие вопросы:</a:t>
            </a:r>
            <a:endParaRPr lang="ru-RU"/>
          </a:p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 - Что такое осанка и позвоночник </a:t>
            </a:r>
            <a:endParaRPr/>
          </a:p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- Что такое сколиоз?</a:t>
            </a:r>
            <a:endParaRPr/>
          </a:p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- Классификации сколиоза</a:t>
            </a:r>
            <a:endParaRPr/>
          </a:p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- Факторы развития сколиоза</a:t>
            </a:r>
            <a:endParaRPr/>
          </a:p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- Симптомы</a:t>
            </a:r>
            <a:endParaRPr/>
          </a:p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- Методы ранней диагностики сколиоза </a:t>
            </a:r>
            <a:endParaRPr/>
          </a:p>
          <a:p>
            <a:pPr marL="0" indent="0">
              <a:buNone/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- Оперативное и Консервативное вмешательство</a:t>
            </a:r>
            <a:endParaRPr lang="ru-RU"/>
          </a:p>
          <a:p>
            <a:pPr>
              <a:defRPr/>
            </a:pPr>
            <a:r>
              <a:rPr lang="ru-RU" sz="1800" b="0" i="0" u="none" strike="noStrike">
                <a:solidFill>
                  <a:srgbClr val="000000"/>
                </a:solidFill>
                <a:latin typeface="Times New Roman"/>
              </a:rPr>
              <a:t>2) Освоить методы ранней диагностики (+ посчитать процент людей страдающих проблемами с позвоночником)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Список литературы 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1)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Зацепин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Т.С. Ортопедия детского и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подроскового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возраста. - М:Медгиз, 1956г</a:t>
            </a:r>
            <a:endParaRPr sz="3600"/>
          </a:p>
          <a:p>
            <a:pPr>
              <a:defRPr/>
            </a:pP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2) Мовшович И.А., Склиоз-М.,1964г</a:t>
            </a:r>
            <a:endParaRPr sz="3600"/>
          </a:p>
          <a:p>
            <a:pPr>
              <a:defRPr/>
            </a:pP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3) Пятакова В.Г. Психологические аспекты лечения и реабилитации пациентов с подростковым идиопатическим сколиозом: анализ исследований [Электронный ресурс] / Оконешникова ОВ, Кожевникова АО,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Виссарионов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СВ – Режим доступа: </a:t>
            </a:r>
            <a:r>
              <a:rPr lang="af-ZA" sz="3600" b="0" i="0" u="sng" strike="noStrike">
                <a:solidFill>
                  <a:srgbClr val="1155CC"/>
                </a:solidFill>
                <a:latin typeface="Times New Roman"/>
                <a:hlinkClick r:id="rId2" tooltip="https://cyberleninka.ru/article/n/psihologicheskie-aspekty-lecheniya-i-reabilitatsii-patsientov-s-podrostkovym-idiopaticheskim-skoliozom-analiz-issledovanii"/>
              </a:rPr>
              <a:t>https://cyberleninka.ru/article/n/psihologicheskie-aspekty-lecheniya-i-reabilitatsii-patsientov-s-podrostkovym-idiopaticheskim-skoliozom-analiz-issledovanii</a:t>
            </a: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 </a:t>
            </a:r>
            <a:endParaRPr sz="3600"/>
          </a:p>
          <a:p>
            <a:pPr>
              <a:defRPr/>
            </a:pP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4)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Бектурганова К.М. Физиотерапия при сколиозе у детей [Электронный ресурс] /Бектурганова К.М. - Режим доступа: </a:t>
            </a:r>
            <a:r>
              <a:rPr lang="af-ZA" sz="3600" b="0" i="0" u="sng" strike="noStrike">
                <a:solidFill>
                  <a:srgbClr val="1155CC"/>
                </a:solidFill>
                <a:latin typeface="Times New Roman"/>
                <a:hlinkClick r:id="rId3" tooltip="https://cyberleninka.ru/article/n/fizioterapiya-pri-skolioze-u-detey"/>
              </a:rPr>
              <a:t>https://cyberleninka.ru/article/n/fizioterapiya-pri-skolioze-u-detey</a:t>
            </a: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 5)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Дудин М.Г. Идиопатический сколиоз: кто виноват и что делать? [Электронный ресурс] / Михайловский МВ, Садовой МА, Пинчук ДЮ, Фомичев НГ - Режим доступа: </a:t>
            </a:r>
            <a:r>
              <a:rPr lang="af-ZA" sz="3600" b="0" i="0" u="sng" strike="noStrike">
                <a:solidFill>
                  <a:srgbClr val="1155CC"/>
                </a:solidFill>
                <a:latin typeface="Times New Roman"/>
                <a:hlinkClick r:id="rId4" tooltip="https://cyberleninka.ru/article/n/idiopaticheskiy-skolioz-kto-vinovat-i-chto-delat"/>
              </a:rPr>
              <a:t>https://cyberleninka.ru/article/n/idiopaticheskiy-skolioz-kto-vinovat-i-chto-delat</a:t>
            </a: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 </a:t>
            </a:r>
            <a:endParaRPr sz="3600"/>
          </a:p>
          <a:p>
            <a:pPr>
              <a:defRPr/>
            </a:pP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6)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Дюбуссе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Ж. Ранние сколиозы: французский опыт [Электронный ресурс] /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Дюбуссе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Ж. - Режим доступа: </a:t>
            </a:r>
            <a:r>
              <a:rPr lang="af-ZA" sz="3600" b="0" i="0" u="sng" strike="noStrike">
                <a:solidFill>
                  <a:srgbClr val="1155CC"/>
                </a:solidFill>
                <a:latin typeface="Times New Roman"/>
                <a:hlinkClick r:id="rId5" tooltip="https://cyberleninka.ru/article/n/rannie-skoliozy-frantsuzskiy-opyt"/>
              </a:rPr>
              <a:t>https://cyberleninka.ru/article/n/rannie-skoliozy-frantsuzskiy-opyt</a:t>
            </a:r>
            <a:endParaRPr sz="3600"/>
          </a:p>
          <a:p>
            <a:pPr>
              <a:defRPr/>
            </a:pP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7)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Яшков А.В. Консервативное лечение детей со сколиозом </a:t>
            </a: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II—III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степени выраженности [Электронный ресурс]/ Яшков АВ, Лосев ИИ, Поляков ВА,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Шелыхманова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МВ - Режим доступа:</a:t>
            </a:r>
            <a:endParaRPr sz="3600"/>
          </a:p>
          <a:p>
            <a:pPr>
              <a:defRPr/>
            </a:pPr>
            <a:r>
              <a:rPr lang="af-ZA" sz="3600" b="0" i="0" u="sng" strike="noStrike">
                <a:solidFill>
                  <a:srgbClr val="1155CC"/>
                </a:solidFill>
                <a:latin typeface="Times New Roman"/>
                <a:hlinkClick r:id="rId6" tooltip="https://cyberleninka.ru/article/n/konservativnoe-lechenie-detey-so-skoliozom-ii-iii-stepeni-vyrazhennosti"/>
              </a:rPr>
              <a:t>https://cyberleninka.ru/article/n/konservativnoe-lechenie-detey-so-skoliozom-ii-iii-stepeni-vyrazhennosti</a:t>
            </a:r>
            <a:endParaRPr sz="3600"/>
          </a:p>
          <a:p>
            <a:pPr>
              <a:defRPr/>
            </a:pP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8)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Колчин Д.В. Ранняя диагностика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дисплатических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и врожденных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склиозов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[Электронный ресурс]/ Колчин Д.В.-Режим доступа: </a:t>
            </a: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https://cyberleninka.ru/article/n/rannyaya-diagnostika-displasticheskih-i-vrozhdennyh-skoliozov</a:t>
            </a:r>
            <a:endParaRPr sz="3600"/>
          </a:p>
          <a:p>
            <a:pPr>
              <a:defRPr/>
            </a:pP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9)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Бобова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М. Как определить сутулость и исправить ее в домашних условиях [Электронный ресурс]/ 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Бобова</a:t>
            </a:r>
            <a:r>
              <a:rPr lang="ru-RU" sz="3600" b="0" i="0" u="none" strike="noStrike">
                <a:solidFill>
                  <a:srgbClr val="000000"/>
                </a:solidFill>
                <a:latin typeface="Times New Roman"/>
              </a:rPr>
              <a:t> М. - Режим доступа: </a:t>
            </a:r>
            <a:r>
              <a:rPr lang="af-ZA" sz="3600" b="0" i="0" u="none" strike="noStrike">
                <a:solidFill>
                  <a:srgbClr val="000000"/>
                </a:solidFill>
                <a:latin typeface="Times New Roman"/>
              </a:rPr>
              <a:t>https://mag-103-by.turbopages.org/mag.103.by/s/novosti-kompanii/46133-kak-opredelity-sutulosty-i-ispravity-jeje-v-domashnih-uslovijah/</a:t>
            </a:r>
            <a:endParaRPr sz="3600"/>
          </a:p>
          <a:p>
            <a:pPr marL="0" indent="0">
              <a:buNone/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Содержание 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685801" y="2063396"/>
            <a:ext cx="10394707" cy="331118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/>
          <a:p>
            <a:pPr>
              <a:defRPr/>
            </a:pPr>
            <a:endParaRPr lang="ru-RU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Содержание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Введение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Глава 1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1.0 Что такое осанка и позвоночник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1.1 Что такое сколиоз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1.2 Классификации сколиоза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1.3 Факторы развития сколиоза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1.4 Симптомы1.5 Методы ранней диагностики сколиоза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1.6 Оперативное и Консервативное вмешательство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Глава 2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2.1 "Методы проверки сколиоза в домашних условиях"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2.2 "Результаты среди одноклассников по методом </a:t>
            </a: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указанам</a:t>
            </a: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 в пункте 2.1"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Заключение</a:t>
            </a:r>
            <a:endParaRPr sz="3600" b="1"/>
          </a:p>
          <a:p>
            <a:pPr marL="0" indent="0">
              <a:buClr>
                <a:schemeClr val="accent1"/>
              </a:buClr>
              <a:buSzPct val="160000"/>
              <a:buFont typeface="Arial"/>
              <a:buNone/>
              <a:defRPr/>
            </a:pPr>
            <a:r>
              <a:rPr lang="ru-RU" sz="3600" b="1" i="0" u="none" strike="noStrike">
                <a:solidFill>
                  <a:srgbClr val="000000"/>
                </a:solidFill>
                <a:latin typeface="Times New Roman"/>
              </a:rPr>
              <a:t>Список литературы</a:t>
            </a:r>
            <a:endParaRPr sz="3600" b="1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Методы ранней диагностики  (в домашних условиях)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1262470" y="2244577"/>
            <a:ext cx="9243543" cy="335206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/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Встать к стене. Свести ноги вместе и выпрямить их в коленях. Прижаться  к ней головой, плечами и пятками. Надо сохранять естественное положение, не стремясь встать правильно. Провести  ладонью между поясницей и стеной. Если она проходит легко, то осанка правильная. Если вы чувствуете слишком много свободного пространства или, наоборот, рука протискивается тяжело — значит, у вас есть проблемы. Имеется искривление в верхней части спины либо в поясничном отделе.</a:t>
            </a:r>
            <a:endParaRPr sz="3000"/>
          </a:p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Проверка расположения плеч и лопаток.</a:t>
            </a:r>
            <a:endParaRPr sz="3000"/>
          </a:p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Принять вертикальное положение, стоя перед зеркалом в обычном расслабленном состоянии. Руки должны быть опущены вниз, вдоль туловища. Присмотревшись к плечам, нужно определить, приподняты ли они в равной степени. Если наблюдается разница между ними – это один из признаков деформации. Также, можно попросить кого-то посмотреть, находятся ли лопатки на равном уровне. Если они равномерно выпирают – всё хорошо, однако, если есть проблемы с позвоночником, то одна лопатка будет выпирать сильнее другой.</a:t>
            </a:r>
            <a:endParaRPr sz="3000"/>
          </a:p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Проверка линии позвоночника.</a:t>
            </a:r>
            <a:endParaRPr sz="3000"/>
          </a:p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Встаньте прямо, спиной к человеку, который будет вас проверять, и нагнитесь вперёд с ровной спиной. При сколиозе линия вашего позвоночника будет заметно уходить в сторону. В нормальном состоянии линия позвоночника должна быть ровной и прямой. </a:t>
            </a:r>
            <a:endParaRPr sz="3000"/>
          </a:p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Сутулая спина. </a:t>
            </a:r>
            <a:endParaRPr sz="3000"/>
          </a:p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Присмотритесь к себе, когда вы приняли положение сидя, расслабленно сидите. Человек может слегка ссутулиться, нагибаясь вперед, ближе к объекту своего действия. Но осанка может выглядит не слегка скрученной, а сильно изогнутой и даже горбатой, спина опущена, а сзади виднеется некое подобие горба, значит, у человека развивается сколиоз.</a:t>
            </a:r>
            <a:endParaRPr sz="3000"/>
          </a:p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Голова. </a:t>
            </a:r>
            <a:endParaRPr sz="3000"/>
          </a:p>
          <a:p>
            <a:pPr>
              <a:defRPr/>
            </a:pPr>
            <a:r>
              <a:rPr lang="ru-RU" sz="3000" b="0" i="0" u="none" strike="noStrike">
                <a:solidFill>
                  <a:srgbClr val="000000"/>
                </a:solidFill>
                <a:latin typeface="Times New Roman"/>
              </a:rPr>
              <a:t>Встаньте напротив зеркала. Не пытайтесь стоять "солдатиком", стойте так, как бы вы стояли в обычной жизни. Посмотрите, ваша голова должна находиться по центру, если же она выбивается в одну из сторон от оси плеч и таза, то есть проблемы.</a:t>
            </a:r>
            <a:endParaRPr sz="3000"/>
          </a:p>
          <a:p>
            <a:pPr>
              <a:defRPr/>
            </a:pPr>
            <a:endParaRPr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Arial"/>
        <a:cs typeface="Arial"/>
      </a:majorFont>
      <a:minorFont>
        <a:latin typeface="Impact"/>
        <a:ea typeface="Arial"/>
        <a:cs typeface="Arial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Р7-Офис/7.0.2.0</Application>
  <DocSecurity>0</DocSecurity>
  <PresentationFormat>Широкоэкранный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Ранние методы диагностики сколиотической деформации</dc:title>
  <dc:subject/>
  <dc:creator>Анна🦔 Рябинина</dc:creator>
  <cp:keywords/>
  <dc:description/>
  <dc:identifier/>
  <dc:language/>
  <cp:lastModifiedBy/>
  <cp:revision>2</cp:revision>
  <dcterms:created xsi:type="dcterms:W3CDTF">2023-04-17T15:12:02Z</dcterms:created>
  <dcterms:modified xsi:type="dcterms:W3CDTF">2023-04-19T06:03:19Z</dcterms:modified>
  <cp:category/>
  <cp:contentStatus/>
  <cp:version/>
</cp:coreProperties>
</file>