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sldIdLst>
    <p:sldId id="256" r:id="rId2"/>
    <p:sldId id="257" r:id="rId3"/>
    <p:sldId id="259" r:id="rId4"/>
    <p:sldId id="260" r:id="rId5"/>
    <p:sldId id="289" r:id="rId6"/>
    <p:sldId id="263" r:id="rId7"/>
    <p:sldId id="297" r:id="rId8"/>
    <p:sldId id="291" r:id="rId9"/>
    <p:sldId id="270" r:id="rId10"/>
    <p:sldId id="272" r:id="rId11"/>
    <p:sldId id="292" r:id="rId12"/>
    <p:sldId id="298" r:id="rId13"/>
    <p:sldId id="293" r:id="rId14"/>
    <p:sldId id="294" r:id="rId15"/>
    <p:sldId id="279" r:id="rId16"/>
    <p:sldId id="280" r:id="rId17"/>
    <p:sldId id="285" r:id="rId18"/>
    <p:sldId id="295" r:id="rId19"/>
    <p:sldId id="296" r:id="rId20"/>
    <p:sldId id="288" r:id="rId21"/>
    <p:sldId id="287" r:id="rId22"/>
    <p:sldId id="290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7DC0B1-2FFC-405C-BB17-5E46109E917B}" v="73" dt="2023-04-13T18:47:10.707"/>
    <p1510:client id="{64DE4C67-4669-43DF-AEB7-2EA56DEC6F9F}" v="980" dt="2023-04-12T16:51:40.198"/>
    <p1510:client id="{82A190CD-454E-4952-A3A9-40D3658931D5}" v="282" dt="2023-04-02T15:40:03.904"/>
    <p1510:client id="{8444A94F-030F-4A3F-B040-B91C042AFFE5}" v="422" dt="2023-04-12T17:48:23.657"/>
    <p1510:client id="{A9E78103-629E-4B48-81B0-F3987BD5A2DC}" v="37" dt="2023-04-04T17:57:26.188"/>
    <p1510:client id="{D9672F3F-EE4F-48DC-AC8D-706C60651363}" v="216" dt="2023-04-16T11:25:41.396"/>
    <p1510:client id="{E7262381-495E-4850-8C99-D1707641A3A8}" v="200" dt="2023-04-02T12:22:22.8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4920F2-1DBF-438C-AF2E-0B412B8FFA9C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54B1DF-2F1D-4B58-9DF0-664F97099D78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Описать отрасли химической промышленности</a:t>
          </a:r>
          <a:endParaRPr lang="en-US"/>
        </a:p>
      </dgm:t>
    </dgm:pt>
    <dgm:pt modelId="{D555CA3D-F136-4304-87B8-8F5A404C10A2}" type="parTrans" cxnId="{2CBDE129-151B-4A05-AFED-D4FC8630E2BC}">
      <dgm:prSet/>
      <dgm:spPr/>
      <dgm:t>
        <a:bodyPr/>
        <a:lstStyle/>
        <a:p>
          <a:endParaRPr lang="en-US"/>
        </a:p>
      </dgm:t>
    </dgm:pt>
    <dgm:pt modelId="{6218B852-7CF4-43B7-96F5-998DF1FBB53C}" type="sibTrans" cxnId="{2CBDE129-151B-4A05-AFED-D4FC8630E2BC}">
      <dgm:prSet/>
      <dgm:spPr/>
      <dgm:t>
        <a:bodyPr/>
        <a:lstStyle/>
        <a:p>
          <a:endParaRPr lang="en-US"/>
        </a:p>
      </dgm:t>
    </dgm:pt>
    <dgm:pt modelId="{3E83B0AE-6480-4B16-B03A-922660C42366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Привести некоторые факты из истории химической промышленности</a:t>
          </a:r>
          <a:endParaRPr lang="en-US"/>
        </a:p>
      </dgm:t>
    </dgm:pt>
    <dgm:pt modelId="{17542F03-828A-4682-B01D-2DBD045AF97C}" type="parTrans" cxnId="{20E9BE63-BB4E-4E30-BFAF-D2970321DDFF}">
      <dgm:prSet/>
      <dgm:spPr/>
      <dgm:t>
        <a:bodyPr/>
        <a:lstStyle/>
        <a:p>
          <a:endParaRPr lang="en-US"/>
        </a:p>
      </dgm:t>
    </dgm:pt>
    <dgm:pt modelId="{1F6D7F34-CCE5-4417-8CC8-F4C8F61DFC85}" type="sibTrans" cxnId="{20E9BE63-BB4E-4E30-BFAF-D2970321DDFF}">
      <dgm:prSet/>
      <dgm:spPr/>
      <dgm:t>
        <a:bodyPr/>
        <a:lstStyle/>
        <a:p>
          <a:endParaRPr lang="en-US"/>
        </a:p>
      </dgm:t>
    </dgm:pt>
    <dgm:pt modelId="{727F8CC0-64D2-4304-BC51-BAC631D2889A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Описать сферу применения химической промышленности</a:t>
          </a:r>
          <a:endParaRPr lang="en-US"/>
        </a:p>
      </dgm:t>
    </dgm:pt>
    <dgm:pt modelId="{7E4EF44A-8380-4A0F-A506-CE93B9ED6C9F}" type="parTrans" cxnId="{FA437E1A-1096-414A-847A-8DB6E57B2674}">
      <dgm:prSet/>
      <dgm:spPr/>
      <dgm:t>
        <a:bodyPr/>
        <a:lstStyle/>
        <a:p>
          <a:endParaRPr lang="en-US"/>
        </a:p>
      </dgm:t>
    </dgm:pt>
    <dgm:pt modelId="{E6B8E029-4F46-4B1A-92EE-F427DBA5B34A}" type="sibTrans" cxnId="{FA437E1A-1096-414A-847A-8DB6E57B2674}">
      <dgm:prSet/>
      <dgm:spPr/>
      <dgm:t>
        <a:bodyPr/>
        <a:lstStyle/>
        <a:p>
          <a:endParaRPr lang="en-US"/>
        </a:p>
      </dgm:t>
    </dgm:pt>
    <dgm:pt modelId="{5FD35389-88A9-4B5F-89D4-05662A6A0762}" type="pres">
      <dgm:prSet presAssocID="{E34920F2-1DBF-438C-AF2E-0B412B8FFA9C}" presName="root" presStyleCnt="0">
        <dgm:presLayoutVars>
          <dgm:dir/>
          <dgm:resizeHandles val="exact"/>
        </dgm:presLayoutVars>
      </dgm:prSet>
      <dgm:spPr/>
    </dgm:pt>
    <dgm:pt modelId="{741E4064-95A0-429A-A4C6-E3D585B0285B}" type="pres">
      <dgm:prSet presAssocID="{7354B1DF-2F1D-4B58-9DF0-664F97099D78}" presName="compNode" presStyleCnt="0"/>
      <dgm:spPr/>
    </dgm:pt>
    <dgm:pt modelId="{A109F488-DE7B-4B74-A9FC-FED535C08744}" type="pres">
      <dgm:prSet presAssocID="{7354B1DF-2F1D-4B58-9DF0-664F97099D7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Фабрика"/>
        </a:ext>
      </dgm:extLst>
    </dgm:pt>
    <dgm:pt modelId="{26A94A64-C7F8-475F-A42B-37606CC13381}" type="pres">
      <dgm:prSet presAssocID="{7354B1DF-2F1D-4B58-9DF0-664F97099D78}" presName="spaceRect" presStyleCnt="0"/>
      <dgm:spPr/>
    </dgm:pt>
    <dgm:pt modelId="{BC8FDB44-7169-41C3-AB13-4DC7284EA8C9}" type="pres">
      <dgm:prSet presAssocID="{7354B1DF-2F1D-4B58-9DF0-664F97099D78}" presName="textRect" presStyleLbl="revTx" presStyleIdx="0" presStyleCnt="3">
        <dgm:presLayoutVars>
          <dgm:chMax val="1"/>
          <dgm:chPref val="1"/>
        </dgm:presLayoutVars>
      </dgm:prSet>
      <dgm:spPr/>
    </dgm:pt>
    <dgm:pt modelId="{0672C349-037D-48AB-90C0-F96C8598A521}" type="pres">
      <dgm:prSet presAssocID="{6218B852-7CF4-43B7-96F5-998DF1FBB53C}" presName="sibTrans" presStyleCnt="0"/>
      <dgm:spPr/>
    </dgm:pt>
    <dgm:pt modelId="{49734BCF-FEAD-43F5-A491-5363E3ECAAAB}" type="pres">
      <dgm:prSet presAssocID="{3E83B0AE-6480-4B16-B03A-922660C42366}" presName="compNode" presStyleCnt="0"/>
      <dgm:spPr/>
    </dgm:pt>
    <dgm:pt modelId="{03136A32-1596-478B-B413-59AE683B4EAE}" type="pres">
      <dgm:prSet presAssocID="{3E83B0AE-6480-4B16-B03A-922660C4236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Лампочка"/>
        </a:ext>
      </dgm:extLst>
    </dgm:pt>
    <dgm:pt modelId="{1B79C22D-1000-48CA-B274-9D2FD4BD187A}" type="pres">
      <dgm:prSet presAssocID="{3E83B0AE-6480-4B16-B03A-922660C42366}" presName="spaceRect" presStyleCnt="0"/>
      <dgm:spPr/>
    </dgm:pt>
    <dgm:pt modelId="{CCEC7B01-CC93-4300-9AEE-8E149B4AF081}" type="pres">
      <dgm:prSet presAssocID="{3E83B0AE-6480-4B16-B03A-922660C42366}" presName="textRect" presStyleLbl="revTx" presStyleIdx="1" presStyleCnt="3">
        <dgm:presLayoutVars>
          <dgm:chMax val="1"/>
          <dgm:chPref val="1"/>
        </dgm:presLayoutVars>
      </dgm:prSet>
      <dgm:spPr/>
    </dgm:pt>
    <dgm:pt modelId="{5A17F982-0708-4C56-B99E-700F757A3AF6}" type="pres">
      <dgm:prSet presAssocID="{1F6D7F34-CCE5-4417-8CC8-F4C8F61DFC85}" presName="sibTrans" presStyleCnt="0"/>
      <dgm:spPr/>
    </dgm:pt>
    <dgm:pt modelId="{811F452E-E8D1-465A-9245-4377FA329D0F}" type="pres">
      <dgm:prSet presAssocID="{727F8CC0-64D2-4304-BC51-BAC631D2889A}" presName="compNode" presStyleCnt="0"/>
      <dgm:spPr/>
    </dgm:pt>
    <dgm:pt modelId="{CFF07889-EF05-4541-B078-79108C5DC6D4}" type="pres">
      <dgm:prSet presAssocID="{727F8CC0-64D2-4304-BC51-BAC631D2889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E0FCECDD-2763-4C12-8639-42E506636A08}" type="pres">
      <dgm:prSet presAssocID="{727F8CC0-64D2-4304-BC51-BAC631D2889A}" presName="spaceRect" presStyleCnt="0"/>
      <dgm:spPr/>
    </dgm:pt>
    <dgm:pt modelId="{54C7BA2A-51A0-4655-BC8C-1DECA43614F4}" type="pres">
      <dgm:prSet presAssocID="{727F8CC0-64D2-4304-BC51-BAC631D2889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B9D92D0B-47CF-48DB-8F6D-C414428F4C59}" type="presOf" srcId="{727F8CC0-64D2-4304-BC51-BAC631D2889A}" destId="{54C7BA2A-51A0-4655-BC8C-1DECA43614F4}" srcOrd="0" destOrd="0" presId="urn:microsoft.com/office/officeart/2018/2/layout/IconLabelList"/>
    <dgm:cxn modelId="{FA437E1A-1096-414A-847A-8DB6E57B2674}" srcId="{E34920F2-1DBF-438C-AF2E-0B412B8FFA9C}" destId="{727F8CC0-64D2-4304-BC51-BAC631D2889A}" srcOrd="2" destOrd="0" parTransId="{7E4EF44A-8380-4A0F-A506-CE93B9ED6C9F}" sibTransId="{E6B8E029-4F46-4B1A-92EE-F427DBA5B34A}"/>
    <dgm:cxn modelId="{2CBDE129-151B-4A05-AFED-D4FC8630E2BC}" srcId="{E34920F2-1DBF-438C-AF2E-0B412B8FFA9C}" destId="{7354B1DF-2F1D-4B58-9DF0-664F97099D78}" srcOrd="0" destOrd="0" parTransId="{D555CA3D-F136-4304-87B8-8F5A404C10A2}" sibTransId="{6218B852-7CF4-43B7-96F5-998DF1FBB53C}"/>
    <dgm:cxn modelId="{A0FE5C3C-C111-48B2-89AC-580B74E12E74}" type="presOf" srcId="{7354B1DF-2F1D-4B58-9DF0-664F97099D78}" destId="{BC8FDB44-7169-41C3-AB13-4DC7284EA8C9}" srcOrd="0" destOrd="0" presId="urn:microsoft.com/office/officeart/2018/2/layout/IconLabelList"/>
    <dgm:cxn modelId="{20E9BE63-BB4E-4E30-BFAF-D2970321DDFF}" srcId="{E34920F2-1DBF-438C-AF2E-0B412B8FFA9C}" destId="{3E83B0AE-6480-4B16-B03A-922660C42366}" srcOrd="1" destOrd="0" parTransId="{17542F03-828A-4682-B01D-2DBD045AF97C}" sibTransId="{1F6D7F34-CCE5-4417-8CC8-F4C8F61DFC85}"/>
    <dgm:cxn modelId="{E768489B-A865-40B1-815F-435DE5F68370}" type="presOf" srcId="{E34920F2-1DBF-438C-AF2E-0B412B8FFA9C}" destId="{5FD35389-88A9-4B5F-89D4-05662A6A0762}" srcOrd="0" destOrd="0" presId="urn:microsoft.com/office/officeart/2018/2/layout/IconLabelList"/>
    <dgm:cxn modelId="{921DF2D6-A5E0-486B-96AE-CD23A6D0B2E9}" type="presOf" srcId="{3E83B0AE-6480-4B16-B03A-922660C42366}" destId="{CCEC7B01-CC93-4300-9AEE-8E149B4AF081}" srcOrd="0" destOrd="0" presId="urn:microsoft.com/office/officeart/2018/2/layout/IconLabelList"/>
    <dgm:cxn modelId="{206A6C3F-60FF-4889-833A-D261E5B2871F}" type="presParOf" srcId="{5FD35389-88A9-4B5F-89D4-05662A6A0762}" destId="{741E4064-95A0-429A-A4C6-E3D585B0285B}" srcOrd="0" destOrd="0" presId="urn:microsoft.com/office/officeart/2018/2/layout/IconLabelList"/>
    <dgm:cxn modelId="{2A9F87D8-CED6-44FF-AB1B-138C8A209737}" type="presParOf" srcId="{741E4064-95A0-429A-A4C6-E3D585B0285B}" destId="{A109F488-DE7B-4B74-A9FC-FED535C08744}" srcOrd="0" destOrd="0" presId="urn:microsoft.com/office/officeart/2018/2/layout/IconLabelList"/>
    <dgm:cxn modelId="{FC60070F-ABF3-42CD-8EC5-013317CDA1B0}" type="presParOf" srcId="{741E4064-95A0-429A-A4C6-E3D585B0285B}" destId="{26A94A64-C7F8-475F-A42B-37606CC13381}" srcOrd="1" destOrd="0" presId="urn:microsoft.com/office/officeart/2018/2/layout/IconLabelList"/>
    <dgm:cxn modelId="{C39BF541-5C9A-4E1B-A6AA-8A134B8EC134}" type="presParOf" srcId="{741E4064-95A0-429A-A4C6-E3D585B0285B}" destId="{BC8FDB44-7169-41C3-AB13-4DC7284EA8C9}" srcOrd="2" destOrd="0" presId="urn:microsoft.com/office/officeart/2018/2/layout/IconLabelList"/>
    <dgm:cxn modelId="{5A24834B-AFFA-45F2-8459-1D253B5CE0DB}" type="presParOf" srcId="{5FD35389-88A9-4B5F-89D4-05662A6A0762}" destId="{0672C349-037D-48AB-90C0-F96C8598A521}" srcOrd="1" destOrd="0" presId="urn:microsoft.com/office/officeart/2018/2/layout/IconLabelList"/>
    <dgm:cxn modelId="{03C5A31C-D958-4CFA-89C4-BDE21B2D5BA7}" type="presParOf" srcId="{5FD35389-88A9-4B5F-89D4-05662A6A0762}" destId="{49734BCF-FEAD-43F5-A491-5363E3ECAAAB}" srcOrd="2" destOrd="0" presId="urn:microsoft.com/office/officeart/2018/2/layout/IconLabelList"/>
    <dgm:cxn modelId="{3DA5974A-47D4-49DB-9426-9F91F6F8E827}" type="presParOf" srcId="{49734BCF-FEAD-43F5-A491-5363E3ECAAAB}" destId="{03136A32-1596-478B-B413-59AE683B4EAE}" srcOrd="0" destOrd="0" presId="urn:microsoft.com/office/officeart/2018/2/layout/IconLabelList"/>
    <dgm:cxn modelId="{D85C60D3-5B7D-4D14-8F32-A1970A3979EA}" type="presParOf" srcId="{49734BCF-FEAD-43F5-A491-5363E3ECAAAB}" destId="{1B79C22D-1000-48CA-B274-9D2FD4BD187A}" srcOrd="1" destOrd="0" presId="urn:microsoft.com/office/officeart/2018/2/layout/IconLabelList"/>
    <dgm:cxn modelId="{EAA4D784-3975-4DFB-98B2-1C8EB0AA7D74}" type="presParOf" srcId="{49734BCF-FEAD-43F5-A491-5363E3ECAAAB}" destId="{CCEC7B01-CC93-4300-9AEE-8E149B4AF081}" srcOrd="2" destOrd="0" presId="urn:microsoft.com/office/officeart/2018/2/layout/IconLabelList"/>
    <dgm:cxn modelId="{B4555B9A-DEA1-4A1C-844C-F3A0C18FDE4E}" type="presParOf" srcId="{5FD35389-88A9-4B5F-89D4-05662A6A0762}" destId="{5A17F982-0708-4C56-B99E-700F757A3AF6}" srcOrd="3" destOrd="0" presId="urn:microsoft.com/office/officeart/2018/2/layout/IconLabelList"/>
    <dgm:cxn modelId="{753DF01D-E978-4BF7-881E-5288BE862C5E}" type="presParOf" srcId="{5FD35389-88A9-4B5F-89D4-05662A6A0762}" destId="{811F452E-E8D1-465A-9245-4377FA329D0F}" srcOrd="4" destOrd="0" presId="urn:microsoft.com/office/officeart/2018/2/layout/IconLabelList"/>
    <dgm:cxn modelId="{1BECF7A7-9CEA-4885-A77C-D6EEA70589AE}" type="presParOf" srcId="{811F452E-E8D1-465A-9245-4377FA329D0F}" destId="{CFF07889-EF05-4541-B078-79108C5DC6D4}" srcOrd="0" destOrd="0" presId="urn:microsoft.com/office/officeart/2018/2/layout/IconLabelList"/>
    <dgm:cxn modelId="{B6E140F5-306E-4402-904B-55BFF5582403}" type="presParOf" srcId="{811F452E-E8D1-465A-9245-4377FA329D0F}" destId="{E0FCECDD-2763-4C12-8639-42E506636A08}" srcOrd="1" destOrd="0" presId="urn:microsoft.com/office/officeart/2018/2/layout/IconLabelList"/>
    <dgm:cxn modelId="{54C002BA-4CCC-43F7-834F-3D343985824D}" type="presParOf" srcId="{811F452E-E8D1-465A-9245-4377FA329D0F}" destId="{54C7BA2A-51A0-4655-BC8C-1DECA43614F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E4562E-5099-4AE0-9A69-D15194237E1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4C6224-2FEB-4641-8358-EF858D37B37E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b="0" dirty="0">
              <a:latin typeface="Posterama"/>
            </a:rPr>
            <a:t>Сильный</a:t>
          </a:r>
          <a:r>
            <a:rPr lang="ru-RU" dirty="0"/>
            <a:t> износ производственных мощностей химического комплекса. Прослеживается сопоставимость сырьевых цен на внутреннем рынке с мировыми. Российский химический комплекс характеризуется зависимостью стратегических отраслей от импортного сырья.</a:t>
          </a:r>
          <a:endParaRPr lang="en-US" dirty="0"/>
        </a:p>
      </dgm:t>
    </dgm:pt>
    <dgm:pt modelId="{CCAABFA5-FD9D-4F85-B636-6DB2E0C61E53}" type="parTrans" cxnId="{AB1A5295-393B-4532-ABA8-7972A717371C}">
      <dgm:prSet/>
      <dgm:spPr/>
      <dgm:t>
        <a:bodyPr/>
        <a:lstStyle/>
        <a:p>
          <a:endParaRPr lang="en-US"/>
        </a:p>
      </dgm:t>
    </dgm:pt>
    <dgm:pt modelId="{D1A0A576-4A0D-4228-84C2-313C5C17CFF6}" type="sibTrans" cxnId="{AB1A5295-393B-4532-ABA8-7972A717371C}">
      <dgm:prSet/>
      <dgm:spPr/>
      <dgm:t>
        <a:bodyPr/>
        <a:lstStyle/>
        <a:p>
          <a:endParaRPr lang="en-US"/>
        </a:p>
      </dgm:t>
    </dgm:pt>
    <dgm:pt modelId="{305A414D-F6CD-4D3C-BA9B-55789ECF4EC4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dirty="0"/>
            <a:t>Отсутствие необходимого ассортимента сырья, высокие цены. Загруженность предприятий химической и нефтехимической продукции составляет порядка 80 90 %, что является высоким показателем и способствует быстрому износу. Помимо этого, стоит отметить, что основная часть оборудования предприятий химической промышленности была введена в эксплуатацию 60 -80 лет назад и требует модернизации или утилизации. Однако для консервации и вывода из производства также необходимы значительные инвестиции на рекультивацию и обеспечение экологической безопасности.</a:t>
          </a:r>
          <a:endParaRPr lang="en-US" dirty="0"/>
        </a:p>
      </dgm:t>
    </dgm:pt>
    <dgm:pt modelId="{E99216D1-B7B9-4697-98E7-E936EAC073DE}" type="parTrans" cxnId="{AA1C1964-CC72-4143-BB17-57914B25B766}">
      <dgm:prSet/>
      <dgm:spPr/>
      <dgm:t>
        <a:bodyPr/>
        <a:lstStyle/>
        <a:p>
          <a:endParaRPr lang="en-US"/>
        </a:p>
      </dgm:t>
    </dgm:pt>
    <dgm:pt modelId="{ABE825E8-C878-488C-9C01-5FB6F721779D}" type="sibTrans" cxnId="{AA1C1964-CC72-4143-BB17-57914B25B766}">
      <dgm:prSet/>
      <dgm:spPr/>
      <dgm:t>
        <a:bodyPr/>
        <a:lstStyle/>
        <a:p>
          <a:endParaRPr lang="en-US"/>
        </a:p>
      </dgm:t>
    </dgm:pt>
    <dgm:pt modelId="{F39AEC9F-34F8-431B-8F24-B4DCE513BDBB}" type="pres">
      <dgm:prSet presAssocID="{71E4562E-5099-4AE0-9A69-D15194237E1C}" presName="root" presStyleCnt="0">
        <dgm:presLayoutVars>
          <dgm:dir/>
          <dgm:resizeHandles val="exact"/>
        </dgm:presLayoutVars>
      </dgm:prSet>
      <dgm:spPr/>
    </dgm:pt>
    <dgm:pt modelId="{C78B3252-EE26-4FEA-992E-275DC46A5AEA}" type="pres">
      <dgm:prSet presAssocID="{934C6224-2FEB-4641-8358-EF858D37B37E}" presName="compNode" presStyleCnt="0"/>
      <dgm:spPr/>
    </dgm:pt>
    <dgm:pt modelId="{7363C880-CC74-427E-91D0-1DBDCF5C2A6F}" type="pres">
      <dgm:prSet presAssocID="{934C6224-2FEB-4641-8358-EF858D37B37E}" presName="bgRect" presStyleLbl="bgShp" presStyleIdx="0" presStyleCnt="2"/>
      <dgm:spPr/>
    </dgm:pt>
    <dgm:pt modelId="{E9B0A0FD-D75E-4DB3-9443-707521B7F8FC}" type="pres">
      <dgm:prSet presAssocID="{934C6224-2FEB-4641-8358-EF858D37B37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Ученый"/>
        </a:ext>
      </dgm:extLst>
    </dgm:pt>
    <dgm:pt modelId="{840DA404-1867-435F-ACAB-DD26E2434016}" type="pres">
      <dgm:prSet presAssocID="{934C6224-2FEB-4641-8358-EF858D37B37E}" presName="spaceRect" presStyleCnt="0"/>
      <dgm:spPr/>
    </dgm:pt>
    <dgm:pt modelId="{847C9C84-5220-46FA-B801-785346D6894E}" type="pres">
      <dgm:prSet presAssocID="{934C6224-2FEB-4641-8358-EF858D37B37E}" presName="parTx" presStyleLbl="revTx" presStyleIdx="0" presStyleCnt="2">
        <dgm:presLayoutVars>
          <dgm:chMax val="0"/>
          <dgm:chPref val="0"/>
        </dgm:presLayoutVars>
      </dgm:prSet>
      <dgm:spPr/>
    </dgm:pt>
    <dgm:pt modelId="{FC375383-3280-42D0-853B-9BE2F154ACDC}" type="pres">
      <dgm:prSet presAssocID="{D1A0A576-4A0D-4228-84C2-313C5C17CFF6}" presName="sibTrans" presStyleCnt="0"/>
      <dgm:spPr/>
    </dgm:pt>
    <dgm:pt modelId="{48AA4A0A-825E-4013-88DD-D4C7A601C4CE}" type="pres">
      <dgm:prSet presAssocID="{305A414D-F6CD-4D3C-BA9B-55789ECF4EC4}" presName="compNode" presStyleCnt="0"/>
      <dgm:spPr/>
    </dgm:pt>
    <dgm:pt modelId="{8AB5757B-41B5-4C43-B35F-502C699DE98E}" type="pres">
      <dgm:prSet presAssocID="{305A414D-F6CD-4D3C-BA9B-55789ECF4EC4}" presName="bgRect" presStyleLbl="bgShp" presStyleIdx="1" presStyleCnt="2"/>
      <dgm:spPr/>
    </dgm:pt>
    <dgm:pt modelId="{4E175548-5504-46D8-AF18-A3880AD55682}" type="pres">
      <dgm:prSet presAssocID="{305A414D-F6CD-4D3C-BA9B-55789ECF4EC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Фабрика"/>
        </a:ext>
      </dgm:extLst>
    </dgm:pt>
    <dgm:pt modelId="{1ABE3C50-A523-4472-9019-05DAE6A4B483}" type="pres">
      <dgm:prSet presAssocID="{305A414D-F6CD-4D3C-BA9B-55789ECF4EC4}" presName="spaceRect" presStyleCnt="0"/>
      <dgm:spPr/>
    </dgm:pt>
    <dgm:pt modelId="{A1C2C602-37C7-4080-B0FA-2CA08A6B04D6}" type="pres">
      <dgm:prSet presAssocID="{305A414D-F6CD-4D3C-BA9B-55789ECF4EC4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C568021A-E494-453F-9972-930E1B8C1212}" type="presOf" srcId="{934C6224-2FEB-4641-8358-EF858D37B37E}" destId="{847C9C84-5220-46FA-B801-785346D6894E}" srcOrd="0" destOrd="0" presId="urn:microsoft.com/office/officeart/2018/2/layout/IconVerticalSolidList"/>
    <dgm:cxn modelId="{23EE691D-3681-40EC-B787-DBE8EE80CE3A}" type="presOf" srcId="{305A414D-F6CD-4D3C-BA9B-55789ECF4EC4}" destId="{A1C2C602-37C7-4080-B0FA-2CA08A6B04D6}" srcOrd="0" destOrd="0" presId="urn:microsoft.com/office/officeart/2018/2/layout/IconVerticalSolidList"/>
    <dgm:cxn modelId="{AA1C1964-CC72-4143-BB17-57914B25B766}" srcId="{71E4562E-5099-4AE0-9A69-D15194237E1C}" destId="{305A414D-F6CD-4D3C-BA9B-55789ECF4EC4}" srcOrd="1" destOrd="0" parTransId="{E99216D1-B7B9-4697-98E7-E936EAC073DE}" sibTransId="{ABE825E8-C878-488C-9C01-5FB6F721779D}"/>
    <dgm:cxn modelId="{AB1A5295-393B-4532-ABA8-7972A717371C}" srcId="{71E4562E-5099-4AE0-9A69-D15194237E1C}" destId="{934C6224-2FEB-4641-8358-EF858D37B37E}" srcOrd="0" destOrd="0" parTransId="{CCAABFA5-FD9D-4F85-B636-6DB2E0C61E53}" sibTransId="{D1A0A576-4A0D-4228-84C2-313C5C17CFF6}"/>
    <dgm:cxn modelId="{279155FE-35A0-495F-B837-00364BD3491E}" type="presOf" srcId="{71E4562E-5099-4AE0-9A69-D15194237E1C}" destId="{F39AEC9F-34F8-431B-8F24-B4DCE513BDBB}" srcOrd="0" destOrd="0" presId="urn:microsoft.com/office/officeart/2018/2/layout/IconVerticalSolidList"/>
    <dgm:cxn modelId="{3147731E-6DBD-4DC6-974D-4E60A88F9920}" type="presParOf" srcId="{F39AEC9F-34F8-431B-8F24-B4DCE513BDBB}" destId="{C78B3252-EE26-4FEA-992E-275DC46A5AEA}" srcOrd="0" destOrd="0" presId="urn:microsoft.com/office/officeart/2018/2/layout/IconVerticalSolidList"/>
    <dgm:cxn modelId="{C4CFB685-9049-429C-9D38-B42791AAD5B2}" type="presParOf" srcId="{C78B3252-EE26-4FEA-992E-275DC46A5AEA}" destId="{7363C880-CC74-427E-91D0-1DBDCF5C2A6F}" srcOrd="0" destOrd="0" presId="urn:microsoft.com/office/officeart/2018/2/layout/IconVerticalSolidList"/>
    <dgm:cxn modelId="{B1C2C401-3662-40DD-8F45-6DE724776FB2}" type="presParOf" srcId="{C78B3252-EE26-4FEA-992E-275DC46A5AEA}" destId="{E9B0A0FD-D75E-4DB3-9443-707521B7F8FC}" srcOrd="1" destOrd="0" presId="urn:microsoft.com/office/officeart/2018/2/layout/IconVerticalSolidList"/>
    <dgm:cxn modelId="{D7B9ED80-260F-4F3F-913F-B9BE9B098B08}" type="presParOf" srcId="{C78B3252-EE26-4FEA-992E-275DC46A5AEA}" destId="{840DA404-1867-435F-ACAB-DD26E2434016}" srcOrd="2" destOrd="0" presId="urn:microsoft.com/office/officeart/2018/2/layout/IconVerticalSolidList"/>
    <dgm:cxn modelId="{A743B378-1570-4B94-BE4A-DF8B03ECE9EB}" type="presParOf" srcId="{C78B3252-EE26-4FEA-992E-275DC46A5AEA}" destId="{847C9C84-5220-46FA-B801-785346D6894E}" srcOrd="3" destOrd="0" presId="urn:microsoft.com/office/officeart/2018/2/layout/IconVerticalSolidList"/>
    <dgm:cxn modelId="{B89AAAC2-92A6-4C33-8A53-321A0C26C5A5}" type="presParOf" srcId="{F39AEC9F-34F8-431B-8F24-B4DCE513BDBB}" destId="{FC375383-3280-42D0-853B-9BE2F154ACDC}" srcOrd="1" destOrd="0" presId="urn:microsoft.com/office/officeart/2018/2/layout/IconVerticalSolidList"/>
    <dgm:cxn modelId="{04F1E0A9-7FE3-44C8-98E2-7B10738A572C}" type="presParOf" srcId="{F39AEC9F-34F8-431B-8F24-B4DCE513BDBB}" destId="{48AA4A0A-825E-4013-88DD-D4C7A601C4CE}" srcOrd="2" destOrd="0" presId="urn:microsoft.com/office/officeart/2018/2/layout/IconVerticalSolidList"/>
    <dgm:cxn modelId="{E1706078-6563-48FD-A98A-FA2CD09D7108}" type="presParOf" srcId="{48AA4A0A-825E-4013-88DD-D4C7A601C4CE}" destId="{8AB5757B-41B5-4C43-B35F-502C699DE98E}" srcOrd="0" destOrd="0" presId="urn:microsoft.com/office/officeart/2018/2/layout/IconVerticalSolidList"/>
    <dgm:cxn modelId="{5263A710-DD43-4657-99B7-CDFD9F157BBB}" type="presParOf" srcId="{48AA4A0A-825E-4013-88DD-D4C7A601C4CE}" destId="{4E175548-5504-46D8-AF18-A3880AD55682}" srcOrd="1" destOrd="0" presId="urn:microsoft.com/office/officeart/2018/2/layout/IconVerticalSolidList"/>
    <dgm:cxn modelId="{56F27235-5811-4F25-85EA-67191CD16D69}" type="presParOf" srcId="{48AA4A0A-825E-4013-88DD-D4C7A601C4CE}" destId="{1ABE3C50-A523-4472-9019-05DAE6A4B483}" srcOrd="2" destOrd="0" presId="urn:microsoft.com/office/officeart/2018/2/layout/IconVerticalSolidList"/>
    <dgm:cxn modelId="{1C0C0717-80E7-4C7D-AB20-95EFBF04B3C8}" type="presParOf" srcId="{48AA4A0A-825E-4013-88DD-D4C7A601C4CE}" destId="{A1C2C602-37C7-4080-B0FA-2CA08A6B04D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09F488-DE7B-4B74-A9FC-FED535C08744}">
      <dsp:nvSpPr>
        <dsp:cNvPr id="0" name=""/>
        <dsp:cNvSpPr/>
      </dsp:nvSpPr>
      <dsp:spPr>
        <a:xfrm>
          <a:off x="440645" y="788415"/>
          <a:ext cx="719033" cy="7190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8FDB44-7169-41C3-AB13-4DC7284EA8C9}">
      <dsp:nvSpPr>
        <dsp:cNvPr id="0" name=""/>
        <dsp:cNvSpPr/>
      </dsp:nvSpPr>
      <dsp:spPr>
        <a:xfrm>
          <a:off x="1236" y="1747231"/>
          <a:ext cx="1597851" cy="639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Описать отрасли химической промышленности</a:t>
          </a:r>
          <a:endParaRPr lang="en-US" sz="1100" kern="1200"/>
        </a:p>
      </dsp:txBody>
      <dsp:txXfrm>
        <a:off x="1236" y="1747231"/>
        <a:ext cx="1597851" cy="639140"/>
      </dsp:txXfrm>
    </dsp:sp>
    <dsp:sp modelId="{03136A32-1596-478B-B413-59AE683B4EAE}">
      <dsp:nvSpPr>
        <dsp:cNvPr id="0" name=""/>
        <dsp:cNvSpPr/>
      </dsp:nvSpPr>
      <dsp:spPr>
        <a:xfrm>
          <a:off x="2318121" y="788415"/>
          <a:ext cx="719033" cy="7190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C7B01-CC93-4300-9AEE-8E149B4AF081}">
      <dsp:nvSpPr>
        <dsp:cNvPr id="0" name=""/>
        <dsp:cNvSpPr/>
      </dsp:nvSpPr>
      <dsp:spPr>
        <a:xfrm>
          <a:off x="1878712" y="1747231"/>
          <a:ext cx="1597851" cy="639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Привести некоторые факты из истории химической промышленности</a:t>
          </a:r>
          <a:endParaRPr lang="en-US" sz="1100" kern="1200"/>
        </a:p>
      </dsp:txBody>
      <dsp:txXfrm>
        <a:off x="1878712" y="1747231"/>
        <a:ext cx="1597851" cy="639140"/>
      </dsp:txXfrm>
    </dsp:sp>
    <dsp:sp modelId="{CFF07889-EF05-4541-B078-79108C5DC6D4}">
      <dsp:nvSpPr>
        <dsp:cNvPr id="0" name=""/>
        <dsp:cNvSpPr/>
      </dsp:nvSpPr>
      <dsp:spPr>
        <a:xfrm>
          <a:off x="4195596" y="788415"/>
          <a:ext cx="719033" cy="7190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7BA2A-51A0-4655-BC8C-1DECA43614F4}">
      <dsp:nvSpPr>
        <dsp:cNvPr id="0" name=""/>
        <dsp:cNvSpPr/>
      </dsp:nvSpPr>
      <dsp:spPr>
        <a:xfrm>
          <a:off x="3756187" y="1747231"/>
          <a:ext cx="1597851" cy="639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Описать сферу применения химической промышленности</a:t>
          </a:r>
          <a:endParaRPr lang="en-US" sz="1100" kern="1200"/>
        </a:p>
      </dsp:txBody>
      <dsp:txXfrm>
        <a:off x="3756187" y="1747231"/>
        <a:ext cx="1597851" cy="6391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63C880-CC74-427E-91D0-1DBDCF5C2A6F}">
      <dsp:nvSpPr>
        <dsp:cNvPr id="0" name=""/>
        <dsp:cNvSpPr/>
      </dsp:nvSpPr>
      <dsp:spPr>
        <a:xfrm>
          <a:off x="0" y="163984"/>
          <a:ext cx="10972800" cy="17029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B0A0FD-D75E-4DB3-9443-707521B7F8FC}">
      <dsp:nvSpPr>
        <dsp:cNvPr id="0" name=""/>
        <dsp:cNvSpPr/>
      </dsp:nvSpPr>
      <dsp:spPr>
        <a:xfrm>
          <a:off x="515131" y="547139"/>
          <a:ext cx="936602" cy="9366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7C9C84-5220-46FA-B801-785346D6894E}">
      <dsp:nvSpPr>
        <dsp:cNvPr id="0" name=""/>
        <dsp:cNvSpPr/>
      </dsp:nvSpPr>
      <dsp:spPr>
        <a:xfrm>
          <a:off x="1966864" y="163984"/>
          <a:ext cx="9005935" cy="1702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225" tIns="180225" rIns="180225" bIns="180225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latin typeface="Posterama"/>
            </a:rPr>
            <a:t>Сильный</a:t>
          </a:r>
          <a:r>
            <a:rPr lang="ru-RU" sz="1400" kern="1200" dirty="0"/>
            <a:t> износ производственных мощностей химического комплекса. Прослеживается сопоставимость сырьевых цен на внутреннем рынке с мировыми. Российский химический комплекс характеризуется зависимостью стратегических отраслей от импортного сырья.</a:t>
          </a:r>
          <a:endParaRPr lang="en-US" sz="1400" kern="1200" dirty="0"/>
        </a:p>
      </dsp:txBody>
      <dsp:txXfrm>
        <a:off x="1966864" y="163984"/>
        <a:ext cx="9005935" cy="1702912"/>
      </dsp:txXfrm>
    </dsp:sp>
    <dsp:sp modelId="{8AB5757B-41B5-4C43-B35F-502C699DE98E}">
      <dsp:nvSpPr>
        <dsp:cNvPr id="0" name=""/>
        <dsp:cNvSpPr/>
      </dsp:nvSpPr>
      <dsp:spPr>
        <a:xfrm>
          <a:off x="0" y="2169637"/>
          <a:ext cx="10972800" cy="17029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175548-5504-46D8-AF18-A3880AD55682}">
      <dsp:nvSpPr>
        <dsp:cNvPr id="0" name=""/>
        <dsp:cNvSpPr/>
      </dsp:nvSpPr>
      <dsp:spPr>
        <a:xfrm>
          <a:off x="515131" y="2552792"/>
          <a:ext cx="936602" cy="9366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C2C602-37C7-4080-B0FA-2CA08A6B04D6}">
      <dsp:nvSpPr>
        <dsp:cNvPr id="0" name=""/>
        <dsp:cNvSpPr/>
      </dsp:nvSpPr>
      <dsp:spPr>
        <a:xfrm>
          <a:off x="1966864" y="2169637"/>
          <a:ext cx="9005935" cy="1702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225" tIns="180225" rIns="180225" bIns="180225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Отсутствие необходимого ассортимента сырья, высокие цены. Загруженность предприятий химической и нефтехимической продукции составляет порядка 80 90 %, что является высоким показателем и способствует быстрому износу. Помимо этого, стоит отметить, что основная часть оборудования предприятий химической промышленности была введена в эксплуатацию 60 -80 лет назад и требует модернизации или утилизации. Однако для консервации и вывода из производства также необходимы значительные инвестиции на рекультивацию и обеспечение экологической безопасности.</a:t>
          </a:r>
          <a:endParaRPr lang="en-US" sz="1400" kern="1200" dirty="0"/>
        </a:p>
      </dsp:txBody>
      <dsp:txXfrm>
        <a:off x="1966864" y="2169637"/>
        <a:ext cx="9005935" cy="17029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57783"/>
            <a:ext cx="10969752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3902206"/>
            <a:ext cx="10969752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64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06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57784"/>
            <a:ext cx="2854452" cy="56434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557784"/>
            <a:ext cx="7734300" cy="56434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37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27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10969752" cy="31464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3902207"/>
            <a:ext cx="10969752" cy="21874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80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73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578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95096"/>
            <a:ext cx="5387975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842211"/>
            <a:ext cx="5387975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890" y="1895096"/>
            <a:ext cx="5414510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890" y="2842211"/>
            <a:ext cx="5414510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13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37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28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020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200"/>
            <a:ext cx="5483352" cy="574400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9989"/>
            <a:ext cx="4970822" cy="28712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25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74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457199"/>
            <a:ext cx="5483352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2708"/>
            <a:ext cx="4970822" cy="2546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43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06204"/>
            <a:ext cx="109728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 smtClean="0"/>
              <a:t>4/16/2023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46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80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64" r:id="rId6"/>
    <p:sldLayoutId id="2147483769" r:id="rId7"/>
    <p:sldLayoutId id="2147483765" r:id="rId8"/>
    <p:sldLayoutId id="2147483766" r:id="rId9"/>
    <p:sldLayoutId id="2147483767" r:id="rId10"/>
    <p:sldLayoutId id="2147483768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D26A892-10DB-4D8F-8589-C84BC5328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E91BD27-0A21-43ED-80E7-0A40F57C8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72946"/>
            <a:ext cx="6721522" cy="6785055"/>
          </a:xfrm>
          <a:custGeom>
            <a:avLst/>
            <a:gdLst>
              <a:gd name="connsiteX0" fmla="*/ 767991 w 6329420"/>
              <a:gd name="connsiteY0" fmla="*/ 731396 h 6389247"/>
              <a:gd name="connsiteX1" fmla="*/ 1299514 w 6329420"/>
              <a:gd name="connsiteY1" fmla="*/ 1262919 h 6389247"/>
              <a:gd name="connsiteX2" fmla="*/ 767991 w 6329420"/>
              <a:gd name="connsiteY2" fmla="*/ 1794442 h 6389247"/>
              <a:gd name="connsiteX3" fmla="*/ 236469 w 6329420"/>
              <a:gd name="connsiteY3" fmla="*/ 1262919 h 6389247"/>
              <a:gd name="connsiteX4" fmla="*/ 767991 w 6329420"/>
              <a:gd name="connsiteY4" fmla="*/ 731396 h 6389247"/>
              <a:gd name="connsiteX5" fmla="*/ 2926094 w 6329420"/>
              <a:gd name="connsiteY5" fmla="*/ 324026 h 6389247"/>
              <a:gd name="connsiteX6" fmla="*/ 3207855 w 6329420"/>
              <a:gd name="connsiteY6" fmla="*/ 605787 h 6389247"/>
              <a:gd name="connsiteX7" fmla="*/ 2926094 w 6329420"/>
              <a:gd name="connsiteY7" fmla="*/ 887548 h 6389247"/>
              <a:gd name="connsiteX8" fmla="*/ 2644333 w 6329420"/>
              <a:gd name="connsiteY8" fmla="*/ 605787 h 6389247"/>
              <a:gd name="connsiteX9" fmla="*/ 2926094 w 6329420"/>
              <a:gd name="connsiteY9" fmla="*/ 324026 h 6389247"/>
              <a:gd name="connsiteX10" fmla="*/ 5761439 w 6329420"/>
              <a:gd name="connsiteY10" fmla="*/ 17664 h 6389247"/>
              <a:gd name="connsiteX11" fmla="*/ 5784727 w 6329420"/>
              <a:gd name="connsiteY11" fmla="*/ 18309 h 6389247"/>
              <a:gd name="connsiteX12" fmla="*/ 6232947 w 6329420"/>
              <a:gd name="connsiteY12" fmla="*/ 102447 h 6389247"/>
              <a:gd name="connsiteX13" fmla="*/ 6329420 w 6329420"/>
              <a:gd name="connsiteY13" fmla="*/ 159335 h 6389247"/>
              <a:gd name="connsiteX14" fmla="*/ 6329420 w 6329420"/>
              <a:gd name="connsiteY14" fmla="*/ 6389247 h 6389247"/>
              <a:gd name="connsiteX15" fmla="*/ 3180387 w 6329420"/>
              <a:gd name="connsiteY15" fmla="*/ 6389247 h 6389247"/>
              <a:gd name="connsiteX16" fmla="*/ 2702967 w 6329420"/>
              <a:gd name="connsiteY16" fmla="*/ 6389247 h 6389247"/>
              <a:gd name="connsiteX17" fmla="*/ 1013739 w 6329420"/>
              <a:gd name="connsiteY17" fmla="*/ 6389247 h 6389247"/>
              <a:gd name="connsiteX18" fmla="*/ 1024183 w 6329420"/>
              <a:gd name="connsiteY18" fmla="*/ 6281366 h 6389247"/>
              <a:gd name="connsiteX19" fmla="*/ 903050 w 6329420"/>
              <a:gd name="connsiteY19" fmla="*/ 5588470 h 6389247"/>
              <a:gd name="connsiteX20" fmla="*/ 273230 w 6329420"/>
              <a:gd name="connsiteY20" fmla="*/ 5151559 h 6389247"/>
              <a:gd name="connsiteX21" fmla="*/ 40189 w 6329420"/>
              <a:gd name="connsiteY21" fmla="*/ 4431326 h 6389247"/>
              <a:gd name="connsiteX22" fmla="*/ 467268 w 6329420"/>
              <a:gd name="connsiteY22" fmla="*/ 3598198 h 6389247"/>
              <a:gd name="connsiteX23" fmla="*/ 3203 w 6329420"/>
              <a:gd name="connsiteY23" fmla="*/ 2797063 h 6389247"/>
              <a:gd name="connsiteX24" fmla="*/ 345913 w 6329420"/>
              <a:gd name="connsiteY24" fmla="*/ 2096653 h 6389247"/>
              <a:gd name="connsiteX25" fmla="*/ 1552774 w 6329420"/>
              <a:gd name="connsiteY25" fmla="*/ 2014542 h 6389247"/>
              <a:gd name="connsiteX26" fmla="*/ 1737708 w 6329420"/>
              <a:gd name="connsiteY26" fmla="*/ 1339596 h 6389247"/>
              <a:gd name="connsiteX27" fmla="*/ 1365343 w 6329420"/>
              <a:gd name="connsiteY27" fmla="*/ 604294 h 6389247"/>
              <a:gd name="connsiteX28" fmla="*/ 1784365 w 6329420"/>
              <a:gd name="connsiteY28" fmla="*/ 110735 h 6389247"/>
              <a:gd name="connsiteX29" fmla="*/ 1881062 w 6329420"/>
              <a:gd name="connsiteY29" fmla="*/ 100098 h 6389247"/>
              <a:gd name="connsiteX30" fmla="*/ 2326675 w 6329420"/>
              <a:gd name="connsiteY30" fmla="*/ 311301 h 6389247"/>
              <a:gd name="connsiteX31" fmla="*/ 2585018 w 6329420"/>
              <a:gd name="connsiteY31" fmla="*/ 1190279 h 6389247"/>
              <a:gd name="connsiteX32" fmla="*/ 2694528 w 6329420"/>
              <a:gd name="connsiteY32" fmla="*/ 1338063 h 6389247"/>
              <a:gd name="connsiteX33" fmla="*/ 2982926 w 6329420"/>
              <a:gd name="connsiteY33" fmla="*/ 1306959 h 6389247"/>
              <a:gd name="connsiteX34" fmla="*/ 3354163 w 6329420"/>
              <a:gd name="connsiteY34" fmla="*/ 881733 h 6389247"/>
              <a:gd name="connsiteX35" fmla="*/ 4299539 w 6329420"/>
              <a:gd name="connsiteY35" fmla="*/ 1304623 h 6389247"/>
              <a:gd name="connsiteX36" fmla="*/ 4625167 w 6329420"/>
              <a:gd name="connsiteY36" fmla="*/ 991486 h 6389247"/>
              <a:gd name="connsiteX37" fmla="*/ 4692533 w 6329420"/>
              <a:gd name="connsiteY37" fmla="*/ 854498 h 6389247"/>
              <a:gd name="connsiteX38" fmla="*/ 5607288 w 6329420"/>
              <a:gd name="connsiteY38" fmla="*/ 28863 h 6389247"/>
              <a:gd name="connsiteX39" fmla="*/ 5761439 w 6329420"/>
              <a:gd name="connsiteY39" fmla="*/ 17664 h 6389247"/>
              <a:gd name="connsiteX40" fmla="*/ 4156539 w 6329420"/>
              <a:gd name="connsiteY40" fmla="*/ 0 h 6389247"/>
              <a:gd name="connsiteX41" fmla="*/ 4663751 w 6329420"/>
              <a:gd name="connsiteY41" fmla="*/ 507212 h 6389247"/>
              <a:gd name="connsiteX42" fmla="*/ 4156539 w 6329420"/>
              <a:gd name="connsiteY42" fmla="*/ 1014424 h 6389247"/>
              <a:gd name="connsiteX43" fmla="*/ 3649327 w 6329420"/>
              <a:gd name="connsiteY43" fmla="*/ 507212 h 6389247"/>
              <a:gd name="connsiteX44" fmla="*/ 4156539 w 6329420"/>
              <a:gd name="connsiteY44" fmla="*/ 0 h 638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29420" h="6389247">
                <a:moveTo>
                  <a:pt x="767991" y="731396"/>
                </a:moveTo>
                <a:cubicBezTo>
                  <a:pt x="1061543" y="731396"/>
                  <a:pt x="1299514" y="969367"/>
                  <a:pt x="1299514" y="1262919"/>
                </a:cubicBezTo>
                <a:cubicBezTo>
                  <a:pt x="1299514" y="1556471"/>
                  <a:pt x="1061543" y="1794442"/>
                  <a:pt x="767991" y="1794442"/>
                </a:cubicBezTo>
                <a:cubicBezTo>
                  <a:pt x="474439" y="1794442"/>
                  <a:pt x="236469" y="1556471"/>
                  <a:pt x="236469" y="1262919"/>
                </a:cubicBezTo>
                <a:cubicBezTo>
                  <a:pt x="236469" y="969367"/>
                  <a:pt x="474439" y="731396"/>
                  <a:pt x="767991" y="731396"/>
                </a:cubicBezTo>
                <a:close/>
                <a:moveTo>
                  <a:pt x="2926094" y="324026"/>
                </a:moveTo>
                <a:cubicBezTo>
                  <a:pt x="3081706" y="324026"/>
                  <a:pt x="3207855" y="450175"/>
                  <a:pt x="3207855" y="605787"/>
                </a:cubicBezTo>
                <a:cubicBezTo>
                  <a:pt x="3207855" y="761399"/>
                  <a:pt x="3081706" y="887548"/>
                  <a:pt x="2926094" y="887548"/>
                </a:cubicBezTo>
                <a:cubicBezTo>
                  <a:pt x="2770482" y="887548"/>
                  <a:pt x="2644333" y="761399"/>
                  <a:pt x="2644333" y="605787"/>
                </a:cubicBezTo>
                <a:cubicBezTo>
                  <a:pt x="2644333" y="450175"/>
                  <a:pt x="2770482" y="324026"/>
                  <a:pt x="2926094" y="324026"/>
                </a:cubicBezTo>
                <a:close/>
                <a:moveTo>
                  <a:pt x="5761439" y="17664"/>
                </a:moveTo>
                <a:lnTo>
                  <a:pt x="5784727" y="18309"/>
                </a:lnTo>
                <a:cubicBezTo>
                  <a:pt x="5972924" y="25037"/>
                  <a:pt x="6119949" y="54449"/>
                  <a:pt x="6232947" y="102447"/>
                </a:cubicBezTo>
                <a:lnTo>
                  <a:pt x="6329420" y="159335"/>
                </a:lnTo>
                <a:lnTo>
                  <a:pt x="6329420" y="6389247"/>
                </a:lnTo>
                <a:lnTo>
                  <a:pt x="3180387" y="6389247"/>
                </a:lnTo>
                <a:lnTo>
                  <a:pt x="2702967" y="6389247"/>
                </a:lnTo>
                <a:lnTo>
                  <a:pt x="1013739" y="6389247"/>
                </a:lnTo>
                <a:lnTo>
                  <a:pt x="1024183" y="6281366"/>
                </a:lnTo>
                <a:cubicBezTo>
                  <a:pt x="1049848" y="6046008"/>
                  <a:pt x="1072512" y="5801284"/>
                  <a:pt x="903050" y="5588470"/>
                </a:cubicBezTo>
                <a:cubicBezTo>
                  <a:pt x="704901" y="5339877"/>
                  <a:pt x="494907" y="5451483"/>
                  <a:pt x="273230" y="5151559"/>
                </a:cubicBezTo>
                <a:cubicBezTo>
                  <a:pt x="109328" y="4929882"/>
                  <a:pt x="-26532" y="4726254"/>
                  <a:pt x="40189" y="4431326"/>
                </a:cubicBezTo>
                <a:cubicBezTo>
                  <a:pt x="129472" y="4036881"/>
                  <a:pt x="470813" y="3882974"/>
                  <a:pt x="467268" y="3598198"/>
                </a:cubicBezTo>
                <a:cubicBezTo>
                  <a:pt x="463239" y="3255890"/>
                  <a:pt x="44217" y="3187318"/>
                  <a:pt x="3203" y="2797063"/>
                </a:cubicBezTo>
                <a:cubicBezTo>
                  <a:pt x="-23550" y="2542509"/>
                  <a:pt x="119641" y="2237671"/>
                  <a:pt x="345913" y="2096653"/>
                </a:cubicBezTo>
                <a:cubicBezTo>
                  <a:pt x="762919" y="1836457"/>
                  <a:pt x="1233029" y="2275545"/>
                  <a:pt x="1552774" y="2014542"/>
                </a:cubicBezTo>
                <a:cubicBezTo>
                  <a:pt x="1743751" y="1858617"/>
                  <a:pt x="1774856" y="1540160"/>
                  <a:pt x="1737708" y="1339596"/>
                </a:cubicBezTo>
                <a:cubicBezTo>
                  <a:pt x="1666877" y="957721"/>
                  <a:pt x="1353739" y="895190"/>
                  <a:pt x="1365343" y="604294"/>
                </a:cubicBezTo>
                <a:cubicBezTo>
                  <a:pt x="1373885" y="388094"/>
                  <a:pt x="1557287" y="161098"/>
                  <a:pt x="1784365" y="110735"/>
                </a:cubicBezTo>
                <a:cubicBezTo>
                  <a:pt x="1816113" y="103643"/>
                  <a:pt x="1848539" y="100098"/>
                  <a:pt x="1881062" y="100098"/>
                </a:cubicBezTo>
                <a:cubicBezTo>
                  <a:pt x="2100564" y="100098"/>
                  <a:pt x="2273329" y="261260"/>
                  <a:pt x="2326675" y="311301"/>
                </a:cubicBezTo>
                <a:cubicBezTo>
                  <a:pt x="2579216" y="547161"/>
                  <a:pt x="2379374" y="836206"/>
                  <a:pt x="2585018" y="1190279"/>
                </a:cubicBezTo>
                <a:cubicBezTo>
                  <a:pt x="2616968" y="1242737"/>
                  <a:pt x="2653624" y="1292213"/>
                  <a:pt x="2694528" y="1338063"/>
                </a:cubicBezTo>
                <a:cubicBezTo>
                  <a:pt x="2775108" y="1429685"/>
                  <a:pt x="2925230" y="1413569"/>
                  <a:pt x="2982926" y="1306959"/>
                </a:cubicBezTo>
                <a:cubicBezTo>
                  <a:pt x="3078253" y="1130728"/>
                  <a:pt x="3169390" y="933143"/>
                  <a:pt x="3354163" y="881733"/>
                </a:cubicBezTo>
                <a:cubicBezTo>
                  <a:pt x="3713394" y="781733"/>
                  <a:pt x="3927255" y="1375615"/>
                  <a:pt x="4299539" y="1304623"/>
                </a:cubicBezTo>
                <a:cubicBezTo>
                  <a:pt x="4454094" y="1275131"/>
                  <a:pt x="4543700" y="1148457"/>
                  <a:pt x="4625167" y="991486"/>
                </a:cubicBezTo>
                <a:cubicBezTo>
                  <a:pt x="4647810" y="947730"/>
                  <a:pt x="4669890" y="901637"/>
                  <a:pt x="4692533" y="854498"/>
                </a:cubicBezTo>
                <a:cubicBezTo>
                  <a:pt x="4762477" y="605422"/>
                  <a:pt x="4865621" y="105095"/>
                  <a:pt x="5607288" y="28863"/>
                </a:cubicBezTo>
                <a:cubicBezTo>
                  <a:pt x="5658191" y="20163"/>
                  <a:pt x="5709812" y="16455"/>
                  <a:pt x="5761439" y="17664"/>
                </a:cubicBezTo>
                <a:close/>
                <a:moveTo>
                  <a:pt x="4156539" y="0"/>
                </a:moveTo>
                <a:cubicBezTo>
                  <a:pt x="4436664" y="0"/>
                  <a:pt x="4663751" y="227087"/>
                  <a:pt x="4663751" y="507212"/>
                </a:cubicBezTo>
                <a:cubicBezTo>
                  <a:pt x="4663751" y="787337"/>
                  <a:pt x="4436664" y="1014424"/>
                  <a:pt x="4156539" y="1014424"/>
                </a:cubicBezTo>
                <a:cubicBezTo>
                  <a:pt x="3876414" y="1014424"/>
                  <a:pt x="3649327" y="787337"/>
                  <a:pt x="3649327" y="507212"/>
                </a:cubicBezTo>
                <a:cubicBezTo>
                  <a:pt x="3649327" y="227087"/>
                  <a:pt x="3876414" y="0"/>
                  <a:pt x="41565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2648" y="557783"/>
            <a:ext cx="10969752" cy="3130807"/>
          </a:xfrm>
        </p:spPr>
        <p:txBody>
          <a:bodyPr>
            <a:normAutofit/>
          </a:bodyPr>
          <a:lstStyle/>
          <a:p>
            <a:r>
              <a:rPr lang="ru-RU" b="1" dirty="0">
                <a:ea typeface="+mj-lt"/>
                <a:cs typeface="+mj-lt"/>
              </a:rPr>
              <a:t>Современное состояние химической промышленности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2648" y="3902206"/>
            <a:ext cx="10969752" cy="224052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>
              <a:latin typeface="Times New Roman"/>
              <a:cs typeface="Times New Roman"/>
            </a:endParaRPr>
          </a:p>
          <a:p>
            <a:r>
              <a:rPr lang="ru-RU" dirty="0">
                <a:latin typeface="Posterama"/>
                <a:cs typeface="Times New Roman"/>
              </a:rPr>
              <a:t>Выполнил: Панкин Тимофей Сергеевич.</a:t>
            </a:r>
          </a:p>
          <a:p>
            <a:r>
              <a:rPr lang="ru-RU" dirty="0">
                <a:latin typeface="Posterama"/>
                <a:cs typeface="Times New Roman"/>
              </a:rPr>
              <a:t>Руководитель: Карина Амина </a:t>
            </a:r>
            <a:r>
              <a:rPr lang="ru-RU" dirty="0" err="1">
                <a:latin typeface="Posterama"/>
                <a:cs typeface="Times New Roman"/>
              </a:rPr>
              <a:t>Камилевна</a:t>
            </a:r>
            <a:r>
              <a:rPr lang="ru-RU" dirty="0">
                <a:latin typeface="Posterama"/>
                <a:cs typeface="Times New Roman"/>
              </a:rPr>
              <a:t>.</a:t>
            </a:r>
            <a:endParaRPr lang="ru-RU" sz="1400">
              <a:solidFill>
                <a:srgbClr val="000000"/>
              </a:solidFill>
              <a:highlight>
                <a:srgbClr val="FFFFFF"/>
              </a:highlight>
              <a:latin typeface="Posterama"/>
              <a:cs typeface="Times New Roman"/>
            </a:endParaRPr>
          </a:p>
          <a:p>
            <a:endParaRPr lang="ru-RU" dirty="0">
              <a:latin typeface="Times New Roman"/>
              <a:cs typeface="Times New Roman"/>
            </a:endParaRPr>
          </a:p>
        </p:txBody>
      </p:sp>
      <p:pic>
        <p:nvPicPr>
          <p:cNvPr id="4" name="Picture 3" descr="Цветные карандаши внутри карандаша, которая находится вверху таблицы &quot;дерево&quot;">
            <a:extLst>
              <a:ext uri="{FF2B5EF4-FFF2-40B4-BE49-F238E27FC236}">
                <a16:creationId xmlns:a16="http://schemas.microsoft.com/office/drawing/2014/main" id="{2D04A837-C803-5C7F-DF3A-BF9670F5FD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0" r="-9" b="-9"/>
          <a:stretch/>
        </p:blipFill>
        <p:spPr>
          <a:xfrm>
            <a:off x="14290261" y="-684686"/>
            <a:ext cx="6858000" cy="685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64E4A9-D8D0-4AE7-99BD-EFE51D6EB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FD62F46-8DC3-4EDF-BDEF-27C439C6F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336253" cy="6858001"/>
          </a:xfrm>
          <a:custGeom>
            <a:avLst/>
            <a:gdLst>
              <a:gd name="connsiteX0" fmla="*/ 5721063 w 6336253"/>
              <a:gd name="connsiteY0" fmla="*/ 3536635 h 6858001"/>
              <a:gd name="connsiteX1" fmla="*/ 6230651 w 6336253"/>
              <a:gd name="connsiteY1" fmla="*/ 4046223 h 6858001"/>
              <a:gd name="connsiteX2" fmla="*/ 5721063 w 6336253"/>
              <a:gd name="connsiteY2" fmla="*/ 4555811 h 6858001"/>
              <a:gd name="connsiteX3" fmla="*/ 5211475 w 6336253"/>
              <a:gd name="connsiteY3" fmla="*/ 4046223 h 6858001"/>
              <a:gd name="connsiteX4" fmla="*/ 5721063 w 6336253"/>
              <a:gd name="connsiteY4" fmla="*/ 3536635 h 6858001"/>
              <a:gd name="connsiteX5" fmla="*/ 5456902 w 6336253"/>
              <a:gd name="connsiteY5" fmla="*/ 0 h 6858001"/>
              <a:gd name="connsiteX6" fmla="*/ 6321710 w 6336253"/>
              <a:gd name="connsiteY6" fmla="*/ 0 h 6858001"/>
              <a:gd name="connsiteX7" fmla="*/ 6332019 w 6336253"/>
              <a:gd name="connsiteY7" fmla="*/ 42969 h 6858001"/>
              <a:gd name="connsiteX8" fmla="*/ 6320934 w 6336253"/>
              <a:gd name="connsiteY8" fmla="*/ 219852 h 6858001"/>
              <a:gd name="connsiteX9" fmla="*/ 5774313 w 6336253"/>
              <a:gd name="connsiteY9" fmla="*/ 535443 h 6858001"/>
              <a:gd name="connsiteX10" fmla="*/ 5444200 w 6336253"/>
              <a:gd name="connsiteY10" fmla="*/ 78052 h 6858001"/>
              <a:gd name="connsiteX11" fmla="*/ 609600 w 6336253"/>
              <a:gd name="connsiteY11" fmla="*/ 0 h 6858001"/>
              <a:gd name="connsiteX12" fmla="*/ 1171409 w 6336253"/>
              <a:gd name="connsiteY12" fmla="*/ 0 h 6858001"/>
              <a:gd name="connsiteX13" fmla="*/ 4838473 w 6336253"/>
              <a:gd name="connsiteY13" fmla="*/ 0 h 6858001"/>
              <a:gd name="connsiteX14" fmla="*/ 4830349 w 6336253"/>
              <a:gd name="connsiteY14" fmla="*/ 184996 h 6858001"/>
              <a:gd name="connsiteX15" fmla="*/ 4833376 w 6336253"/>
              <a:gd name="connsiteY15" fmla="*/ 419995 h 6858001"/>
              <a:gd name="connsiteX16" fmla="*/ 5281338 w 6336253"/>
              <a:gd name="connsiteY16" fmla="*/ 1068099 h 6858001"/>
              <a:gd name="connsiteX17" fmla="*/ 5729205 w 6336253"/>
              <a:gd name="connsiteY17" fmla="*/ 2589405 h 6858001"/>
              <a:gd name="connsiteX18" fmla="*/ 5283212 w 6336253"/>
              <a:gd name="connsiteY18" fmla="*/ 3164269 h 6858001"/>
              <a:gd name="connsiteX19" fmla="*/ 5124820 w 6336253"/>
              <a:gd name="connsiteY19" fmla="*/ 4641255 h 6858001"/>
              <a:gd name="connsiteX20" fmla="*/ 5736551 w 6336253"/>
              <a:gd name="connsiteY20" fmla="*/ 5670858 h 6858001"/>
              <a:gd name="connsiteX21" fmla="*/ 6022123 w 6336253"/>
              <a:gd name="connsiteY21" fmla="*/ 6707670 h 6858001"/>
              <a:gd name="connsiteX22" fmla="*/ 6024496 w 6336253"/>
              <a:gd name="connsiteY22" fmla="*/ 6858000 h 6858001"/>
              <a:gd name="connsiteX23" fmla="*/ 2242268 w 6336253"/>
              <a:gd name="connsiteY23" fmla="*/ 6858000 h 6858001"/>
              <a:gd name="connsiteX24" fmla="*/ 2242268 w 6336253"/>
              <a:gd name="connsiteY24" fmla="*/ 6858001 h 6858001"/>
              <a:gd name="connsiteX25" fmla="*/ 0 w 6336253"/>
              <a:gd name="connsiteY25" fmla="*/ 6858001 h 6858001"/>
              <a:gd name="connsiteX26" fmla="*/ 0 w 6336253"/>
              <a:gd name="connsiteY26" fmla="*/ 1 h 6858001"/>
              <a:gd name="connsiteX27" fmla="*/ 609600 w 6336253"/>
              <a:gd name="connsiteY27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336253" h="6858001">
                <a:moveTo>
                  <a:pt x="5721063" y="3536635"/>
                </a:moveTo>
                <a:cubicBezTo>
                  <a:pt x="6002501" y="3536635"/>
                  <a:pt x="6230651" y="3764785"/>
                  <a:pt x="6230651" y="4046223"/>
                </a:cubicBezTo>
                <a:cubicBezTo>
                  <a:pt x="6230651" y="4327661"/>
                  <a:pt x="6002501" y="4555811"/>
                  <a:pt x="5721063" y="4555811"/>
                </a:cubicBezTo>
                <a:cubicBezTo>
                  <a:pt x="5439625" y="4555811"/>
                  <a:pt x="5211475" y="4327661"/>
                  <a:pt x="5211475" y="4046223"/>
                </a:cubicBezTo>
                <a:cubicBezTo>
                  <a:pt x="5211475" y="3764785"/>
                  <a:pt x="5439625" y="3536635"/>
                  <a:pt x="5721063" y="3536635"/>
                </a:cubicBezTo>
                <a:close/>
                <a:moveTo>
                  <a:pt x="5456902" y="0"/>
                </a:moveTo>
                <a:lnTo>
                  <a:pt x="6321710" y="0"/>
                </a:lnTo>
                <a:lnTo>
                  <a:pt x="6332019" y="42969"/>
                </a:lnTo>
                <a:cubicBezTo>
                  <a:pt x="6340015" y="100391"/>
                  <a:pt x="6336884" y="160329"/>
                  <a:pt x="6320934" y="219852"/>
                </a:cubicBezTo>
                <a:cubicBezTo>
                  <a:pt x="6257137" y="457945"/>
                  <a:pt x="6012407" y="599240"/>
                  <a:pt x="5774313" y="535443"/>
                </a:cubicBezTo>
                <a:cubicBezTo>
                  <a:pt x="5565982" y="479621"/>
                  <a:pt x="5431761" y="285271"/>
                  <a:pt x="5444200" y="78052"/>
                </a:cubicBezTo>
                <a:close/>
                <a:moveTo>
                  <a:pt x="609600" y="0"/>
                </a:moveTo>
                <a:lnTo>
                  <a:pt x="1171409" y="0"/>
                </a:lnTo>
                <a:lnTo>
                  <a:pt x="4838473" y="0"/>
                </a:lnTo>
                <a:lnTo>
                  <a:pt x="4830349" y="184996"/>
                </a:lnTo>
                <a:cubicBezTo>
                  <a:pt x="4828991" y="263520"/>
                  <a:pt x="4829864" y="341910"/>
                  <a:pt x="4833376" y="419995"/>
                </a:cubicBezTo>
                <a:cubicBezTo>
                  <a:pt x="4846565" y="709488"/>
                  <a:pt x="5075226" y="891535"/>
                  <a:pt x="5281338" y="1068099"/>
                </a:cubicBezTo>
                <a:cubicBezTo>
                  <a:pt x="5795128" y="1508061"/>
                  <a:pt x="5969974" y="2032158"/>
                  <a:pt x="5729205" y="2589405"/>
                </a:cubicBezTo>
                <a:cubicBezTo>
                  <a:pt x="5635831" y="2805523"/>
                  <a:pt x="5454276" y="2993264"/>
                  <a:pt x="5283212" y="3164269"/>
                </a:cubicBezTo>
                <a:cubicBezTo>
                  <a:pt x="4824418" y="3622744"/>
                  <a:pt x="4843217" y="4154456"/>
                  <a:pt x="5124820" y="4641255"/>
                </a:cubicBezTo>
                <a:cubicBezTo>
                  <a:pt x="5325440" y="4986832"/>
                  <a:pt x="5565996" y="5311556"/>
                  <a:pt x="5736551" y="5670858"/>
                </a:cubicBezTo>
                <a:cubicBezTo>
                  <a:pt x="5902602" y="6019042"/>
                  <a:pt x="6001121" y="6366409"/>
                  <a:pt x="6022123" y="6707670"/>
                </a:cubicBezTo>
                <a:lnTo>
                  <a:pt x="6024496" y="6858000"/>
                </a:lnTo>
                <a:lnTo>
                  <a:pt x="2242268" y="6858000"/>
                </a:lnTo>
                <a:lnTo>
                  <a:pt x="2242268" y="6858001"/>
                </a:lnTo>
                <a:lnTo>
                  <a:pt x="0" y="6858001"/>
                </a:lnTo>
                <a:lnTo>
                  <a:pt x="0" y="1"/>
                </a:lnTo>
                <a:lnTo>
                  <a:pt x="609600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64CF4E-F50E-09E5-83E6-1A54031FD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458" y="552782"/>
            <a:ext cx="5125941" cy="1936746"/>
          </a:xfrm>
        </p:spPr>
        <p:txBody>
          <a:bodyPr>
            <a:normAutofit/>
          </a:bodyPr>
          <a:lstStyle/>
          <a:p>
            <a:r>
              <a:rPr lang="ru-RU" dirty="0">
                <a:cs typeface="Posterama"/>
              </a:rPr>
              <a:t>    </a:t>
            </a:r>
            <a:endParaRPr lang="ru-RU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7A0073-05CA-2D7F-F6A5-6962FC0FA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458" y="2735229"/>
            <a:ext cx="5125941" cy="34845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   </a:t>
            </a:r>
          </a:p>
        </p:txBody>
      </p:sp>
      <p:pic>
        <p:nvPicPr>
          <p:cNvPr id="4" name="Рисунок 4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5E28A19E-184D-260E-14A4-A78911FB3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26" y="38243"/>
            <a:ext cx="10398738" cy="677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55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7D4E1-73E1-2231-36E4-DF7748C03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2782"/>
            <a:ext cx="5369169" cy="159190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400">
                <a:cs typeface="Posterama"/>
              </a:rPr>
              <a:t>Основные экономические центры</a:t>
            </a:r>
            <a:endParaRPr lang="ru-RU" sz="340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2A5F1BDD-76D9-B2D2-102D-AFD8651D6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98" y="2391995"/>
            <a:ext cx="5355276" cy="31747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504020202020204" pitchFamily="34" charset="0"/>
              <a:buChar char="•"/>
            </a:pPr>
            <a:r>
              <a:rPr lang="ru-RU" dirty="0">
                <a:latin typeface="Posterama"/>
                <a:cs typeface="Posterama"/>
              </a:rPr>
              <a:t>  Центральный экономический район </a:t>
            </a:r>
          </a:p>
          <a:p>
            <a:pPr marL="342900" indent="-342900">
              <a:buFont typeface="Arial" panose="020B0504020202020204" pitchFamily="34" charset="0"/>
              <a:buChar char="•"/>
            </a:pPr>
            <a:r>
              <a:rPr lang="ru-RU" dirty="0">
                <a:latin typeface="Posterama"/>
                <a:cs typeface="Times New Roman"/>
              </a:rPr>
              <a:t>Северо-Западный экономический район</a:t>
            </a:r>
          </a:p>
          <a:p>
            <a:pPr marL="342900" indent="-342900">
              <a:buFont typeface="Arial" panose="020B0504020202020204" pitchFamily="34" charset="0"/>
              <a:buChar char="•"/>
            </a:pPr>
            <a:r>
              <a:rPr lang="ru-RU" dirty="0">
                <a:latin typeface="Posterama"/>
                <a:cs typeface="Times New Roman"/>
              </a:rPr>
              <a:t>Поволжье</a:t>
            </a:r>
          </a:p>
          <a:p>
            <a:pPr marL="342900" indent="-342900">
              <a:buFont typeface="Arial" panose="020B0504020202020204" pitchFamily="34" charset="0"/>
              <a:buChar char="•"/>
            </a:pPr>
            <a:r>
              <a:rPr lang="ru-RU" dirty="0">
                <a:latin typeface="Posterama"/>
                <a:cs typeface="Times New Roman"/>
              </a:rPr>
              <a:t>Уральский экономический район</a:t>
            </a:r>
            <a:endParaRPr lang="ru-RU" dirty="0"/>
          </a:p>
          <a:p>
            <a:pPr marL="342900" indent="-342900">
              <a:buFont typeface="Arial" panose="020B0504020202020204" pitchFamily="34" charset="0"/>
              <a:buChar char="•"/>
            </a:pPr>
            <a:r>
              <a:rPr lang="ru-RU" dirty="0">
                <a:latin typeface="Posterama"/>
                <a:cs typeface="Times New Roman"/>
              </a:rPr>
              <a:t>Западная Сибирь</a:t>
            </a:r>
          </a:p>
          <a:p>
            <a:pPr marL="342900" indent="-342900">
              <a:buFont typeface="Arial" panose="020B0504020202020204" pitchFamily="34" charset="0"/>
              <a:buChar char="•"/>
            </a:pPr>
            <a:endParaRPr lang="ru-RU">
              <a:highlight>
                <a:srgbClr val="FFFFFF"/>
              </a:highlight>
              <a:latin typeface="Posterama"/>
              <a:cs typeface="Times New Roman"/>
            </a:endParaRPr>
          </a:p>
          <a:p>
            <a:pPr marL="342900" indent="-342900">
              <a:buFont typeface="Arial" panose="020B0504020202020204" pitchFamily="34" charset="0"/>
              <a:buChar char="•"/>
            </a:pPr>
            <a:endParaRPr lang="ru-RU">
              <a:highlight>
                <a:srgbClr val="FFFFFF"/>
              </a:highlight>
              <a:latin typeface="Posterama"/>
              <a:cs typeface="Times New Roman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656DDCA-9CC0-1751-F6CC-9C3B4874C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01" r="18519" b="4"/>
          <a:stretch/>
        </p:blipFill>
        <p:spPr>
          <a:xfrm>
            <a:off x="6364448" y="10"/>
            <a:ext cx="5827552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391440" y="4232571"/>
                </a:moveTo>
                <a:cubicBezTo>
                  <a:pt x="581049" y="4232571"/>
                  <a:pt x="734757" y="4386279"/>
                  <a:pt x="734757" y="4575888"/>
                </a:cubicBezTo>
                <a:cubicBezTo>
                  <a:pt x="734757" y="4765497"/>
                  <a:pt x="581049" y="4919205"/>
                  <a:pt x="391440" y="4919205"/>
                </a:cubicBezTo>
                <a:cubicBezTo>
                  <a:pt x="201831" y="4919205"/>
                  <a:pt x="48123" y="4765497"/>
                  <a:pt x="48123" y="4575888"/>
                </a:cubicBezTo>
                <a:cubicBezTo>
                  <a:pt x="48123" y="4386279"/>
                  <a:pt x="201831" y="4232571"/>
                  <a:pt x="391440" y="4232571"/>
                </a:cubicBezTo>
                <a:close/>
                <a:moveTo>
                  <a:pt x="247368" y="1806694"/>
                </a:moveTo>
                <a:cubicBezTo>
                  <a:pt x="383986" y="1806694"/>
                  <a:pt x="494736" y="1917444"/>
                  <a:pt x="494736" y="2054062"/>
                </a:cubicBezTo>
                <a:cubicBezTo>
                  <a:pt x="494736" y="2190680"/>
                  <a:pt x="383986" y="2301430"/>
                  <a:pt x="247368" y="2301430"/>
                </a:cubicBezTo>
                <a:cubicBezTo>
                  <a:pt x="110750" y="2301430"/>
                  <a:pt x="0" y="2190680"/>
                  <a:pt x="0" y="2054062"/>
                </a:cubicBezTo>
                <a:cubicBezTo>
                  <a:pt x="0" y="1917444"/>
                  <a:pt x="110750" y="1806694"/>
                  <a:pt x="247368" y="1806694"/>
                </a:cubicBezTo>
                <a:close/>
                <a:moveTo>
                  <a:pt x="247369" y="1294715"/>
                </a:moveTo>
                <a:cubicBezTo>
                  <a:pt x="326938" y="1294715"/>
                  <a:pt x="391441" y="1359218"/>
                  <a:pt x="391441" y="1438787"/>
                </a:cubicBezTo>
                <a:cubicBezTo>
                  <a:pt x="391441" y="1518356"/>
                  <a:pt x="326938" y="1582859"/>
                  <a:pt x="247369" y="1582859"/>
                </a:cubicBezTo>
                <a:cubicBezTo>
                  <a:pt x="167800" y="1582859"/>
                  <a:pt x="103297" y="1518356"/>
                  <a:pt x="103297" y="1438787"/>
                </a:cubicBezTo>
                <a:cubicBezTo>
                  <a:pt x="103297" y="1359218"/>
                  <a:pt x="167800" y="1294715"/>
                  <a:pt x="247369" y="1294715"/>
                </a:cubicBezTo>
                <a:close/>
                <a:moveTo>
                  <a:pt x="480671" y="0"/>
                </a:moveTo>
                <a:lnTo>
                  <a:pt x="5827552" y="0"/>
                </a:lnTo>
                <a:lnTo>
                  <a:pt x="5827552" y="6858000"/>
                </a:lnTo>
                <a:lnTo>
                  <a:pt x="5825818" y="6858000"/>
                </a:lnTo>
                <a:lnTo>
                  <a:pt x="236731" y="6858000"/>
                </a:lnTo>
                <a:lnTo>
                  <a:pt x="225831" y="6841105"/>
                </a:lnTo>
                <a:cubicBezTo>
                  <a:pt x="35993" y="6490332"/>
                  <a:pt x="58970" y="6027176"/>
                  <a:pt x="314550" y="5720066"/>
                </a:cubicBezTo>
                <a:cubicBezTo>
                  <a:pt x="1530043" y="4259025"/>
                  <a:pt x="615593" y="4079388"/>
                  <a:pt x="503588" y="3464278"/>
                </a:cubicBezTo>
                <a:cubicBezTo>
                  <a:pt x="330606" y="2514465"/>
                  <a:pt x="722867" y="2276432"/>
                  <a:pt x="675681" y="1809180"/>
                </a:cubicBezTo>
                <a:cubicBezTo>
                  <a:pt x="624359" y="1301070"/>
                  <a:pt x="219491" y="1102027"/>
                  <a:pt x="245003" y="646882"/>
                </a:cubicBezTo>
                <a:cubicBezTo>
                  <a:pt x="249830" y="424885"/>
                  <a:pt x="318025" y="228632"/>
                  <a:pt x="431196" y="6414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4306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BCD26461-2CC4-6660-7AFB-A603F3DF1B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24" r="-1" b="11236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37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диаграмма, круговая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97981000-EB70-AE54-31CF-EF0DA13635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50" b="1"/>
          <a:stretch/>
        </p:blipFill>
        <p:spPr>
          <a:xfrm>
            <a:off x="638174" y="643670"/>
            <a:ext cx="10912603" cy="557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04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EBAE67-1705-082F-3E09-D813922A9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752" y="552782"/>
            <a:ext cx="5919373" cy="16119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400">
                <a:latin typeface="Posterama"/>
                <a:cs typeface="Times New Roman"/>
              </a:rPr>
              <a:t>Регионы лидирующие по производству отдельных отраслей химии:</a:t>
            </a:r>
            <a:endParaRPr lang="ru-RU" sz="3400">
              <a:latin typeface="Posterama"/>
              <a:cs typeface="Posterama"/>
            </a:endParaRPr>
          </a:p>
        </p:txBody>
      </p:sp>
      <p:pic>
        <p:nvPicPr>
          <p:cNvPr id="15" name="Picture 4" descr="НПЗ на фоне голубого неба">
            <a:extLst>
              <a:ext uri="{FF2B5EF4-FFF2-40B4-BE49-F238E27FC236}">
                <a16:creationId xmlns:a16="http://schemas.microsoft.com/office/drawing/2014/main" id="{EA006B9A-3190-C254-82B0-3F934D927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32" r="22427" b="-2"/>
          <a:stretch/>
        </p:blipFill>
        <p:spPr>
          <a:xfrm>
            <a:off x="20" y="10"/>
            <a:ext cx="5710632" cy="6857990"/>
          </a:xfrm>
          <a:custGeom>
            <a:avLst/>
            <a:gdLst/>
            <a:ahLst/>
            <a:cxnLst/>
            <a:rect l="l" t="t" r="r" b="b"/>
            <a:pathLst>
              <a:path w="5710652" h="6858000">
                <a:moveTo>
                  <a:pt x="4831301" y="0"/>
                </a:moveTo>
                <a:lnTo>
                  <a:pt x="5696109" y="0"/>
                </a:lnTo>
                <a:lnTo>
                  <a:pt x="5706418" y="42969"/>
                </a:lnTo>
                <a:cubicBezTo>
                  <a:pt x="5714414" y="100391"/>
                  <a:pt x="5711283" y="160329"/>
                  <a:pt x="5695333" y="219852"/>
                </a:cubicBezTo>
                <a:cubicBezTo>
                  <a:pt x="5631536" y="457945"/>
                  <a:pt x="5386806" y="599240"/>
                  <a:pt x="5148712" y="535443"/>
                </a:cubicBezTo>
                <a:cubicBezTo>
                  <a:pt x="4940381" y="479621"/>
                  <a:pt x="4806160" y="285271"/>
                  <a:pt x="4818599" y="78052"/>
                </a:cubicBezTo>
                <a:close/>
                <a:moveTo>
                  <a:pt x="0" y="0"/>
                </a:moveTo>
                <a:lnTo>
                  <a:pt x="545808" y="0"/>
                </a:lnTo>
                <a:lnTo>
                  <a:pt x="4212872" y="0"/>
                </a:lnTo>
                <a:lnTo>
                  <a:pt x="4204748" y="184996"/>
                </a:lnTo>
                <a:cubicBezTo>
                  <a:pt x="4203390" y="263520"/>
                  <a:pt x="4204263" y="341910"/>
                  <a:pt x="4207775" y="419995"/>
                </a:cubicBezTo>
                <a:cubicBezTo>
                  <a:pt x="4220964" y="709488"/>
                  <a:pt x="4449625" y="891535"/>
                  <a:pt x="4655737" y="1068099"/>
                </a:cubicBezTo>
                <a:cubicBezTo>
                  <a:pt x="5169527" y="1508061"/>
                  <a:pt x="5344373" y="2032158"/>
                  <a:pt x="5103604" y="2589405"/>
                </a:cubicBezTo>
                <a:cubicBezTo>
                  <a:pt x="5010230" y="2805523"/>
                  <a:pt x="4828675" y="2993264"/>
                  <a:pt x="4657611" y="3164269"/>
                </a:cubicBezTo>
                <a:cubicBezTo>
                  <a:pt x="4198817" y="3622744"/>
                  <a:pt x="4217616" y="4154456"/>
                  <a:pt x="4499219" y="4641255"/>
                </a:cubicBezTo>
                <a:cubicBezTo>
                  <a:pt x="4699839" y="4986832"/>
                  <a:pt x="4940395" y="5311556"/>
                  <a:pt x="5110950" y="5670858"/>
                </a:cubicBezTo>
                <a:cubicBezTo>
                  <a:pt x="5277001" y="6019042"/>
                  <a:pt x="5375520" y="6366409"/>
                  <a:pt x="5396522" y="6707670"/>
                </a:cubicBezTo>
                <a:lnTo>
                  <a:pt x="539889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A83FABAD-2C78-62A1-A733-2AA7C29B0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5083" y="2391995"/>
            <a:ext cx="5904056" cy="317478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342900" indent="-342900">
              <a:buFont typeface="Arial" panose="020B0504020202020204" pitchFamily="34" charset="0"/>
              <a:buChar char="•"/>
            </a:pPr>
            <a:r>
              <a:rPr lang="ru-RU" dirty="0">
                <a:latin typeface="Posterama"/>
                <a:ea typeface="+mn-lt"/>
                <a:cs typeface="+mn-lt"/>
              </a:rPr>
              <a:t>Западная Сибирь (</a:t>
            </a:r>
            <a:r>
              <a:rPr lang="ru-RU" dirty="0">
                <a:latin typeface="Posterama"/>
                <a:ea typeface="+mn-lt"/>
                <a:cs typeface="Times New Roman"/>
              </a:rPr>
              <a:t>Производство минеральных удобрений)</a:t>
            </a:r>
          </a:p>
          <a:p>
            <a:pPr marL="342900" indent="-342900">
              <a:buFont typeface="Arial,Sans-Serif" panose="020B0504020202020204" pitchFamily="34" charset="0"/>
              <a:buChar char="•"/>
            </a:pPr>
            <a:r>
              <a:rPr lang="ru-RU" dirty="0">
                <a:latin typeface="Posterama"/>
                <a:ea typeface="+mn-lt"/>
                <a:cs typeface="+mn-lt"/>
              </a:rPr>
              <a:t>Западная Сибирь (</a:t>
            </a:r>
            <a:r>
              <a:rPr lang="ru-RU" dirty="0">
                <a:latin typeface="Posterama"/>
                <a:ea typeface="+mn-lt"/>
                <a:cs typeface="Times New Roman"/>
              </a:rPr>
              <a:t>Газовая промышленность)</a:t>
            </a:r>
            <a:endParaRPr lang="ru-RU" dirty="0">
              <a:latin typeface="Posterama"/>
              <a:cs typeface="Times New Roman"/>
            </a:endParaRPr>
          </a:p>
          <a:p>
            <a:pPr marL="342900" indent="-342900">
              <a:buFont typeface="Arial,Sans-Serif" panose="020B0504020202020204" pitchFamily="34" charset="0"/>
              <a:buChar char="•"/>
            </a:pPr>
            <a:r>
              <a:rPr lang="ru-RU" dirty="0">
                <a:latin typeface="Posterama"/>
                <a:ea typeface="+mn-lt"/>
                <a:cs typeface="+mn-lt"/>
              </a:rPr>
              <a:t>Западная Сибирь (</a:t>
            </a:r>
            <a:r>
              <a:rPr lang="ru-RU" dirty="0">
                <a:latin typeface="Posterama"/>
                <a:ea typeface="+mn-lt"/>
                <a:cs typeface="Times New Roman"/>
              </a:rPr>
              <a:t>Угольная промышленность)</a:t>
            </a:r>
            <a:endParaRPr lang="ru-RU" dirty="0">
              <a:latin typeface="Posterama"/>
              <a:cs typeface="Times New Roman"/>
            </a:endParaRPr>
          </a:p>
          <a:p>
            <a:pPr marL="342900" indent="-342900">
              <a:buFont typeface="Arial,Sans-Serif" panose="020B0504020202020204" pitchFamily="34" charset="0"/>
              <a:buChar char="•"/>
            </a:pPr>
            <a:r>
              <a:rPr lang="ru-RU" dirty="0">
                <a:latin typeface="Posterama"/>
                <a:ea typeface="+mn-lt"/>
                <a:cs typeface="+mn-lt"/>
              </a:rPr>
              <a:t>Уральский экономический район (Производство серной кислоты)</a:t>
            </a:r>
            <a:endParaRPr lang="ru-RU" dirty="0">
              <a:latin typeface="Posterama"/>
              <a:cs typeface="Times New Roman"/>
            </a:endParaRPr>
          </a:p>
          <a:p>
            <a:pPr marL="342900" indent="-342900">
              <a:buFont typeface="Arial,Sans-Serif" panose="020B0504020202020204" pitchFamily="34" charset="0"/>
              <a:buChar char="•"/>
            </a:pPr>
            <a:r>
              <a:rPr lang="ru-RU" dirty="0">
                <a:latin typeface="Posterama"/>
                <a:cs typeface="Times New Roman"/>
              </a:rPr>
              <a:t>Центральный экономический район (</a:t>
            </a:r>
            <a:r>
              <a:rPr lang="ru-RU" dirty="0">
                <a:solidFill>
                  <a:srgbClr val="000000"/>
                </a:solidFill>
                <a:latin typeface="Posterama"/>
                <a:cs typeface="Times New Roman"/>
              </a:rPr>
              <a:t>органическая химия)</a:t>
            </a:r>
          </a:p>
          <a:p>
            <a:pPr marL="342900" indent="-342900">
              <a:buFont typeface="Arial,Sans-Serif" panose="020B05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Posterama"/>
                <a:cs typeface="Times New Roman"/>
              </a:rPr>
              <a:t>Поволжье (производство химреактивов, катализаторов)</a:t>
            </a:r>
          </a:p>
          <a:p>
            <a:pPr marL="342900" indent="-342900">
              <a:buFont typeface="Arial,Sans-Serif" panose="020B0504020202020204" pitchFamily="34" charset="0"/>
              <a:buChar char="•"/>
            </a:pPr>
            <a:endParaRPr lang="ru-RU" dirty="0">
              <a:solidFill>
                <a:srgbClr val="000000"/>
              </a:solidFill>
              <a:latin typeface="Posterama"/>
              <a:cs typeface="Times New Roman"/>
            </a:endParaRPr>
          </a:p>
          <a:p>
            <a:pPr marL="342900" indent="-342900">
              <a:buFont typeface="Arial,Sans-Serif" panose="020B0504020202020204" pitchFamily="34" charset="0"/>
              <a:buChar char="•"/>
            </a:pPr>
            <a:endParaRPr lang="ru-RU" dirty="0">
              <a:latin typeface="Posterama"/>
              <a:cs typeface="Times New Roman"/>
            </a:endParaRPr>
          </a:p>
          <a:p>
            <a:pPr marL="342900" indent="-342900">
              <a:buFont typeface="Arial" panose="020B0504020202020204" pitchFamily="34" charset="0"/>
              <a:buChar char="•"/>
            </a:pPr>
            <a:endParaRPr lang="ru-RU">
              <a:latin typeface="Posterama"/>
              <a:cs typeface="Times New Roman"/>
            </a:endParaRPr>
          </a:p>
          <a:p>
            <a:pPr marL="342900" indent="-342900">
              <a:buFont typeface="Arial" panose="020B0504020202020204" pitchFamily="34" charset="0"/>
              <a:buChar char="•"/>
            </a:pPr>
            <a:endParaRPr lang="ru-RU" i="1">
              <a:latin typeface="Posterama"/>
              <a:cs typeface="Times New Roman"/>
            </a:endParaRPr>
          </a:p>
          <a:p>
            <a:pPr marL="342900" indent="-342900">
              <a:buFont typeface="Arial" panose="020B0504020202020204" pitchFamily="34" charset="0"/>
              <a:buChar char="•"/>
            </a:pPr>
            <a:endParaRPr lang="ru-RU" i="1">
              <a:latin typeface="Posteram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2763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34E4A0-13E5-F477-7EBF-DE3AE392A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ea typeface="+mj-lt"/>
                <a:cs typeface="+mj-lt"/>
              </a:rPr>
              <a:t>ГЛАВА 2. Основные трудности и пути их решения. </a:t>
            </a:r>
            <a:endParaRPr lang="ru-RU" dirty="0">
              <a:ea typeface="+mj-lt"/>
              <a:cs typeface="+mj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117436-E531-615B-0EE8-A62C2B0F4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9" y="2138401"/>
            <a:ext cx="11262574" cy="441216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ru-RU" b="1" dirty="0">
                <a:ea typeface="+mn-lt"/>
                <a:cs typeface="+mn-lt"/>
              </a:rPr>
              <a:t> </a:t>
            </a:r>
            <a:r>
              <a:rPr lang="ru-RU" dirty="0">
                <a:latin typeface="Posterama"/>
                <a:ea typeface="+mn-lt"/>
                <a:cs typeface="+mn-lt"/>
              </a:rPr>
              <a:t>При всех своих достоинствах, химическая отрасль обладает существенным недостатком. Она очень сильно загрязняет окружающую среду. Причём её вредное воздействие весьма многообразно:</a:t>
            </a:r>
          </a:p>
          <a:p>
            <a:pPr marL="285750" indent="-285750">
              <a:buFont typeface="Symbol"/>
              <a:buChar char="•"/>
            </a:pPr>
            <a:r>
              <a:rPr lang="ru-RU" dirty="0">
                <a:latin typeface="Posterama"/>
                <a:ea typeface="+mn-lt"/>
                <a:cs typeface="+mn-lt"/>
              </a:rPr>
              <a:t>Истощение природных ресурсов: нефти, газа, угля. А в перспективе – воды и воздуха, так как они тоже являются ценным химическим сырьём.</a:t>
            </a:r>
          </a:p>
          <a:p>
            <a:pPr marL="285750" indent="-285750">
              <a:buFont typeface="Symbol"/>
              <a:buChar char="•"/>
            </a:pPr>
            <a:r>
              <a:rPr lang="ru-RU" dirty="0">
                <a:latin typeface="Posterama"/>
                <a:ea typeface="+mn-lt"/>
                <a:cs typeface="+mn-lt"/>
              </a:rPr>
              <a:t>Загрязнение окружающей среды отходами производства не перерабатываемыми естественным путём, так как они не входят в естественную пищевую цепочку флоры и фауны. Это, прежде всего: углекислый газ, оксиды азота и серы, органические растворители, спирты. А также: фенолы, фториды, эфиры, нефтяные газы, хлор, ртуть и другие вредные соединения.</a:t>
            </a:r>
          </a:p>
          <a:p>
            <a:pPr marL="285750" indent="-285750">
              <a:buFont typeface="Symbol"/>
              <a:buChar char="•"/>
            </a:pPr>
            <a:r>
              <a:rPr lang="ru-RU" dirty="0">
                <a:latin typeface="Posterama"/>
                <a:ea typeface="+mn-lt"/>
                <a:cs typeface="+mn-lt"/>
              </a:rPr>
              <a:t>Уничтожение естественного природного ландшафта.</a:t>
            </a:r>
          </a:p>
          <a:p>
            <a:pPr marL="285750" indent="-285750">
              <a:buFont typeface="Symbol"/>
              <a:buChar char="•"/>
            </a:pPr>
            <a:r>
              <a:rPr lang="ru-RU" dirty="0">
                <a:latin typeface="Posterama"/>
                <a:ea typeface="+mn-lt"/>
                <a:cs typeface="+mn-lt"/>
              </a:rPr>
              <a:t>Мало того, современная индустрия изготавливает целый арсенал отравляющих веществ, самого различного спектра воздействия: от микроорганизмов – до растений, животных и человека.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3073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4A611-4CAC-33FE-2E60-ADFF813FB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Пути решения экологических проблем отрасли лежат в нескольких плоскостях: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6E6EF8-1525-892E-DC12-0FA856089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Symbol"/>
              <a:buChar char="•"/>
            </a:pPr>
            <a:r>
              <a:rPr lang="ru-RU" dirty="0">
                <a:latin typeface="Posterama"/>
                <a:ea typeface="+mn-lt"/>
                <a:cs typeface="+mn-lt"/>
              </a:rPr>
              <a:t>Контроль со стороны государственных органов и собственных экологических служб предприятий за жёстким соблюдением действующих норм и правил.</a:t>
            </a:r>
          </a:p>
          <a:p>
            <a:pPr marL="285750" indent="-285750">
              <a:buFont typeface="Symbol"/>
              <a:buChar char="•"/>
            </a:pPr>
            <a:r>
              <a:rPr lang="ru-RU" dirty="0">
                <a:latin typeface="Posterama"/>
                <a:ea typeface="+mn-lt"/>
                <a:cs typeface="+mn-lt"/>
              </a:rPr>
              <a:t>Снижение количества отходов и потребления ресурсов.</a:t>
            </a:r>
          </a:p>
          <a:p>
            <a:pPr marL="285750" indent="-285750">
              <a:buFont typeface="Symbol"/>
              <a:buChar char="•"/>
            </a:pPr>
            <a:r>
              <a:rPr lang="ru-RU" dirty="0">
                <a:latin typeface="Posterama"/>
                <a:ea typeface="+mn-lt"/>
                <a:cs typeface="+mn-lt"/>
              </a:rPr>
              <a:t>Строительство очистных сооружений по всем направлениям вредного воздействия.</a:t>
            </a:r>
          </a:p>
          <a:p>
            <a:pPr marL="285750" indent="-285750">
              <a:buFont typeface="Symbol"/>
              <a:buChar char="•"/>
            </a:pPr>
            <a:r>
              <a:rPr lang="ru-RU" dirty="0">
                <a:latin typeface="Posterama"/>
                <a:ea typeface="+mn-lt"/>
                <a:cs typeface="+mn-lt"/>
              </a:rPr>
              <a:t>Применение средств защиты персонала и территории.</a:t>
            </a:r>
          </a:p>
          <a:p>
            <a:pPr marL="285750" indent="-285750">
              <a:buFont typeface="Symbol"/>
              <a:buChar char="•"/>
            </a:pPr>
            <a:r>
              <a:rPr lang="ru-RU" dirty="0">
                <a:latin typeface="Posterama"/>
                <a:ea typeface="+mn-lt"/>
                <a:cs typeface="+mn-lt"/>
              </a:rPr>
              <a:t>Разработка и внедрение новых безопасных технологий.</a:t>
            </a:r>
          </a:p>
          <a:p>
            <a:r>
              <a:rPr lang="ru-RU" dirty="0">
                <a:latin typeface="Posterama"/>
                <a:ea typeface="+mn-lt"/>
                <a:cs typeface="+mn-lt"/>
              </a:rPr>
              <a:t>Только совместными усилиями государства, бизнеса, науки, общественности можно решить столь сложную задачу.</a:t>
            </a:r>
            <a:endParaRPr lang="ru-RU">
              <a:latin typeface="Posterama"/>
              <a:cs typeface="Posterama"/>
            </a:endParaRPr>
          </a:p>
          <a:p>
            <a:endParaRPr lang="ru-RU" dirty="0">
              <a:latin typeface="Posterama"/>
              <a:cs typeface="Posterama"/>
            </a:endParaRPr>
          </a:p>
        </p:txBody>
      </p:sp>
    </p:spTree>
    <p:extLst>
      <p:ext uri="{BB962C8B-B14F-4D97-AF65-F5344CB8AC3E}">
        <p14:creationId xmlns:p14="http://schemas.microsoft.com/office/powerpoint/2010/main" val="1747793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6B6898-9F5F-E627-CDD0-A0C0F43E5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Основными проблемами химической промышленности являются: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CC4341-7201-F7FE-5CBA-D533EA578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Symbol"/>
              <a:buChar char="•"/>
            </a:pPr>
            <a:r>
              <a:rPr lang="ru-RU" dirty="0">
                <a:latin typeface="Posterama"/>
                <a:ea typeface="+mn-lt"/>
                <a:cs typeface="+mn-lt"/>
              </a:rPr>
              <a:t>Зависимость от импортного сырья и оборудования.</a:t>
            </a:r>
          </a:p>
          <a:p>
            <a:pPr marL="285750" indent="-285750">
              <a:buFont typeface="Symbol"/>
              <a:buChar char="•"/>
            </a:pPr>
            <a:r>
              <a:rPr lang="ru-RU" dirty="0">
                <a:latin typeface="Posterama"/>
                <a:ea typeface="+mn-lt"/>
                <a:cs typeface="+mn-lt"/>
              </a:rPr>
              <a:t>Высокая степень износа основных фондов. Большинство предприятий было запущено более полувека назад и эксплуатировалось с высокой степенью нагрузки.</a:t>
            </a:r>
          </a:p>
          <a:p>
            <a:pPr marL="285750" indent="-285750">
              <a:buFont typeface="Symbol"/>
              <a:buChar char="•"/>
            </a:pPr>
            <a:r>
              <a:rPr lang="ru-RU" dirty="0">
                <a:latin typeface="Posterama"/>
                <a:ea typeface="+mn-lt"/>
                <a:cs typeface="+mn-lt"/>
              </a:rPr>
              <a:t>Узкий ассортимент и высокие цены, которые к потере сбыта, усугубляющейся неблагоприятной экономической политикой ряда стран Европы, Азии и Америки.</a:t>
            </a:r>
          </a:p>
          <a:p>
            <a:pPr marL="285750" indent="-285750">
              <a:buFont typeface="Symbol"/>
              <a:buChar char="•"/>
            </a:pPr>
            <a:r>
              <a:rPr lang="ru-RU" dirty="0">
                <a:latin typeface="Posterama"/>
                <a:ea typeface="+mn-lt"/>
                <a:cs typeface="+mn-lt"/>
              </a:rPr>
              <a:t>Низкий научно-технический и кадровый потенциал. Отсутствие широкой инновационной деятельности.</a:t>
            </a:r>
          </a:p>
          <a:p>
            <a:pPr marL="285750" indent="-285750">
              <a:buFont typeface="Symbol"/>
              <a:buChar char="•"/>
            </a:pPr>
            <a:r>
              <a:rPr lang="ru-RU" dirty="0">
                <a:latin typeface="Posterama"/>
                <a:ea typeface="+mn-lt"/>
                <a:cs typeface="+mn-lt"/>
              </a:rPr>
              <a:t>Слабый уровень инвестирования. И это происходит при достаточно высоком уровне инвестиционной привлекательности. Что свидетельствует о пассивности внешней финансовой политики компаний.</a:t>
            </a:r>
          </a:p>
          <a:p>
            <a:endParaRPr lang="ru-RU" dirty="0">
              <a:latin typeface="Posterama"/>
              <a:ea typeface="+mn-lt"/>
              <a:cs typeface="+mn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3889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BBFBB7-2014-CB43-7647-ED6ED8E3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494" y="552782"/>
            <a:ext cx="5369169" cy="161961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700">
                <a:latin typeface="Posterama"/>
                <a:cs typeface="Times New Roman"/>
              </a:rPr>
              <a:t>Ряд способов решений данных трудностей</a:t>
            </a:r>
            <a:endParaRPr lang="ru-RU" sz="3700">
              <a:latin typeface="Posterama"/>
              <a:cs typeface="Posterama"/>
            </a:endParaRPr>
          </a:p>
        </p:txBody>
      </p:sp>
      <p:pic>
        <p:nvPicPr>
          <p:cNvPr id="5" name="Picture 4" descr="Белые лампы, среди которых одна желтая">
            <a:extLst>
              <a:ext uri="{FF2B5EF4-FFF2-40B4-BE49-F238E27FC236}">
                <a16:creationId xmlns:a16="http://schemas.microsoft.com/office/drawing/2014/main" id="{BA5FA19F-C7CF-2508-9892-B7D84D2F4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37" r="11726" b="-3"/>
          <a:stretch/>
        </p:blipFill>
        <p:spPr>
          <a:xfrm>
            <a:off x="-52346" y="10"/>
            <a:ext cx="5827552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5436113" y="4232571"/>
                </a:moveTo>
                <a:cubicBezTo>
                  <a:pt x="5625722" y="4232571"/>
                  <a:pt x="5779430" y="4386279"/>
                  <a:pt x="5779430" y="4575888"/>
                </a:cubicBezTo>
                <a:cubicBezTo>
                  <a:pt x="5779430" y="4765497"/>
                  <a:pt x="5625722" y="4919205"/>
                  <a:pt x="5436113" y="4919205"/>
                </a:cubicBezTo>
                <a:cubicBezTo>
                  <a:pt x="5246504" y="4919205"/>
                  <a:pt x="5092796" y="4765497"/>
                  <a:pt x="5092796" y="4575888"/>
                </a:cubicBezTo>
                <a:cubicBezTo>
                  <a:pt x="5092796" y="4386279"/>
                  <a:pt x="5246504" y="4232571"/>
                  <a:pt x="5436113" y="4232571"/>
                </a:cubicBezTo>
                <a:close/>
                <a:moveTo>
                  <a:pt x="5580185" y="1806694"/>
                </a:moveTo>
                <a:cubicBezTo>
                  <a:pt x="5699726" y="1806694"/>
                  <a:pt x="5799461" y="1891487"/>
                  <a:pt x="5822527" y="2004209"/>
                </a:cubicBezTo>
                <a:lnTo>
                  <a:pt x="5827552" y="2054052"/>
                </a:lnTo>
                <a:lnTo>
                  <a:pt x="5827552" y="2054073"/>
                </a:lnTo>
                <a:lnTo>
                  <a:pt x="5822527" y="2103916"/>
                </a:lnTo>
                <a:cubicBezTo>
                  <a:pt x="5799461" y="2216637"/>
                  <a:pt x="5699726" y="2301430"/>
                  <a:pt x="5580185" y="2301430"/>
                </a:cubicBezTo>
                <a:cubicBezTo>
                  <a:pt x="5443567" y="2301430"/>
                  <a:pt x="5332817" y="2190680"/>
                  <a:pt x="5332817" y="2054062"/>
                </a:cubicBezTo>
                <a:cubicBezTo>
                  <a:pt x="5332817" y="1917444"/>
                  <a:pt x="5443567" y="1806694"/>
                  <a:pt x="5580185" y="1806694"/>
                </a:cubicBezTo>
                <a:close/>
                <a:moveTo>
                  <a:pt x="5580184" y="1294715"/>
                </a:moveTo>
                <a:cubicBezTo>
                  <a:pt x="5659753" y="1294715"/>
                  <a:pt x="5724256" y="1359218"/>
                  <a:pt x="5724256" y="1438787"/>
                </a:cubicBezTo>
                <a:cubicBezTo>
                  <a:pt x="5724256" y="1518356"/>
                  <a:pt x="5659753" y="1582859"/>
                  <a:pt x="5580184" y="1582859"/>
                </a:cubicBezTo>
                <a:cubicBezTo>
                  <a:pt x="5500615" y="1582859"/>
                  <a:pt x="5436112" y="1518356"/>
                  <a:pt x="5436112" y="1438787"/>
                </a:cubicBezTo>
                <a:cubicBezTo>
                  <a:pt x="5436112" y="1359218"/>
                  <a:pt x="5500615" y="1294715"/>
                  <a:pt x="5580184" y="1294715"/>
                </a:cubicBezTo>
                <a:close/>
                <a:moveTo>
                  <a:pt x="0" y="0"/>
                </a:moveTo>
                <a:lnTo>
                  <a:pt x="5346882" y="0"/>
                </a:lnTo>
                <a:lnTo>
                  <a:pt x="5396357" y="64140"/>
                </a:lnTo>
                <a:cubicBezTo>
                  <a:pt x="5509528" y="228632"/>
                  <a:pt x="5577723" y="424885"/>
                  <a:pt x="5582550" y="646882"/>
                </a:cubicBezTo>
                <a:cubicBezTo>
                  <a:pt x="5608062" y="1102027"/>
                  <a:pt x="5203194" y="1301070"/>
                  <a:pt x="5151872" y="1809180"/>
                </a:cubicBezTo>
                <a:cubicBezTo>
                  <a:pt x="5104686" y="2276432"/>
                  <a:pt x="5496947" y="2514465"/>
                  <a:pt x="5323965" y="3464278"/>
                </a:cubicBezTo>
                <a:cubicBezTo>
                  <a:pt x="5211960" y="4079388"/>
                  <a:pt x="4297510" y="4259025"/>
                  <a:pt x="5513003" y="5720066"/>
                </a:cubicBezTo>
                <a:cubicBezTo>
                  <a:pt x="5768583" y="6027176"/>
                  <a:pt x="5791560" y="6490332"/>
                  <a:pt x="5601722" y="6841105"/>
                </a:cubicBezTo>
                <a:lnTo>
                  <a:pt x="5590822" y="6858000"/>
                </a:lnTo>
                <a:lnTo>
                  <a:pt x="1735" y="6858000"/>
                </a:lnTo>
                <a:lnTo>
                  <a:pt x="0" y="6858000"/>
                </a:lnTo>
                <a:lnTo>
                  <a:pt x="0" y="6849812"/>
                </a:lnTo>
                <a:lnTo>
                  <a:pt x="0" y="6483067"/>
                </a:lnTo>
                <a:lnTo>
                  <a:pt x="0" y="1250146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9E1D81C-793D-BD13-6154-836403E85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092" y="2391995"/>
            <a:ext cx="5355276" cy="31747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>
                <a:latin typeface="Posterama"/>
                <a:cs typeface="Times New Roman"/>
              </a:rPr>
              <a:t>Ускорение научно-технического прогресса; Использование в производстве достижений науки и передовых технологий; Структурная перестройка; Освоение современного менеджмента; Развитие специализации и корпорации.</a:t>
            </a:r>
          </a:p>
        </p:txBody>
      </p:sp>
    </p:spTree>
    <p:extLst>
      <p:ext uri="{BB962C8B-B14F-4D97-AF65-F5344CB8AC3E}">
        <p14:creationId xmlns:p14="http://schemas.microsoft.com/office/powerpoint/2010/main" val="1146963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D9885-751F-293E-0752-875A815F9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rgbClr val="000000"/>
                </a:solidFill>
                <a:latin typeface="Posterama"/>
                <a:cs typeface="Times New Roman"/>
              </a:rPr>
              <a:t>Важный аспект для повышения эффективности деятельности предприятия</a:t>
            </a:r>
            <a:endParaRPr lang="ru-RU" sz="4000">
              <a:latin typeface="Posterama"/>
              <a:cs typeface="Posterama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E6A1A1-E6D4-5FBB-E714-6AE7687BE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solidFill>
                  <a:srgbClr val="000000"/>
                </a:solidFill>
                <a:latin typeface="Posterama"/>
                <a:cs typeface="Times New Roman"/>
              </a:rPr>
              <a:t>Регулирование себестоимости продукции, которое можно осуществить за счет: – комплексной автоматизации и механизации производственного процесса; – роста производительности труда; – контроля рациональности использования сырья и материалов в процессе производства; – уменьшения количества изделий, содержащих брак; – снижения расходов, связанных с содержанием управленческого персонала.</a:t>
            </a:r>
          </a:p>
        </p:txBody>
      </p:sp>
    </p:spTree>
    <p:extLst>
      <p:ext uri="{BB962C8B-B14F-4D97-AF65-F5344CB8AC3E}">
        <p14:creationId xmlns:p14="http://schemas.microsoft.com/office/powerpoint/2010/main" val="4236908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549E86-0F9E-0DBB-EB61-F992BBC3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ea typeface="+mj-lt"/>
                <a:cs typeface="+mj-lt"/>
              </a:rPr>
              <a:t>Актуальность проекта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2076BE-7BCA-C56D-96F4-117E15710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latin typeface="Posterama"/>
                <a:ea typeface="+mn-lt"/>
                <a:cs typeface="+mn-lt"/>
              </a:rPr>
              <a:t>Россия считается самой богатой страной по запасам полезных ископаемых используемых для химической промышленности, но увы, сейчас Россия не входит даже в топ 10 стран, мирового производства химической отрасли. Отсюда вопрос: что не так с химической промышленностью России, которая всегда казалась  одной из важнейших специализаций России? </a:t>
            </a:r>
          </a:p>
        </p:txBody>
      </p:sp>
    </p:spTree>
    <p:extLst>
      <p:ext uri="{BB962C8B-B14F-4D97-AF65-F5344CB8AC3E}">
        <p14:creationId xmlns:p14="http://schemas.microsoft.com/office/powerpoint/2010/main" val="4082925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FA0503-CEF3-A7D1-82D8-68F26EE3B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Posterama"/>
              </a:rPr>
              <a:t>Основная проблема, её причины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40F90E9D-9A0E-3CB3-DDB2-3FECC82BAA4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2106204"/>
          <a:ext cx="10972800" cy="4036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6554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8AD15-45AA-AF62-C1B8-E3FEF82F8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258"/>
            <a:ext cx="5602778" cy="1451509"/>
          </a:xfrm>
        </p:spPr>
        <p:txBody>
          <a:bodyPr>
            <a:normAutofit/>
          </a:bodyPr>
          <a:lstStyle/>
          <a:p>
            <a:r>
              <a:rPr lang="ru-RU" b="1" dirty="0">
                <a:ea typeface="+mj-lt"/>
                <a:cs typeface="+mj-lt"/>
              </a:rPr>
              <a:t>Вывод.</a:t>
            </a:r>
            <a:endParaRPr lang="ru-RU" dirty="0">
              <a:ea typeface="+mj-lt"/>
              <a:cs typeface="+mj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2C9325-0AFE-FDA3-59FF-D2C263566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97" y="2391995"/>
            <a:ext cx="5588281" cy="317478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ru-RU">
                <a:ea typeface="+mn-lt"/>
                <a:cs typeface="+mn-lt"/>
              </a:rPr>
              <a:t>Таким образом, существует необходимость в устранении вышеперечисленных проблем в химической отрасли, которая является базовым сегментом российской промышленности, оказывает существенное влияние на структурные изменения в экономике, обладающие существенным макроэкономическим эффектом и влияющие на уровень национальной конкурентоспособности и темпы роста экономики в целом.</a:t>
            </a:r>
          </a:p>
        </p:txBody>
      </p:sp>
      <p:pic>
        <p:nvPicPr>
          <p:cNvPr id="5" name="Picture 4" descr="Увеличительное стекло, показывающее снижение производительности">
            <a:extLst>
              <a:ext uri="{FF2B5EF4-FFF2-40B4-BE49-F238E27FC236}">
                <a16:creationId xmlns:a16="http://schemas.microsoft.com/office/drawing/2014/main" id="{73D53884-75ED-CA62-178C-FD39A7C09D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04" r="35957" b="-2"/>
          <a:stretch/>
        </p:blipFill>
        <p:spPr>
          <a:xfrm>
            <a:off x="6465346" y="1"/>
            <a:ext cx="5726654" cy="6857999"/>
          </a:xfrm>
          <a:custGeom>
            <a:avLst/>
            <a:gdLst/>
            <a:ahLst/>
            <a:cxnLst/>
            <a:rect l="l" t="t" r="r" b="b"/>
            <a:pathLst>
              <a:path w="5726654" h="6857999">
                <a:moveTo>
                  <a:pt x="615191" y="3536634"/>
                </a:moveTo>
                <a:cubicBezTo>
                  <a:pt x="896629" y="3536634"/>
                  <a:pt x="1124779" y="3764784"/>
                  <a:pt x="1124779" y="4046222"/>
                </a:cubicBezTo>
                <a:cubicBezTo>
                  <a:pt x="1124779" y="4327660"/>
                  <a:pt x="896629" y="4555810"/>
                  <a:pt x="615191" y="4555810"/>
                </a:cubicBezTo>
                <a:cubicBezTo>
                  <a:pt x="333753" y="4555810"/>
                  <a:pt x="105603" y="4327660"/>
                  <a:pt x="105603" y="4046222"/>
                </a:cubicBezTo>
                <a:cubicBezTo>
                  <a:pt x="105603" y="3764784"/>
                  <a:pt x="333753" y="3536634"/>
                  <a:pt x="615191" y="3536634"/>
                </a:cubicBezTo>
                <a:close/>
                <a:moveTo>
                  <a:pt x="1497781" y="0"/>
                </a:moveTo>
                <a:lnTo>
                  <a:pt x="5726654" y="0"/>
                </a:lnTo>
                <a:lnTo>
                  <a:pt x="5726654" y="6857999"/>
                </a:lnTo>
                <a:lnTo>
                  <a:pt x="311758" y="6857999"/>
                </a:lnTo>
                <a:lnTo>
                  <a:pt x="314131" y="6707669"/>
                </a:lnTo>
                <a:cubicBezTo>
                  <a:pt x="335133" y="6366408"/>
                  <a:pt x="433652" y="6019041"/>
                  <a:pt x="599703" y="5670857"/>
                </a:cubicBezTo>
                <a:cubicBezTo>
                  <a:pt x="770258" y="5311555"/>
                  <a:pt x="1010814" y="4986831"/>
                  <a:pt x="1211434" y="4641254"/>
                </a:cubicBezTo>
                <a:cubicBezTo>
                  <a:pt x="1493037" y="4154455"/>
                  <a:pt x="1511836" y="3622743"/>
                  <a:pt x="1053042" y="3164268"/>
                </a:cubicBezTo>
                <a:cubicBezTo>
                  <a:pt x="881978" y="2993263"/>
                  <a:pt x="700423" y="2805522"/>
                  <a:pt x="607049" y="2589404"/>
                </a:cubicBezTo>
                <a:cubicBezTo>
                  <a:pt x="366280" y="2032157"/>
                  <a:pt x="541126" y="1508060"/>
                  <a:pt x="1054916" y="1068098"/>
                </a:cubicBezTo>
                <a:cubicBezTo>
                  <a:pt x="1261028" y="891534"/>
                  <a:pt x="1489689" y="709487"/>
                  <a:pt x="1502878" y="419994"/>
                </a:cubicBezTo>
                <a:cubicBezTo>
                  <a:pt x="1506390" y="341909"/>
                  <a:pt x="1507263" y="263519"/>
                  <a:pt x="1505905" y="184995"/>
                </a:cubicBezTo>
                <a:close/>
                <a:moveTo>
                  <a:pt x="14544" y="0"/>
                </a:moveTo>
                <a:lnTo>
                  <a:pt x="879353" y="0"/>
                </a:lnTo>
                <a:lnTo>
                  <a:pt x="892054" y="78051"/>
                </a:lnTo>
                <a:cubicBezTo>
                  <a:pt x="904493" y="285270"/>
                  <a:pt x="770272" y="479620"/>
                  <a:pt x="561941" y="535442"/>
                </a:cubicBezTo>
                <a:cubicBezTo>
                  <a:pt x="323847" y="599239"/>
                  <a:pt x="79117" y="457944"/>
                  <a:pt x="15320" y="219851"/>
                </a:cubicBezTo>
                <a:cubicBezTo>
                  <a:pt x="-630" y="160328"/>
                  <a:pt x="-3761" y="100390"/>
                  <a:pt x="4235" y="4296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39558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344B6B-C5C3-984C-7BDB-D0A8DAD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494" y="552782"/>
            <a:ext cx="5369169" cy="1619611"/>
          </a:xfrm>
        </p:spPr>
        <p:txBody>
          <a:bodyPr>
            <a:normAutofit/>
          </a:bodyPr>
          <a:lstStyle/>
          <a:p>
            <a:r>
              <a:rPr lang="ru-RU" dirty="0">
                <a:cs typeface="Posterama"/>
              </a:rPr>
              <a:t>Продукт проекта </a:t>
            </a:r>
            <a:endParaRPr lang="ru-RU" dirty="0"/>
          </a:p>
        </p:txBody>
      </p:sp>
      <p:pic>
        <p:nvPicPr>
          <p:cNvPr id="3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10F1B35-3A18-4DF0-59D9-FD2E887EF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60" r="-1" b="24211"/>
          <a:stretch/>
        </p:blipFill>
        <p:spPr>
          <a:xfrm>
            <a:off x="-52346" y="10"/>
            <a:ext cx="5827552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5436113" y="4232571"/>
                </a:moveTo>
                <a:cubicBezTo>
                  <a:pt x="5625722" y="4232571"/>
                  <a:pt x="5779430" y="4386279"/>
                  <a:pt x="5779430" y="4575888"/>
                </a:cubicBezTo>
                <a:cubicBezTo>
                  <a:pt x="5779430" y="4765497"/>
                  <a:pt x="5625722" y="4919205"/>
                  <a:pt x="5436113" y="4919205"/>
                </a:cubicBezTo>
                <a:cubicBezTo>
                  <a:pt x="5246504" y="4919205"/>
                  <a:pt x="5092796" y="4765497"/>
                  <a:pt x="5092796" y="4575888"/>
                </a:cubicBezTo>
                <a:cubicBezTo>
                  <a:pt x="5092796" y="4386279"/>
                  <a:pt x="5246504" y="4232571"/>
                  <a:pt x="5436113" y="4232571"/>
                </a:cubicBezTo>
                <a:close/>
                <a:moveTo>
                  <a:pt x="5580185" y="1806694"/>
                </a:moveTo>
                <a:cubicBezTo>
                  <a:pt x="5699726" y="1806694"/>
                  <a:pt x="5799461" y="1891487"/>
                  <a:pt x="5822527" y="2004209"/>
                </a:cubicBezTo>
                <a:lnTo>
                  <a:pt x="5827552" y="2054052"/>
                </a:lnTo>
                <a:lnTo>
                  <a:pt x="5827552" y="2054073"/>
                </a:lnTo>
                <a:lnTo>
                  <a:pt x="5822527" y="2103916"/>
                </a:lnTo>
                <a:cubicBezTo>
                  <a:pt x="5799461" y="2216637"/>
                  <a:pt x="5699726" y="2301430"/>
                  <a:pt x="5580185" y="2301430"/>
                </a:cubicBezTo>
                <a:cubicBezTo>
                  <a:pt x="5443567" y="2301430"/>
                  <a:pt x="5332817" y="2190680"/>
                  <a:pt x="5332817" y="2054062"/>
                </a:cubicBezTo>
                <a:cubicBezTo>
                  <a:pt x="5332817" y="1917444"/>
                  <a:pt x="5443567" y="1806694"/>
                  <a:pt x="5580185" y="1806694"/>
                </a:cubicBezTo>
                <a:close/>
                <a:moveTo>
                  <a:pt x="5580184" y="1294715"/>
                </a:moveTo>
                <a:cubicBezTo>
                  <a:pt x="5659753" y="1294715"/>
                  <a:pt x="5724256" y="1359218"/>
                  <a:pt x="5724256" y="1438787"/>
                </a:cubicBezTo>
                <a:cubicBezTo>
                  <a:pt x="5724256" y="1518356"/>
                  <a:pt x="5659753" y="1582859"/>
                  <a:pt x="5580184" y="1582859"/>
                </a:cubicBezTo>
                <a:cubicBezTo>
                  <a:pt x="5500615" y="1582859"/>
                  <a:pt x="5436112" y="1518356"/>
                  <a:pt x="5436112" y="1438787"/>
                </a:cubicBezTo>
                <a:cubicBezTo>
                  <a:pt x="5436112" y="1359218"/>
                  <a:pt x="5500615" y="1294715"/>
                  <a:pt x="5580184" y="1294715"/>
                </a:cubicBezTo>
                <a:close/>
                <a:moveTo>
                  <a:pt x="0" y="0"/>
                </a:moveTo>
                <a:lnTo>
                  <a:pt x="5346882" y="0"/>
                </a:lnTo>
                <a:lnTo>
                  <a:pt x="5396357" y="64140"/>
                </a:lnTo>
                <a:cubicBezTo>
                  <a:pt x="5509528" y="228632"/>
                  <a:pt x="5577723" y="424885"/>
                  <a:pt x="5582550" y="646882"/>
                </a:cubicBezTo>
                <a:cubicBezTo>
                  <a:pt x="5608062" y="1102027"/>
                  <a:pt x="5203194" y="1301070"/>
                  <a:pt x="5151872" y="1809180"/>
                </a:cubicBezTo>
                <a:cubicBezTo>
                  <a:pt x="5104686" y="2276432"/>
                  <a:pt x="5496947" y="2514465"/>
                  <a:pt x="5323965" y="3464278"/>
                </a:cubicBezTo>
                <a:cubicBezTo>
                  <a:pt x="5211960" y="4079388"/>
                  <a:pt x="4297510" y="4259025"/>
                  <a:pt x="5513003" y="5720066"/>
                </a:cubicBezTo>
                <a:cubicBezTo>
                  <a:pt x="5768583" y="6027176"/>
                  <a:pt x="5791560" y="6490332"/>
                  <a:pt x="5601722" y="6841105"/>
                </a:cubicBezTo>
                <a:lnTo>
                  <a:pt x="5590822" y="6858000"/>
                </a:lnTo>
                <a:lnTo>
                  <a:pt x="1735" y="6858000"/>
                </a:lnTo>
                <a:lnTo>
                  <a:pt x="0" y="6858000"/>
                </a:lnTo>
                <a:lnTo>
                  <a:pt x="0" y="6849812"/>
                </a:lnTo>
                <a:lnTo>
                  <a:pt x="0" y="6483067"/>
                </a:lnTo>
                <a:lnTo>
                  <a:pt x="0" y="1250146"/>
                </a:lnTo>
                <a:close/>
              </a:path>
            </a:pathLst>
          </a:cu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9C4D2626-7F89-B427-9377-D851EE5EB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092" y="2391995"/>
            <a:ext cx="5355276" cy="3174788"/>
          </a:xfrm>
        </p:spPr>
        <p:txBody>
          <a:bodyPr anchor="t">
            <a:normAutofit/>
          </a:bodyPr>
          <a:lstStyle/>
          <a:p>
            <a:r>
              <a:rPr lang="ru-RU" dirty="0"/>
              <a:t>    </a:t>
            </a:r>
          </a:p>
        </p:txBody>
      </p:sp>
    </p:spTree>
    <p:extLst>
      <p:ext uri="{BB962C8B-B14F-4D97-AF65-F5344CB8AC3E}">
        <p14:creationId xmlns:p14="http://schemas.microsoft.com/office/powerpoint/2010/main" val="1498810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C909C7-3205-AD1A-7F19-D1957EF69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752" y="552782"/>
            <a:ext cx="5919373" cy="1611920"/>
          </a:xfrm>
        </p:spPr>
        <p:txBody>
          <a:bodyPr>
            <a:normAutofit/>
          </a:bodyPr>
          <a:lstStyle/>
          <a:p>
            <a:r>
              <a:rPr lang="ru-RU" b="1" dirty="0">
                <a:ea typeface="+mj-lt"/>
                <a:cs typeface="+mj-lt"/>
              </a:rPr>
              <a:t>Цель:</a:t>
            </a:r>
            <a:endParaRPr lang="ru-RU" dirty="0"/>
          </a:p>
        </p:txBody>
      </p:sp>
      <p:pic>
        <p:nvPicPr>
          <p:cNvPr id="14" name="Picture 13" descr="Три дротика в центре мишени">
            <a:extLst>
              <a:ext uri="{FF2B5EF4-FFF2-40B4-BE49-F238E27FC236}">
                <a16:creationId xmlns:a16="http://schemas.microsoft.com/office/drawing/2014/main" id="{1C075FC0-84C2-FAC4-FF96-930597054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2" r="1626" b="7"/>
          <a:stretch/>
        </p:blipFill>
        <p:spPr>
          <a:xfrm>
            <a:off x="20" y="10"/>
            <a:ext cx="5710632" cy="6857990"/>
          </a:xfrm>
          <a:custGeom>
            <a:avLst/>
            <a:gdLst/>
            <a:ahLst/>
            <a:cxnLst/>
            <a:rect l="l" t="t" r="r" b="b"/>
            <a:pathLst>
              <a:path w="5710652" h="6858000">
                <a:moveTo>
                  <a:pt x="4831301" y="0"/>
                </a:moveTo>
                <a:lnTo>
                  <a:pt x="5696109" y="0"/>
                </a:lnTo>
                <a:lnTo>
                  <a:pt x="5706418" y="42969"/>
                </a:lnTo>
                <a:cubicBezTo>
                  <a:pt x="5714414" y="100391"/>
                  <a:pt x="5711283" y="160329"/>
                  <a:pt x="5695333" y="219852"/>
                </a:cubicBezTo>
                <a:cubicBezTo>
                  <a:pt x="5631536" y="457945"/>
                  <a:pt x="5386806" y="599240"/>
                  <a:pt x="5148712" y="535443"/>
                </a:cubicBezTo>
                <a:cubicBezTo>
                  <a:pt x="4940381" y="479621"/>
                  <a:pt x="4806160" y="285271"/>
                  <a:pt x="4818599" y="78052"/>
                </a:cubicBezTo>
                <a:close/>
                <a:moveTo>
                  <a:pt x="0" y="0"/>
                </a:moveTo>
                <a:lnTo>
                  <a:pt x="545808" y="0"/>
                </a:lnTo>
                <a:lnTo>
                  <a:pt x="4212872" y="0"/>
                </a:lnTo>
                <a:lnTo>
                  <a:pt x="4204748" y="184996"/>
                </a:lnTo>
                <a:cubicBezTo>
                  <a:pt x="4203390" y="263520"/>
                  <a:pt x="4204263" y="341910"/>
                  <a:pt x="4207775" y="419995"/>
                </a:cubicBezTo>
                <a:cubicBezTo>
                  <a:pt x="4220964" y="709488"/>
                  <a:pt x="4449625" y="891535"/>
                  <a:pt x="4655737" y="1068099"/>
                </a:cubicBezTo>
                <a:cubicBezTo>
                  <a:pt x="5169527" y="1508061"/>
                  <a:pt x="5344373" y="2032158"/>
                  <a:pt x="5103604" y="2589405"/>
                </a:cubicBezTo>
                <a:cubicBezTo>
                  <a:pt x="5010230" y="2805523"/>
                  <a:pt x="4828675" y="2993264"/>
                  <a:pt x="4657611" y="3164269"/>
                </a:cubicBezTo>
                <a:cubicBezTo>
                  <a:pt x="4198817" y="3622744"/>
                  <a:pt x="4217616" y="4154456"/>
                  <a:pt x="4499219" y="4641255"/>
                </a:cubicBezTo>
                <a:cubicBezTo>
                  <a:pt x="4699839" y="4986832"/>
                  <a:pt x="4940395" y="5311556"/>
                  <a:pt x="5110950" y="5670858"/>
                </a:cubicBezTo>
                <a:cubicBezTo>
                  <a:pt x="5277001" y="6019042"/>
                  <a:pt x="5375520" y="6366409"/>
                  <a:pt x="5396522" y="6707670"/>
                </a:cubicBezTo>
                <a:lnTo>
                  <a:pt x="539889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DAE45B0-4D90-8BC9-DFFC-FB92E84B4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5083" y="2391995"/>
            <a:ext cx="5904056" cy="31747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latin typeface="Posterama"/>
                <a:ea typeface="+mn-lt"/>
                <a:cs typeface="+mn-lt"/>
              </a:rPr>
              <a:t>Цель моего проекта состоит в том, чтобы узнать о положении химической промышленности России и представить дальнейшее развитие этой отрасли.</a:t>
            </a:r>
          </a:p>
        </p:txBody>
      </p:sp>
    </p:spTree>
    <p:extLst>
      <p:ext uri="{BB962C8B-B14F-4D97-AF65-F5344CB8AC3E}">
        <p14:creationId xmlns:p14="http://schemas.microsoft.com/office/powerpoint/2010/main" val="2637578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6131E-72F6-55D7-9F8A-A9ED6EAF3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2782"/>
            <a:ext cx="5369169" cy="1591902"/>
          </a:xfrm>
        </p:spPr>
        <p:txBody>
          <a:bodyPr>
            <a:normAutofit/>
          </a:bodyPr>
          <a:lstStyle/>
          <a:p>
            <a:r>
              <a:rPr lang="ru-RU" b="1" dirty="0">
                <a:ea typeface="+mj-lt"/>
                <a:cs typeface="+mj-lt"/>
              </a:rPr>
              <a:t>Задачи:</a:t>
            </a:r>
            <a:endParaRPr lang="ru-RU" dirty="0"/>
          </a:p>
        </p:txBody>
      </p:sp>
      <p:graphicFrame>
        <p:nvGraphicFramePr>
          <p:cNvPr id="13" name="Объект 2">
            <a:extLst>
              <a:ext uri="{FF2B5EF4-FFF2-40B4-BE49-F238E27FC236}">
                <a16:creationId xmlns:a16="http://schemas.microsoft.com/office/drawing/2014/main" id="{7F77363A-9F21-FEE1-6E35-48FE041FD96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0198" y="2391995"/>
          <a:ext cx="5355276" cy="3174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37C93E3-0B49-937C-E97B-7A85895CC8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057" r="33132" b="6250"/>
          <a:stretch/>
        </p:blipFill>
        <p:spPr>
          <a:xfrm>
            <a:off x="6364448" y="10"/>
            <a:ext cx="5827552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391440" y="4232571"/>
                </a:moveTo>
                <a:cubicBezTo>
                  <a:pt x="581049" y="4232571"/>
                  <a:pt x="734757" y="4386279"/>
                  <a:pt x="734757" y="4575888"/>
                </a:cubicBezTo>
                <a:cubicBezTo>
                  <a:pt x="734757" y="4765497"/>
                  <a:pt x="581049" y="4919205"/>
                  <a:pt x="391440" y="4919205"/>
                </a:cubicBezTo>
                <a:cubicBezTo>
                  <a:pt x="201831" y="4919205"/>
                  <a:pt x="48123" y="4765497"/>
                  <a:pt x="48123" y="4575888"/>
                </a:cubicBezTo>
                <a:cubicBezTo>
                  <a:pt x="48123" y="4386279"/>
                  <a:pt x="201831" y="4232571"/>
                  <a:pt x="391440" y="4232571"/>
                </a:cubicBezTo>
                <a:close/>
                <a:moveTo>
                  <a:pt x="247368" y="1806694"/>
                </a:moveTo>
                <a:cubicBezTo>
                  <a:pt x="383986" y="1806694"/>
                  <a:pt x="494736" y="1917444"/>
                  <a:pt x="494736" y="2054062"/>
                </a:cubicBezTo>
                <a:cubicBezTo>
                  <a:pt x="494736" y="2190680"/>
                  <a:pt x="383986" y="2301430"/>
                  <a:pt x="247368" y="2301430"/>
                </a:cubicBezTo>
                <a:cubicBezTo>
                  <a:pt x="110750" y="2301430"/>
                  <a:pt x="0" y="2190680"/>
                  <a:pt x="0" y="2054062"/>
                </a:cubicBezTo>
                <a:cubicBezTo>
                  <a:pt x="0" y="1917444"/>
                  <a:pt x="110750" y="1806694"/>
                  <a:pt x="247368" y="1806694"/>
                </a:cubicBezTo>
                <a:close/>
                <a:moveTo>
                  <a:pt x="247369" y="1294715"/>
                </a:moveTo>
                <a:cubicBezTo>
                  <a:pt x="326938" y="1294715"/>
                  <a:pt x="391441" y="1359218"/>
                  <a:pt x="391441" y="1438787"/>
                </a:cubicBezTo>
                <a:cubicBezTo>
                  <a:pt x="391441" y="1518356"/>
                  <a:pt x="326938" y="1582859"/>
                  <a:pt x="247369" y="1582859"/>
                </a:cubicBezTo>
                <a:cubicBezTo>
                  <a:pt x="167800" y="1582859"/>
                  <a:pt x="103297" y="1518356"/>
                  <a:pt x="103297" y="1438787"/>
                </a:cubicBezTo>
                <a:cubicBezTo>
                  <a:pt x="103297" y="1359218"/>
                  <a:pt x="167800" y="1294715"/>
                  <a:pt x="247369" y="1294715"/>
                </a:cubicBezTo>
                <a:close/>
                <a:moveTo>
                  <a:pt x="480671" y="0"/>
                </a:moveTo>
                <a:lnTo>
                  <a:pt x="5827552" y="0"/>
                </a:lnTo>
                <a:lnTo>
                  <a:pt x="5827552" y="6858000"/>
                </a:lnTo>
                <a:lnTo>
                  <a:pt x="5825818" y="6858000"/>
                </a:lnTo>
                <a:lnTo>
                  <a:pt x="236731" y="6858000"/>
                </a:lnTo>
                <a:lnTo>
                  <a:pt x="225831" y="6841105"/>
                </a:lnTo>
                <a:cubicBezTo>
                  <a:pt x="35993" y="6490332"/>
                  <a:pt x="58970" y="6027176"/>
                  <a:pt x="314550" y="5720066"/>
                </a:cubicBezTo>
                <a:cubicBezTo>
                  <a:pt x="1530043" y="4259025"/>
                  <a:pt x="615593" y="4079388"/>
                  <a:pt x="503588" y="3464278"/>
                </a:cubicBezTo>
                <a:cubicBezTo>
                  <a:pt x="330606" y="2514465"/>
                  <a:pt x="722867" y="2276432"/>
                  <a:pt x="675681" y="1809180"/>
                </a:cubicBezTo>
                <a:cubicBezTo>
                  <a:pt x="624359" y="1301070"/>
                  <a:pt x="219491" y="1102027"/>
                  <a:pt x="245003" y="646882"/>
                </a:cubicBezTo>
                <a:cubicBezTo>
                  <a:pt x="249830" y="424885"/>
                  <a:pt x="318025" y="228632"/>
                  <a:pt x="431196" y="6414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6408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F4471701-3392-4423-9BBA-6C527C5CB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0">
            <a:extLst>
              <a:ext uri="{FF2B5EF4-FFF2-40B4-BE49-F238E27FC236}">
                <a16:creationId xmlns:a16="http://schemas.microsoft.com/office/drawing/2014/main" id="{99D76E52-D962-40CA-BF38-0872E0A21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77"/>
            <a:ext cx="10547975" cy="6467097"/>
          </a:xfrm>
          <a:custGeom>
            <a:avLst/>
            <a:gdLst>
              <a:gd name="connsiteX0" fmla="*/ 2504457 w 8648699"/>
              <a:gd name="connsiteY0" fmla="*/ 3933023 h 5302627"/>
              <a:gd name="connsiteX1" fmla="*/ 2800662 w 8648699"/>
              <a:gd name="connsiteY1" fmla="*/ 4229228 h 5302627"/>
              <a:gd name="connsiteX2" fmla="*/ 2504457 w 8648699"/>
              <a:gd name="connsiteY2" fmla="*/ 4525434 h 5302627"/>
              <a:gd name="connsiteX3" fmla="*/ 2208251 w 8648699"/>
              <a:gd name="connsiteY3" fmla="*/ 4229228 h 5302627"/>
              <a:gd name="connsiteX4" fmla="*/ 2504457 w 8648699"/>
              <a:gd name="connsiteY4" fmla="*/ 3933023 h 5302627"/>
              <a:gd name="connsiteX5" fmla="*/ 69505 w 8648699"/>
              <a:gd name="connsiteY5" fmla="*/ 1036657 h 5302627"/>
              <a:gd name="connsiteX6" fmla="*/ 452007 w 8648699"/>
              <a:gd name="connsiteY6" fmla="*/ 1419158 h 5302627"/>
              <a:gd name="connsiteX7" fmla="*/ 69505 w 8648699"/>
              <a:gd name="connsiteY7" fmla="*/ 1801660 h 5302627"/>
              <a:gd name="connsiteX8" fmla="*/ 0 w 8648699"/>
              <a:gd name="connsiteY8" fmla="*/ 1794654 h 5302627"/>
              <a:gd name="connsiteX9" fmla="*/ 0 w 8648699"/>
              <a:gd name="connsiteY9" fmla="*/ 1043663 h 5302627"/>
              <a:gd name="connsiteX10" fmla="*/ 7016675 w 8648699"/>
              <a:gd name="connsiteY10" fmla="*/ 0 h 5302627"/>
              <a:gd name="connsiteX11" fmla="*/ 7780099 w 8648699"/>
              <a:gd name="connsiteY11" fmla="*/ 0 h 5302627"/>
              <a:gd name="connsiteX12" fmla="*/ 7773118 w 8648699"/>
              <a:gd name="connsiteY12" fmla="*/ 69249 h 5302627"/>
              <a:gd name="connsiteX13" fmla="*/ 7398387 w 8648699"/>
              <a:gd name="connsiteY13" fmla="*/ 374663 h 5302627"/>
              <a:gd name="connsiteX14" fmla="*/ 7023656 w 8648699"/>
              <a:gd name="connsiteY14" fmla="*/ 69249 h 5302627"/>
              <a:gd name="connsiteX15" fmla="*/ 0 w 8648699"/>
              <a:gd name="connsiteY15" fmla="*/ 0 h 5302627"/>
              <a:gd name="connsiteX16" fmla="*/ 6294179 w 8648699"/>
              <a:gd name="connsiteY16" fmla="*/ 0 h 5302627"/>
              <a:gd name="connsiteX17" fmla="*/ 6365011 w 8648699"/>
              <a:gd name="connsiteY17" fmla="*/ 98436 h 5302627"/>
              <a:gd name="connsiteX18" fmla="*/ 6465592 w 8648699"/>
              <a:gd name="connsiteY18" fmla="*/ 282106 h 5302627"/>
              <a:gd name="connsiteX19" fmla="*/ 6902743 w 8648699"/>
              <a:gd name="connsiteY19" fmla="*/ 796697 h 5302627"/>
              <a:gd name="connsiteX20" fmla="*/ 7694396 w 8648699"/>
              <a:gd name="connsiteY20" fmla="*/ 957015 h 5302627"/>
              <a:gd name="connsiteX21" fmla="*/ 8332550 w 8648699"/>
              <a:gd name="connsiteY21" fmla="*/ 1234423 h 5302627"/>
              <a:gd name="connsiteX22" fmla="*/ 8647293 w 8648699"/>
              <a:gd name="connsiteY22" fmla="*/ 2231590 h 5302627"/>
              <a:gd name="connsiteX23" fmla="*/ 8589037 w 8648699"/>
              <a:gd name="connsiteY23" fmla="*/ 2743986 h 5302627"/>
              <a:gd name="connsiteX24" fmla="*/ 6453687 w 8648699"/>
              <a:gd name="connsiteY24" fmla="*/ 3925051 h 5302627"/>
              <a:gd name="connsiteX25" fmla="*/ 5484031 w 8648699"/>
              <a:gd name="connsiteY25" fmla="*/ 4456750 h 5302627"/>
              <a:gd name="connsiteX26" fmla="*/ 5328450 w 8648699"/>
              <a:gd name="connsiteY26" fmla="*/ 4943717 h 5302627"/>
              <a:gd name="connsiteX27" fmla="*/ 4105081 w 8648699"/>
              <a:gd name="connsiteY27" fmla="*/ 5103111 h 5302627"/>
              <a:gd name="connsiteX28" fmla="*/ 3701337 w 8648699"/>
              <a:gd name="connsiteY28" fmla="*/ 4617069 h 5302627"/>
              <a:gd name="connsiteX29" fmla="*/ 3039141 w 8648699"/>
              <a:gd name="connsiteY29" fmla="*/ 3869685 h 5302627"/>
              <a:gd name="connsiteX30" fmla="*/ 1904079 w 8648699"/>
              <a:gd name="connsiteY30" fmla="*/ 3703935 h 5302627"/>
              <a:gd name="connsiteX31" fmla="*/ 613090 w 8648699"/>
              <a:gd name="connsiteY31" fmla="*/ 3502814 h 5302627"/>
              <a:gd name="connsiteX32" fmla="*/ 236971 w 8648699"/>
              <a:gd name="connsiteY32" fmla="*/ 2379773 h 5302627"/>
              <a:gd name="connsiteX33" fmla="*/ 648691 w 8648699"/>
              <a:gd name="connsiteY33" fmla="*/ 1707520 h 5302627"/>
              <a:gd name="connsiteX34" fmla="*/ 625574 w 8648699"/>
              <a:gd name="connsiteY34" fmla="*/ 1098146 h 5302627"/>
              <a:gd name="connsiteX35" fmla="*/ 151668 w 8648699"/>
              <a:gd name="connsiteY35" fmla="*/ 513972 h 5302627"/>
              <a:gd name="connsiteX36" fmla="*/ 28936 w 8648699"/>
              <a:gd name="connsiteY36" fmla="*/ 363239 h 5302627"/>
              <a:gd name="connsiteX37" fmla="*/ 0 w 8648699"/>
              <a:gd name="connsiteY37" fmla="*/ 316565 h 530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648699" h="5302627">
                <a:moveTo>
                  <a:pt x="2504457" y="3933023"/>
                </a:moveTo>
                <a:cubicBezTo>
                  <a:pt x="2668046" y="3933023"/>
                  <a:pt x="2800662" y="4065639"/>
                  <a:pt x="2800662" y="4229228"/>
                </a:cubicBezTo>
                <a:cubicBezTo>
                  <a:pt x="2800662" y="4392818"/>
                  <a:pt x="2668046" y="4525434"/>
                  <a:pt x="2504457" y="4525434"/>
                </a:cubicBezTo>
                <a:cubicBezTo>
                  <a:pt x="2340867" y="4525434"/>
                  <a:pt x="2208251" y="4392818"/>
                  <a:pt x="2208251" y="4229228"/>
                </a:cubicBezTo>
                <a:cubicBezTo>
                  <a:pt x="2208251" y="4065639"/>
                  <a:pt x="2340867" y="3933023"/>
                  <a:pt x="2504457" y="3933023"/>
                </a:cubicBezTo>
                <a:close/>
                <a:moveTo>
                  <a:pt x="69505" y="1036657"/>
                </a:moveTo>
                <a:cubicBezTo>
                  <a:pt x="280754" y="1036657"/>
                  <a:pt x="452007" y="1207909"/>
                  <a:pt x="452007" y="1419158"/>
                </a:cubicBezTo>
                <a:cubicBezTo>
                  <a:pt x="452007" y="1630408"/>
                  <a:pt x="280754" y="1801660"/>
                  <a:pt x="69505" y="1801660"/>
                </a:cubicBezTo>
                <a:lnTo>
                  <a:pt x="0" y="1794654"/>
                </a:lnTo>
                <a:lnTo>
                  <a:pt x="0" y="1043663"/>
                </a:lnTo>
                <a:close/>
                <a:moveTo>
                  <a:pt x="7016675" y="0"/>
                </a:moveTo>
                <a:lnTo>
                  <a:pt x="7780099" y="0"/>
                </a:lnTo>
                <a:lnTo>
                  <a:pt x="7773118" y="69249"/>
                </a:lnTo>
                <a:cubicBezTo>
                  <a:pt x="7737451" y="243548"/>
                  <a:pt x="7583231" y="374663"/>
                  <a:pt x="7398387" y="374663"/>
                </a:cubicBezTo>
                <a:cubicBezTo>
                  <a:pt x="7213544" y="374663"/>
                  <a:pt x="7059323" y="243548"/>
                  <a:pt x="7023656" y="69249"/>
                </a:cubicBezTo>
                <a:close/>
                <a:moveTo>
                  <a:pt x="0" y="0"/>
                </a:moveTo>
                <a:lnTo>
                  <a:pt x="6294179" y="0"/>
                </a:lnTo>
                <a:lnTo>
                  <a:pt x="6365011" y="98436"/>
                </a:lnTo>
                <a:cubicBezTo>
                  <a:pt x="6400768" y="155469"/>
                  <a:pt x="6434312" y="216741"/>
                  <a:pt x="6465592" y="282106"/>
                </a:cubicBezTo>
                <a:cubicBezTo>
                  <a:pt x="6566037" y="491894"/>
                  <a:pt x="6666020" y="721566"/>
                  <a:pt x="6902743" y="796697"/>
                </a:cubicBezTo>
                <a:cubicBezTo>
                  <a:pt x="7158189" y="877608"/>
                  <a:pt x="7427043" y="924651"/>
                  <a:pt x="7694396" y="957015"/>
                </a:cubicBezTo>
                <a:cubicBezTo>
                  <a:pt x="7940248" y="986605"/>
                  <a:pt x="8159979" y="1057229"/>
                  <a:pt x="8332550" y="1234423"/>
                </a:cubicBezTo>
                <a:cubicBezTo>
                  <a:pt x="8603138" y="1512294"/>
                  <a:pt x="8658851" y="1860210"/>
                  <a:pt x="8647293" y="2231590"/>
                </a:cubicBezTo>
                <a:cubicBezTo>
                  <a:pt x="8629145" y="2403353"/>
                  <a:pt x="8638277" y="2582279"/>
                  <a:pt x="8589037" y="2743986"/>
                </a:cubicBezTo>
                <a:cubicBezTo>
                  <a:pt x="8301458" y="3687636"/>
                  <a:pt x="7538354" y="4241181"/>
                  <a:pt x="6453687" y="3925051"/>
                </a:cubicBezTo>
                <a:cubicBezTo>
                  <a:pt x="6080573" y="3817210"/>
                  <a:pt x="5567715" y="3967010"/>
                  <a:pt x="5484031" y="4456750"/>
                </a:cubicBezTo>
                <a:cubicBezTo>
                  <a:pt x="5455596" y="4624120"/>
                  <a:pt x="5418146" y="4805013"/>
                  <a:pt x="5328450" y="4943717"/>
                </a:cubicBezTo>
                <a:cubicBezTo>
                  <a:pt x="5126059" y="5255917"/>
                  <a:pt x="4482009" y="5484548"/>
                  <a:pt x="4105081" y="5103111"/>
                </a:cubicBezTo>
                <a:cubicBezTo>
                  <a:pt x="3957593" y="4953889"/>
                  <a:pt x="3837498" y="4777850"/>
                  <a:pt x="3701337" y="4617069"/>
                </a:cubicBezTo>
                <a:cubicBezTo>
                  <a:pt x="3485305" y="4362316"/>
                  <a:pt x="3302331" y="4060173"/>
                  <a:pt x="3039141" y="3869685"/>
                </a:cubicBezTo>
                <a:cubicBezTo>
                  <a:pt x="2713878" y="3634583"/>
                  <a:pt x="2294068" y="3664866"/>
                  <a:pt x="1904079" y="3703935"/>
                </a:cubicBezTo>
                <a:cubicBezTo>
                  <a:pt x="1453058" y="3749245"/>
                  <a:pt x="1020302" y="3739998"/>
                  <a:pt x="613090" y="3502814"/>
                </a:cubicBezTo>
                <a:cubicBezTo>
                  <a:pt x="116530" y="3213615"/>
                  <a:pt x="35156" y="2799815"/>
                  <a:pt x="236971" y="2379773"/>
                </a:cubicBezTo>
                <a:cubicBezTo>
                  <a:pt x="350131" y="2144206"/>
                  <a:pt x="510680" y="1931411"/>
                  <a:pt x="648691" y="1707520"/>
                </a:cubicBezTo>
                <a:cubicBezTo>
                  <a:pt x="773871" y="1503742"/>
                  <a:pt x="769826" y="1286438"/>
                  <a:pt x="625574" y="1098146"/>
                </a:cubicBezTo>
                <a:cubicBezTo>
                  <a:pt x="472999" y="899107"/>
                  <a:pt x="321119" y="698218"/>
                  <a:pt x="151668" y="513972"/>
                </a:cubicBezTo>
                <a:cubicBezTo>
                  <a:pt x="105932" y="464255"/>
                  <a:pt x="65115" y="413944"/>
                  <a:pt x="28936" y="363239"/>
                </a:cubicBezTo>
                <a:lnTo>
                  <a:pt x="0" y="3165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7BD8B4-B751-BEC7-8D1A-C61DE82C2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800402"/>
            <a:ext cx="3638550" cy="4781553"/>
          </a:xfrm>
        </p:spPr>
        <p:txBody>
          <a:bodyPr anchor="t">
            <a:normAutofit/>
          </a:bodyPr>
          <a:lstStyle/>
          <a:p>
            <a:r>
              <a:rPr lang="ru-RU" sz="4000" dirty="0">
                <a:latin typeface="Posterama"/>
                <a:cs typeface="Posterama"/>
              </a:rPr>
              <a:t>Методы</a:t>
            </a:r>
            <a:r>
              <a:rPr lang="ru-RU" sz="3700" dirty="0">
                <a:latin typeface="Posterama"/>
                <a:cs typeface="Posterama"/>
              </a:rPr>
              <a:t> исследования</a:t>
            </a:r>
            <a:r>
              <a:rPr lang="ru-RU" sz="3700" dirty="0">
                <a:cs typeface="Posterama"/>
              </a:rPr>
              <a:t> </a:t>
            </a:r>
            <a:endParaRPr lang="ru-RU" sz="37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228517-7BD5-4469-56F7-D434A810A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750" y="810563"/>
            <a:ext cx="5225497" cy="47713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100000"/>
              </a:lnSpc>
              <a:buAutoNum type="arabicPeriod"/>
            </a:pPr>
            <a:r>
              <a:rPr lang="ru-RU" sz="1700">
                <a:latin typeface="Posterama"/>
                <a:cs typeface="Times New Roman"/>
              </a:rPr>
              <a:t>Статистический, используя этот метод, я выяснял изменения тенденций химической промышленности за последние 70 лет, с помощью сми и официальных статистических ресурсов, таких как Росстат и </a:t>
            </a:r>
            <a:r>
              <a:rPr lang="ru-RU" sz="1700" err="1">
                <a:latin typeface="Posterama"/>
                <a:cs typeface="Times New Roman"/>
              </a:rPr>
              <a:t>тд</a:t>
            </a:r>
            <a:r>
              <a:rPr lang="ru-RU" sz="1700">
                <a:latin typeface="Posterama"/>
                <a:cs typeface="Times New Roman"/>
              </a:rPr>
              <a:t>.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ru-RU" sz="1700">
                <a:latin typeface="Posterama"/>
                <a:cs typeface="Times New Roman"/>
              </a:rPr>
              <a:t>Картографический, используя атлас и другие карты из достоверных источников, я изучал географию и местоположения главных комплексов, изучаемой промышленности.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ru-RU" sz="1700">
                <a:latin typeface="Posterama"/>
                <a:cs typeface="Times New Roman"/>
              </a:rPr>
              <a:t>Анализ источников информации, используя этот метод, я изучал разнообразные источники, содержащие исследования разных областей, обобщал и брал самое важное в свой проект.</a:t>
            </a:r>
          </a:p>
        </p:txBody>
      </p:sp>
    </p:spTree>
    <p:extLst>
      <p:ext uri="{BB962C8B-B14F-4D97-AF65-F5344CB8AC3E}">
        <p14:creationId xmlns:p14="http://schemas.microsoft.com/office/powerpoint/2010/main" val="2543348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F4B8A-7C06-DF6D-B774-C5AFAA2BC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ea typeface="+mj-lt"/>
                <a:cs typeface="+mj-lt"/>
              </a:rPr>
              <a:t>ГЛАВА 1. Химическая промышленность в наше время и её деятельность на территории России.</a:t>
            </a:r>
            <a:endParaRPr lang="ru-RU" sz="1400" dirty="0">
              <a:solidFill>
                <a:srgbClr val="000000"/>
              </a:solidFill>
              <a:latin typeface="Times New Roman"/>
              <a:ea typeface="+mj-lt"/>
              <a:cs typeface="Times New Roman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293FD2-AA0F-56C7-EC20-E98C3B407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ea typeface="+mn-lt"/>
                <a:cs typeface="+mn-lt"/>
              </a:rPr>
              <a:t> </a:t>
            </a:r>
            <a:r>
              <a:rPr lang="ru-RU" dirty="0">
                <a:latin typeface="Posterama"/>
                <a:ea typeface="+mn-lt"/>
                <a:cs typeface="+mn-lt"/>
              </a:rPr>
              <a:t>Отрасли химической промышленности находятся среди лидирующих в сфере тяжелой индустрии, которые обеспечивают материальную, научно-техническую базу в народном хозяйстве, влияют на укрепление обороноспособности страны, развитие производства, обеспечение жизненных потребностей населения.</a:t>
            </a:r>
          </a:p>
          <a:p>
            <a:r>
              <a:rPr lang="ru-RU" dirty="0">
                <a:latin typeface="Posterama"/>
                <a:ea typeface="+mn-lt"/>
                <a:cs typeface="+mn-lt"/>
              </a:rPr>
              <a:t>Современный состав отраслей и подотраслей российской химической промышленности включает следующие направления:</a:t>
            </a:r>
            <a:endParaRPr lang="ru-RU">
              <a:latin typeface="Posterama"/>
              <a:cs typeface="Posterama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2565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B6290-7B71-DF15-D1CE-F8B9E41C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Posterama"/>
              </a:rPr>
              <a:t>Факт из истории 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A767AD-D919-A139-291E-6EF6E8BC6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solidFill>
                  <a:srgbClr val="000000"/>
                </a:solidFill>
                <a:latin typeface="Posterama"/>
                <a:cs typeface="Times New Roman"/>
              </a:rPr>
              <a:t>Огромнейший вклад в развитие новой химической отрасли внесли (каждый в своё время) выдающиеся русские учёные: М. В. Ломоносов, Д. И. Менделеев, Н. Д. Зелинский, Н. Н. Зимин и многие другие.</a:t>
            </a:r>
          </a:p>
          <a:p>
            <a:r>
              <a:rPr lang="ru-RU" dirty="0">
                <a:solidFill>
                  <a:srgbClr val="000000"/>
                </a:solidFill>
                <a:latin typeface="Posterama"/>
                <a:cs typeface="Times New Roman"/>
              </a:rPr>
              <a:t>К 1932 году объём производства химической промышленности превышал показатели 1923 года в 4,7 раз. В годы первых двух пятилеток начали работу 70 новых предприятий отрасли. Перед началом Второй мировой войны СССР занимал 5 место в мире по выпуску химической и нефтехимической промышленности. Но  сейчас Россия сильно отстает от других сверхдержав, давайте узнаем почему 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1643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BA656F-4EA0-300E-778E-9F908E9D3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52782"/>
            <a:ext cx="4606456" cy="1154711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cs typeface="Posterama"/>
              </a:rPr>
              <a:t>Направления химической промышленности</a:t>
            </a:r>
            <a:r>
              <a:rPr lang="ru-RU" sz="4000" dirty="0">
                <a:cs typeface="Posterama"/>
              </a:rPr>
              <a:t> </a:t>
            </a:r>
            <a:endParaRPr lang="ru-RU" sz="4000">
              <a:cs typeface="Posterama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4E7D26-D2DA-DE58-4763-F8FBD4BBF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98" y="2391995"/>
            <a:ext cx="4594537" cy="31747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71450" indent="-171450">
              <a:buFont typeface="Arial" panose="020B0504020202020204" pitchFamily="34" charset="0"/>
              <a:buChar char="•"/>
            </a:pPr>
            <a:r>
              <a:rPr lang="ru-RU" dirty="0">
                <a:latin typeface="Posterama"/>
                <a:cs typeface="Times New Roman"/>
              </a:rPr>
              <a:t>Неорганическая химия </a:t>
            </a:r>
          </a:p>
          <a:p>
            <a:pPr marL="171450" indent="-171450">
              <a:buFont typeface="Arial" panose="020B0504020202020204" pitchFamily="34" charset="0"/>
              <a:buChar char="•"/>
            </a:pPr>
            <a:r>
              <a:rPr lang="ru-RU" dirty="0">
                <a:latin typeface="Posterama"/>
                <a:cs typeface="Times New Roman"/>
              </a:rPr>
              <a:t>Горно-химическая</a:t>
            </a:r>
          </a:p>
          <a:p>
            <a:pPr marL="171450" indent="-171450">
              <a:buFont typeface="Arial" panose="020B0504020202020204" pitchFamily="34" charset="0"/>
              <a:buChar char="•"/>
            </a:pPr>
            <a:r>
              <a:rPr lang="ru-RU" dirty="0">
                <a:latin typeface="Posterama"/>
                <a:cs typeface="Times New Roman"/>
              </a:rPr>
              <a:t>Органическая</a:t>
            </a:r>
          </a:p>
          <a:p>
            <a:pPr marL="171450" indent="-171450">
              <a:buFont typeface="Arial" panose="020B0504020202020204" pitchFamily="34" charset="0"/>
              <a:buChar char="•"/>
            </a:pPr>
            <a:r>
              <a:rPr lang="ru-RU" dirty="0">
                <a:latin typeface="Posterama"/>
                <a:cs typeface="Times New Roman"/>
              </a:rPr>
              <a:t>Лакокрасочная</a:t>
            </a:r>
          </a:p>
          <a:p>
            <a:pPr marL="171450" indent="-171450">
              <a:buFont typeface="Arial" panose="020B0504020202020204" pitchFamily="34" charset="0"/>
              <a:buChar char="•"/>
            </a:pPr>
            <a:r>
              <a:rPr lang="ru-RU" dirty="0">
                <a:latin typeface="Posterama"/>
                <a:cs typeface="Times New Roman"/>
              </a:rPr>
              <a:t>Химико-фармацевтическая </a:t>
            </a:r>
          </a:p>
          <a:p>
            <a:pPr marL="171450" indent="-171450">
              <a:buFont typeface="Arial" panose="020B0504020202020204" pitchFamily="34" charset="0"/>
              <a:buChar char="•"/>
            </a:pPr>
            <a:endParaRPr lang="ru-RU" dirty="0">
              <a:highlight>
                <a:srgbClr val="FFFFFF"/>
              </a:highlight>
              <a:latin typeface="Posterama"/>
              <a:cs typeface="Times New Roman"/>
            </a:endParaRPr>
          </a:p>
        </p:txBody>
      </p:sp>
      <p:pic>
        <p:nvPicPr>
          <p:cNvPr id="4" name="Рисунок 4" descr="Изображение выглядит как в помещении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65B0ACEF-6E93-81EB-1B5D-FC5FC88FB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52" r="15517" b="-1"/>
          <a:stretch/>
        </p:blipFill>
        <p:spPr>
          <a:xfrm>
            <a:off x="5879198" y="490264"/>
            <a:ext cx="6312802" cy="6367736"/>
          </a:xfrm>
          <a:custGeom>
            <a:avLst/>
            <a:gdLst/>
            <a:ahLst/>
            <a:cxnLst/>
            <a:rect l="l" t="t" r="r" b="b"/>
            <a:pathLst>
              <a:path w="6312802" h="6367736">
                <a:moveTo>
                  <a:pt x="789715" y="708127"/>
                </a:moveTo>
                <a:cubicBezTo>
                  <a:pt x="845978" y="711650"/>
                  <a:pt x="901296" y="724302"/>
                  <a:pt x="953475" y="745602"/>
                </a:cubicBezTo>
                <a:cubicBezTo>
                  <a:pt x="1173612" y="834890"/>
                  <a:pt x="1309905" y="1073925"/>
                  <a:pt x="1278834" y="1315681"/>
                </a:cubicBezTo>
                <a:cubicBezTo>
                  <a:pt x="1233750" y="1669869"/>
                  <a:pt x="880524" y="1881517"/>
                  <a:pt x="560369" y="1747304"/>
                </a:cubicBezTo>
                <a:cubicBezTo>
                  <a:pt x="338151" y="1654256"/>
                  <a:pt x="204742" y="1408974"/>
                  <a:pt x="242538" y="1164574"/>
                </a:cubicBezTo>
                <a:cubicBezTo>
                  <a:pt x="286421" y="880774"/>
                  <a:pt x="529219" y="692590"/>
                  <a:pt x="789715" y="708127"/>
                </a:cubicBezTo>
                <a:close/>
                <a:moveTo>
                  <a:pt x="2877121" y="364348"/>
                </a:moveTo>
                <a:cubicBezTo>
                  <a:pt x="2901561" y="365790"/>
                  <a:pt x="2925601" y="371235"/>
                  <a:pt x="2948310" y="380363"/>
                </a:cubicBezTo>
                <a:cubicBezTo>
                  <a:pt x="3044405" y="419202"/>
                  <a:pt x="3103503" y="523063"/>
                  <a:pt x="3089970" y="628607"/>
                </a:cubicBezTo>
                <a:cubicBezTo>
                  <a:pt x="3070190" y="782758"/>
                  <a:pt x="2916600" y="874848"/>
                  <a:pt x="2777343" y="816472"/>
                </a:cubicBezTo>
                <a:cubicBezTo>
                  <a:pt x="2680608" y="775952"/>
                  <a:pt x="2622552" y="669287"/>
                  <a:pt x="2639048" y="562863"/>
                </a:cubicBezTo>
                <a:cubicBezTo>
                  <a:pt x="2658106" y="439382"/>
                  <a:pt x="2763810" y="357542"/>
                  <a:pt x="2877121" y="364348"/>
                </a:cubicBezTo>
                <a:close/>
                <a:moveTo>
                  <a:pt x="5725514" y="29060"/>
                </a:moveTo>
                <a:lnTo>
                  <a:pt x="5748657" y="29701"/>
                </a:lnTo>
                <a:cubicBezTo>
                  <a:pt x="5935681" y="36387"/>
                  <a:pt x="6081789" y="65616"/>
                  <a:pt x="6194082" y="113315"/>
                </a:cubicBezTo>
                <a:lnTo>
                  <a:pt x="6312802" y="183322"/>
                </a:lnTo>
                <a:lnTo>
                  <a:pt x="6312802" y="6367736"/>
                </a:lnTo>
                <a:lnTo>
                  <a:pt x="3171877" y="6367736"/>
                </a:lnTo>
                <a:lnTo>
                  <a:pt x="3171635" y="6367591"/>
                </a:lnTo>
                <a:lnTo>
                  <a:pt x="2683232" y="6367591"/>
                </a:lnTo>
                <a:lnTo>
                  <a:pt x="2683031" y="6367736"/>
                </a:lnTo>
                <a:lnTo>
                  <a:pt x="1006759" y="6367736"/>
                </a:lnTo>
                <a:lnTo>
                  <a:pt x="1017798" y="6253705"/>
                </a:lnTo>
                <a:cubicBezTo>
                  <a:pt x="1043303" y="6019815"/>
                  <a:pt x="1065826" y="5776617"/>
                  <a:pt x="897420" y="5565130"/>
                </a:cubicBezTo>
                <a:cubicBezTo>
                  <a:pt x="700507" y="5318087"/>
                  <a:pt x="491822" y="5428997"/>
                  <a:pt x="271526" y="5130943"/>
                </a:cubicBezTo>
                <a:cubicBezTo>
                  <a:pt x="108646" y="4910648"/>
                  <a:pt x="-26366" y="4708290"/>
                  <a:pt x="39940" y="4415201"/>
                </a:cubicBezTo>
                <a:cubicBezTo>
                  <a:pt x="128666" y="4023216"/>
                  <a:pt x="467878" y="3870268"/>
                  <a:pt x="464356" y="3587268"/>
                </a:cubicBezTo>
                <a:cubicBezTo>
                  <a:pt x="460351" y="3247094"/>
                  <a:pt x="43943" y="3178950"/>
                  <a:pt x="3183" y="2791128"/>
                </a:cubicBezTo>
                <a:cubicBezTo>
                  <a:pt x="-23403" y="2538162"/>
                  <a:pt x="118896" y="2235225"/>
                  <a:pt x="343758" y="2095087"/>
                </a:cubicBezTo>
                <a:cubicBezTo>
                  <a:pt x="758163" y="1836512"/>
                  <a:pt x="1225342" y="2272862"/>
                  <a:pt x="1543093" y="2013487"/>
                </a:cubicBezTo>
                <a:cubicBezTo>
                  <a:pt x="1732879" y="1858534"/>
                  <a:pt x="1763790" y="1542064"/>
                  <a:pt x="1726873" y="1342749"/>
                </a:cubicBezTo>
                <a:cubicBezTo>
                  <a:pt x="1656484" y="963255"/>
                  <a:pt x="1345299" y="901114"/>
                  <a:pt x="1356831" y="612032"/>
                </a:cubicBezTo>
                <a:cubicBezTo>
                  <a:pt x="1365319" y="397180"/>
                  <a:pt x="1547578" y="171600"/>
                  <a:pt x="1773239" y="121551"/>
                </a:cubicBezTo>
                <a:cubicBezTo>
                  <a:pt x="1804789" y="114503"/>
                  <a:pt x="1837013" y="110980"/>
                  <a:pt x="1869333" y="110980"/>
                </a:cubicBezTo>
                <a:cubicBezTo>
                  <a:pt x="2087466" y="110980"/>
                  <a:pt x="2259155" y="271137"/>
                  <a:pt x="2312167" y="320866"/>
                </a:cubicBezTo>
                <a:cubicBezTo>
                  <a:pt x="2563133" y="555255"/>
                  <a:pt x="2364538" y="842498"/>
                  <a:pt x="2568899" y="1194363"/>
                </a:cubicBezTo>
                <a:cubicBezTo>
                  <a:pt x="2600650" y="1246494"/>
                  <a:pt x="2637078" y="1295662"/>
                  <a:pt x="2677726" y="1341226"/>
                </a:cubicBezTo>
                <a:cubicBezTo>
                  <a:pt x="2757804" y="1432276"/>
                  <a:pt x="2906990" y="1416261"/>
                  <a:pt x="2964327" y="1310316"/>
                </a:cubicBezTo>
                <a:cubicBezTo>
                  <a:pt x="3059059" y="1135183"/>
                  <a:pt x="3149628" y="938831"/>
                  <a:pt x="3333248" y="887741"/>
                </a:cubicBezTo>
                <a:cubicBezTo>
                  <a:pt x="3690239" y="788365"/>
                  <a:pt x="3902767" y="1378543"/>
                  <a:pt x="4272730" y="1307994"/>
                </a:cubicBezTo>
                <a:cubicBezTo>
                  <a:pt x="4426320" y="1278686"/>
                  <a:pt x="4515368" y="1152802"/>
                  <a:pt x="4596327" y="996810"/>
                </a:cubicBezTo>
                <a:cubicBezTo>
                  <a:pt x="4618829" y="953326"/>
                  <a:pt x="4640770" y="907521"/>
                  <a:pt x="4663272" y="860676"/>
                </a:cubicBezTo>
                <a:cubicBezTo>
                  <a:pt x="4732781" y="613153"/>
                  <a:pt x="4835282" y="115946"/>
                  <a:pt x="5572324" y="40189"/>
                </a:cubicBezTo>
                <a:cubicBezTo>
                  <a:pt x="5622910" y="31543"/>
                  <a:pt x="5674208" y="27859"/>
                  <a:pt x="5725514" y="29060"/>
                </a:cubicBezTo>
                <a:close/>
                <a:moveTo>
                  <a:pt x="4169348" y="793"/>
                </a:moveTo>
                <a:cubicBezTo>
                  <a:pt x="4219966" y="3995"/>
                  <a:pt x="4269734" y="15368"/>
                  <a:pt x="4316693" y="34505"/>
                </a:cubicBezTo>
                <a:cubicBezTo>
                  <a:pt x="4514808" y="114584"/>
                  <a:pt x="4637488" y="329676"/>
                  <a:pt x="4609540" y="547569"/>
                </a:cubicBezTo>
                <a:cubicBezTo>
                  <a:pt x="4568620" y="865801"/>
                  <a:pt x="4251108" y="1055907"/>
                  <a:pt x="3962986" y="935790"/>
                </a:cubicBezTo>
                <a:cubicBezTo>
                  <a:pt x="3762790" y="852028"/>
                  <a:pt x="3642672" y="631491"/>
                  <a:pt x="3676946" y="411355"/>
                </a:cubicBezTo>
                <a:cubicBezTo>
                  <a:pt x="3716424" y="155985"/>
                  <a:pt x="3934959" y="-13061"/>
                  <a:pt x="4169348" y="79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5619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6BDF4D-4826-490A-8307-7247A295E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E0FF4CF-25CB-4537-9BBF-28B36C76BE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65328" y="1352190"/>
            <a:ext cx="7823624" cy="5505810"/>
          </a:xfrm>
          <a:custGeom>
            <a:avLst/>
            <a:gdLst>
              <a:gd name="connsiteX0" fmla="*/ 7676365 w 7823624"/>
              <a:gd name="connsiteY0" fmla="*/ 583688 h 5505810"/>
              <a:gd name="connsiteX1" fmla="*/ 7807957 w 7823624"/>
              <a:gd name="connsiteY1" fmla="*/ 609260 h 5505810"/>
              <a:gd name="connsiteX2" fmla="*/ 7823624 w 7823624"/>
              <a:gd name="connsiteY2" fmla="*/ 618028 h 5505810"/>
              <a:gd name="connsiteX3" fmla="*/ 7823624 w 7823624"/>
              <a:gd name="connsiteY3" fmla="*/ 1356037 h 5505810"/>
              <a:gd name="connsiteX4" fmla="*/ 7783921 w 7823624"/>
              <a:gd name="connsiteY4" fmla="*/ 1367061 h 5505810"/>
              <a:gd name="connsiteX5" fmla="*/ 7685829 w 7823624"/>
              <a:gd name="connsiteY5" fmla="*/ 1364631 h 5505810"/>
              <a:gd name="connsiteX6" fmla="*/ 7556041 w 7823624"/>
              <a:gd name="connsiteY6" fmla="*/ 1308528 h 5505810"/>
              <a:gd name="connsiteX7" fmla="*/ 7412440 w 7823624"/>
              <a:gd name="connsiteY7" fmla="*/ 765688 h 5505810"/>
              <a:gd name="connsiteX8" fmla="*/ 7676365 w 7823624"/>
              <a:gd name="connsiteY8" fmla="*/ 583688 h 5505810"/>
              <a:gd name="connsiteX9" fmla="*/ 7062857 w 7823624"/>
              <a:gd name="connsiteY9" fmla="*/ 396783 h 5505810"/>
              <a:gd name="connsiteX10" fmla="*/ 7127059 w 7823624"/>
              <a:gd name="connsiteY10" fmla="*/ 424535 h 5505810"/>
              <a:gd name="connsiteX11" fmla="*/ 7198094 w 7823624"/>
              <a:gd name="connsiteY11" fmla="*/ 693059 h 5505810"/>
              <a:gd name="connsiteX12" fmla="*/ 7099157 w 7823624"/>
              <a:gd name="connsiteY12" fmla="*/ 778505 h 5505810"/>
              <a:gd name="connsiteX13" fmla="*/ 7034998 w 7823624"/>
              <a:gd name="connsiteY13" fmla="*/ 780480 h 5505810"/>
              <a:gd name="connsiteX14" fmla="*/ 6970795 w 7823624"/>
              <a:gd name="connsiteY14" fmla="*/ 752727 h 5505810"/>
              <a:gd name="connsiteX15" fmla="*/ 6899760 w 7823624"/>
              <a:gd name="connsiteY15" fmla="*/ 484203 h 5505810"/>
              <a:gd name="connsiteX16" fmla="*/ 7062857 w 7823624"/>
              <a:gd name="connsiteY16" fmla="*/ 396783 h 5505810"/>
              <a:gd name="connsiteX17" fmla="*/ 1780739 w 7823624"/>
              <a:gd name="connsiteY17" fmla="*/ 1190 h 5505810"/>
              <a:gd name="connsiteX18" fmla="*/ 2850847 w 7823624"/>
              <a:gd name="connsiteY18" fmla="*/ 384530 h 5505810"/>
              <a:gd name="connsiteX19" fmla="*/ 3809413 w 7823624"/>
              <a:gd name="connsiteY19" fmla="*/ 1153764 h 5505810"/>
              <a:gd name="connsiteX20" fmla="*/ 5160376 w 7823624"/>
              <a:gd name="connsiteY20" fmla="*/ 1003825 h 5505810"/>
              <a:gd name="connsiteX21" fmla="*/ 5677238 w 7823624"/>
              <a:gd name="connsiteY21" fmla="*/ 480424 h 5505810"/>
              <a:gd name="connsiteX22" fmla="*/ 7082965 w 7823624"/>
              <a:gd name="connsiteY22" fmla="*/ 1065272 h 5505810"/>
              <a:gd name="connsiteX23" fmla="*/ 7687818 w 7823624"/>
              <a:gd name="connsiteY23" fmla="*/ 1625585 h 5505810"/>
              <a:gd name="connsiteX24" fmla="*/ 7823624 w 7823624"/>
              <a:gd name="connsiteY24" fmla="*/ 1633445 h 5505810"/>
              <a:gd name="connsiteX25" fmla="*/ 7823624 w 7823624"/>
              <a:gd name="connsiteY25" fmla="*/ 5505810 h 5505810"/>
              <a:gd name="connsiteX26" fmla="*/ 1419133 w 7823624"/>
              <a:gd name="connsiteY26" fmla="*/ 5505810 h 5505810"/>
              <a:gd name="connsiteX27" fmla="*/ 1422753 w 7823624"/>
              <a:gd name="connsiteY27" fmla="*/ 5488656 h 5505810"/>
              <a:gd name="connsiteX28" fmla="*/ 1543078 w 7823624"/>
              <a:gd name="connsiteY28" fmla="*/ 4961644 h 5505810"/>
              <a:gd name="connsiteX29" fmla="*/ 1334564 w 7823624"/>
              <a:gd name="connsiteY29" fmla="*/ 4133160 h 5505810"/>
              <a:gd name="connsiteX30" fmla="*/ 670875 w 7823624"/>
              <a:gd name="connsiteY30" fmla="*/ 3489628 h 5505810"/>
              <a:gd name="connsiteX31" fmla="*/ 499515 w 7823624"/>
              <a:gd name="connsiteY31" fmla="*/ 578153 h 5505810"/>
              <a:gd name="connsiteX32" fmla="*/ 1780739 w 7823624"/>
              <a:gd name="connsiteY32" fmla="*/ 1190 h 550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823624" h="5505810">
                <a:moveTo>
                  <a:pt x="7676365" y="583688"/>
                </a:moveTo>
                <a:cubicBezTo>
                  <a:pt x="7719804" y="582304"/>
                  <a:pt x="7764489" y="590613"/>
                  <a:pt x="7807957" y="609260"/>
                </a:cubicBezTo>
                <a:lnTo>
                  <a:pt x="7823624" y="618028"/>
                </a:lnTo>
                <a:lnTo>
                  <a:pt x="7823624" y="1356037"/>
                </a:lnTo>
                <a:lnTo>
                  <a:pt x="7783921" y="1367061"/>
                </a:lnTo>
                <a:cubicBezTo>
                  <a:pt x="7751926" y="1371702"/>
                  <a:pt x="7718882" y="1370985"/>
                  <a:pt x="7685829" y="1364631"/>
                </a:cubicBezTo>
                <a:cubicBezTo>
                  <a:pt x="7641760" y="1356162"/>
                  <a:pt x="7597675" y="1337676"/>
                  <a:pt x="7556041" y="1308528"/>
                </a:cubicBezTo>
                <a:cubicBezTo>
                  <a:pt x="7389499" y="1191936"/>
                  <a:pt x="7325207" y="948898"/>
                  <a:pt x="7412440" y="765688"/>
                </a:cubicBezTo>
                <a:cubicBezTo>
                  <a:pt x="7466961" y="651183"/>
                  <a:pt x="7567768" y="587147"/>
                  <a:pt x="7676365" y="583688"/>
                </a:cubicBezTo>
                <a:close/>
                <a:moveTo>
                  <a:pt x="7062857" y="396783"/>
                </a:moveTo>
                <a:cubicBezTo>
                  <a:pt x="7084657" y="400973"/>
                  <a:pt x="7106463" y="410117"/>
                  <a:pt x="7127059" y="424535"/>
                </a:cubicBezTo>
                <a:cubicBezTo>
                  <a:pt x="7209442" y="482209"/>
                  <a:pt x="7241245" y="602433"/>
                  <a:pt x="7198094" y="693059"/>
                </a:cubicBezTo>
                <a:cubicBezTo>
                  <a:pt x="7176519" y="738373"/>
                  <a:pt x="7140289" y="767709"/>
                  <a:pt x="7099157" y="778505"/>
                </a:cubicBezTo>
                <a:cubicBezTo>
                  <a:pt x="7078590" y="783905"/>
                  <a:pt x="7056797" y="784670"/>
                  <a:pt x="7034998" y="780480"/>
                </a:cubicBezTo>
                <a:cubicBezTo>
                  <a:pt x="7013198" y="776289"/>
                  <a:pt x="6991391" y="767146"/>
                  <a:pt x="6970795" y="752727"/>
                </a:cubicBezTo>
                <a:cubicBezTo>
                  <a:pt x="6888412" y="695052"/>
                  <a:pt x="6856608" y="574829"/>
                  <a:pt x="6899760" y="484203"/>
                </a:cubicBezTo>
                <a:cubicBezTo>
                  <a:pt x="6932124" y="416232"/>
                  <a:pt x="6997458" y="384213"/>
                  <a:pt x="7062857" y="396783"/>
                </a:cubicBezTo>
                <a:close/>
                <a:moveTo>
                  <a:pt x="1780739" y="1190"/>
                </a:moveTo>
                <a:cubicBezTo>
                  <a:pt x="2129768" y="14988"/>
                  <a:pt x="2488852" y="148495"/>
                  <a:pt x="2850847" y="384530"/>
                </a:cubicBezTo>
                <a:cubicBezTo>
                  <a:pt x="3184362" y="601036"/>
                  <a:pt x="3487788" y="901267"/>
                  <a:pt x="3809413" y="1153764"/>
                </a:cubicBezTo>
                <a:cubicBezTo>
                  <a:pt x="4262448" y="1508236"/>
                  <a:pt x="4750558" y="1545992"/>
                  <a:pt x="5160376" y="1003825"/>
                </a:cubicBezTo>
                <a:cubicBezTo>
                  <a:pt x="5313232" y="801671"/>
                  <a:pt x="5481196" y="587300"/>
                  <a:pt x="5677238" y="480424"/>
                </a:cubicBezTo>
                <a:cubicBezTo>
                  <a:pt x="6182723" y="204840"/>
                  <a:pt x="6667481" y="431193"/>
                  <a:pt x="7082965" y="1065272"/>
                </a:cubicBezTo>
                <a:cubicBezTo>
                  <a:pt x="7249706" y="1319645"/>
                  <a:pt x="7421998" y="1601453"/>
                  <a:pt x="7687818" y="1625585"/>
                </a:cubicBezTo>
                <a:lnTo>
                  <a:pt x="7823624" y="1633445"/>
                </a:lnTo>
                <a:lnTo>
                  <a:pt x="7823624" y="5505810"/>
                </a:lnTo>
                <a:lnTo>
                  <a:pt x="1419133" y="5505810"/>
                </a:lnTo>
                <a:lnTo>
                  <a:pt x="1422753" y="5488656"/>
                </a:lnTo>
                <a:cubicBezTo>
                  <a:pt x="1462649" y="5312984"/>
                  <a:pt x="1506176" y="5138278"/>
                  <a:pt x="1543078" y="4961644"/>
                </a:cubicBezTo>
                <a:cubicBezTo>
                  <a:pt x="1609806" y="4640258"/>
                  <a:pt x="1539760" y="4343419"/>
                  <a:pt x="1334564" y="4133160"/>
                </a:cubicBezTo>
                <a:cubicBezTo>
                  <a:pt x="1117562" y="3910930"/>
                  <a:pt x="900716" y="3685928"/>
                  <a:pt x="670875" y="3489628"/>
                </a:cubicBezTo>
                <a:cubicBezTo>
                  <a:pt x="-321639" y="2642174"/>
                  <a:pt x="-67393" y="1165752"/>
                  <a:pt x="499515" y="578153"/>
                </a:cubicBezTo>
                <a:cubicBezTo>
                  <a:pt x="899852" y="163598"/>
                  <a:pt x="1331986" y="-16550"/>
                  <a:pt x="1780739" y="11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6DB5B-F956-0395-713F-2CE3BD73C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2783"/>
            <a:ext cx="10972800" cy="1570804"/>
          </a:xfrm>
        </p:spPr>
        <p:txBody>
          <a:bodyPr>
            <a:normAutofit/>
          </a:bodyPr>
          <a:lstStyle/>
          <a:p>
            <a:r>
              <a:rPr lang="ru-RU" b="1" dirty="0">
                <a:ea typeface="+mj-lt"/>
                <a:cs typeface="+mj-lt"/>
              </a:rPr>
              <a:t>Динамика химической промышленности 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EE96C4-EBA7-0A0D-5C49-CDDAF314E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397689"/>
            <a:ext cx="3750023" cy="344589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b="1" dirty="0">
              <a:ea typeface="+mn-lt"/>
              <a:cs typeface="+mn-lt"/>
            </a:endParaRPr>
          </a:p>
          <a:p>
            <a:endParaRPr lang="ru-RU" b="1" dirty="0"/>
          </a:p>
        </p:txBody>
      </p:sp>
      <p:pic>
        <p:nvPicPr>
          <p:cNvPr id="5" name="Рисунок 5" descr="Изображение выглядит как диаграмма, круговая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7A72A33B-912F-0A6A-7C3B-3EA75CAF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584" y="2880586"/>
            <a:ext cx="5352816" cy="295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32040"/>
      </p:ext>
    </p:extLst>
  </p:cSld>
  <p:clrMapOvr>
    <a:masterClrMapping/>
  </p:clrMapOvr>
</p:sld>
</file>

<file path=ppt/theme/theme1.xml><?xml version="1.0" encoding="utf-8"?>
<a:theme xmlns:a="http://schemas.openxmlformats.org/drawingml/2006/main" name="SplashVTI">
  <a:themeElements>
    <a:clrScheme name="Custom 11">
      <a:dk1>
        <a:srgbClr val="262626"/>
      </a:dk1>
      <a:lt1>
        <a:sysClr val="window" lastClr="FFFFFF"/>
      </a:lt1>
      <a:dk2>
        <a:srgbClr val="2F333D"/>
      </a:dk2>
      <a:lt2>
        <a:srgbClr val="E9F3F3"/>
      </a:lt2>
      <a:accent1>
        <a:srgbClr val="1EBE9B"/>
      </a:accent1>
      <a:accent2>
        <a:srgbClr val="FD8686"/>
      </a:accent2>
      <a:accent3>
        <a:srgbClr val="0AC8AD"/>
      </a:accent3>
      <a:accent4>
        <a:srgbClr val="E69500"/>
      </a:accent4>
      <a:accent5>
        <a:srgbClr val="EC4E70"/>
      </a:accent5>
      <a:accent6>
        <a:srgbClr val="794DFF"/>
      </a:accent6>
      <a:hlink>
        <a:srgbClr val="3E8FF1"/>
      </a:hlink>
      <a:folHlink>
        <a:srgbClr val="939393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SplashVTI</vt:lpstr>
      <vt:lpstr>Современное состояние химической промышленности</vt:lpstr>
      <vt:lpstr>Актуальность проекта</vt:lpstr>
      <vt:lpstr>Цель:</vt:lpstr>
      <vt:lpstr>Задачи:</vt:lpstr>
      <vt:lpstr>Методы исследования </vt:lpstr>
      <vt:lpstr>ГЛАВА 1. Химическая промышленность в наше время и её деятельность на территории России.</vt:lpstr>
      <vt:lpstr>Факт из истории </vt:lpstr>
      <vt:lpstr>Направления химической промышленности </vt:lpstr>
      <vt:lpstr>Динамика химической промышленности </vt:lpstr>
      <vt:lpstr>    </vt:lpstr>
      <vt:lpstr>Основные экономические центры</vt:lpstr>
      <vt:lpstr>Презентация PowerPoint</vt:lpstr>
      <vt:lpstr>Презентация PowerPoint</vt:lpstr>
      <vt:lpstr>Регионы лидирующие по производству отдельных отраслей химии:</vt:lpstr>
      <vt:lpstr>ГЛАВА 2. Основные трудности и пути их решения. </vt:lpstr>
      <vt:lpstr>Пути решения экологических проблем отрасли лежат в нескольких плоскостях:</vt:lpstr>
      <vt:lpstr>Основными проблемами химической промышленности являются:</vt:lpstr>
      <vt:lpstr>Ряд способов решений данных трудностей</vt:lpstr>
      <vt:lpstr>Важный аспект для повышения эффективности деятельности предприятия</vt:lpstr>
      <vt:lpstr>Основная проблема, её причины</vt:lpstr>
      <vt:lpstr>Вывод.</vt:lpstr>
      <vt:lpstr>Продукт проекта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846</cp:revision>
  <dcterms:created xsi:type="dcterms:W3CDTF">2023-04-02T11:32:48Z</dcterms:created>
  <dcterms:modified xsi:type="dcterms:W3CDTF">2023-04-16T15:08:26Z</dcterms:modified>
</cp:coreProperties>
</file>