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 bwMode="auto"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572652" y="2944634"/>
            <a:ext cx="1190348" cy="2459735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445482" y="3055620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 bwMode="auto"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04705" y="3227033"/>
            <a:ext cx="6629400" cy="1219200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7048577" y="395427"/>
            <a:ext cx="1485531" cy="5788981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380999"/>
            <a:ext cx="6172200" cy="579120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 bwMode="auto"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67656" y="3048000"/>
            <a:ext cx="8033799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>
              <a:spcBef>
                <a:spcPts val="0"/>
              </a:spcBef>
              <a:buNone/>
              <a:defRPr lang="en-US" sz="4000" cap="all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4" name="Rectangle 13"/>
          <p:cNvSpPr/>
          <p:nvPr/>
        </p:nvSpPr>
        <p:spPr bwMode="auto"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6128" y="408372"/>
            <a:ext cx="8260672" cy="1039427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 bwMode="auto"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69000" y="2971800"/>
            <a:ext cx="2298634" cy="175259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9" name="Rounded Rectangle 8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85800" y="621437"/>
            <a:ext cx="7772400" cy="43315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 bwMode="auto"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 bwMode="auto"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 bwMode="auto"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599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0E619B-213F-433E-9714-D69362F56B1C}" type="datetimeFigureOut">
              <a:rPr lang="ru-RU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4344DD-DDCE-45B0-B237-25BD2DA3E296}" type="slidenum">
              <a:rPr lang="ru-RU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 bwMode="auto"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3500" cap="all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>
        <a:spcBef>
          <a:spcPts val="0"/>
        </a:spcBef>
        <a:buClr>
          <a:schemeClr val="accent2"/>
        </a:buClr>
        <a:buFont typeface="Arial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>
        <a:spcBef>
          <a:spcPts val="0"/>
        </a:spcBef>
        <a:buClr>
          <a:schemeClr val="accent3"/>
        </a:buClr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>
        <a:spcBef>
          <a:spcPts val="0"/>
        </a:spcBef>
        <a:buClr>
          <a:schemeClr val="accent4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>
        <a:spcBef>
          <a:spcPts val="0"/>
        </a:spcBef>
        <a:buClr>
          <a:schemeClr val="accent5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>
        <a:spcBef>
          <a:spcPts val="0"/>
        </a:spcBef>
        <a:buClr>
          <a:schemeClr val="accent2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>
        <a:spcBef>
          <a:spcPts val="0"/>
        </a:spcBef>
        <a:buClr>
          <a:schemeClr val="accent3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>
        <a:spcBef>
          <a:spcPts val="0"/>
        </a:spcBef>
        <a:buClr>
          <a:schemeClr val="accent4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.fishki.net/3431962-10-samyh-vysokih-derevyev-v-mire.html?ysclid=lfvmt5mn8185839626" TargetMode="External"/><Relationship Id="rId2" Type="http://schemas.openxmlformats.org/officeDocument/2006/relationships/hyperlink" Target="http://&#1084;&#1077;&#1075;&#1072;&#1092;&#1072;&#1082;&#1090;&#1099;.&#1088;&#1092;/%D0%B8%D0%BD%D1%82%D0%B5%D1%80%D0%B5%D1%81%D0%BD%D1%8B%D0%B5-%D1%84%D0%B0%D0%BA%D1%82%D1%8B-%D0%BE-%D0%B4%D0%B5%D1%80%D0%B5%D0%B2%D1%8C%D1%8F%D1%85/?ysclid=lfvmjnd7rq1236935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awilon.ru/statistika-vyrubki-lesov/?ysclid=lfvmxwoqsl319957658" TargetMode="External"/><Relationship Id="rId5" Type="http://schemas.openxmlformats.org/officeDocument/2006/relationships/hyperlink" Target="https://iz.ru/1483021/dmitrii-alekseev/darom-chto-rastet-pochemu-lesa-rossii-ostaiutsia-malodokhodnymi" TargetMode="External"/><Relationship Id="rId4" Type="http://schemas.openxmlformats.org/officeDocument/2006/relationships/hyperlink" Target="https://industrymebel.ru/analitycs/eksport-rosseeyiskeeh-peelomatyereealov-v-2022-godu/?ysclid=lfvmuawfdj89789352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>
            <a:noAutofit/>
          </a:bodyPr>
          <a:lstStyle/>
          <a:p>
            <a:pPr algn="r">
              <a:defRPr/>
            </a:pPr>
            <a:r>
              <a:rPr lang="ru-RU" sz="1100" b="1" dirty="0"/>
              <a:t>Макар </a:t>
            </a:r>
            <a:endParaRPr sz="1100" b="1" dirty="0"/>
          </a:p>
          <a:p>
            <a:pPr algn="r">
              <a:defRPr/>
            </a:pPr>
            <a:r>
              <a:rPr lang="ru-RU" sz="1100" b="1" dirty="0"/>
              <a:t>Петров </a:t>
            </a:r>
            <a:endParaRPr sz="1100" b="1" dirty="0"/>
          </a:p>
          <a:p>
            <a:pPr algn="r">
              <a:defRPr/>
            </a:pPr>
            <a:r>
              <a:rPr lang="ru-RU" sz="1100" b="1" dirty="0"/>
              <a:t>9и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11560" y="3227033"/>
            <a:ext cx="6622544" cy="135409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i="1" dirty="0" smtClean="0"/>
              <a:t>Глобальные </a:t>
            </a:r>
            <a:r>
              <a:rPr lang="ru-RU" sz="3100" b="1" i="1" dirty="0"/>
              <a:t>проблемы Экологии и способы их решения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60672" cy="1039427"/>
          </a:xfrm>
        </p:spPr>
        <p:txBody>
          <a:bodyPr/>
          <a:lstStyle/>
          <a:p>
            <a:r>
              <a:rPr lang="ru-RU" b="1" i="1" dirty="0" smtClean="0"/>
              <a:t>Факты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3811"/>
            <a:ext cx="8229600" cy="4373563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ru-RU" sz="3700" b="1" dirty="0" smtClean="0">
                <a:solidFill>
                  <a:srgbClr val="00B050"/>
                </a:solidFill>
              </a:rPr>
              <a:t>1</a:t>
            </a:r>
            <a:r>
              <a:rPr lang="ru-RU" sz="3700" dirty="0" smtClean="0">
                <a:solidFill>
                  <a:schemeClr val="tx1"/>
                </a:solidFill>
              </a:rPr>
              <a:t>. </a:t>
            </a:r>
            <a:r>
              <a:rPr lang="ru-RU" sz="6400" dirty="0" smtClean="0"/>
              <a:t>Самая дорогая древесина в нашей </a:t>
            </a:r>
          </a:p>
          <a:p>
            <a:pPr marL="114300" indent="0">
              <a:buNone/>
            </a:pPr>
            <a:r>
              <a:rPr lang="ru-RU" sz="6400" dirty="0" smtClean="0"/>
              <a:t>стране это – </a:t>
            </a:r>
            <a:r>
              <a:rPr lang="ru-RU" sz="6400" b="1" dirty="0" smtClean="0"/>
              <a:t>Карельская берёза</a:t>
            </a:r>
            <a:r>
              <a:rPr lang="ru-RU" sz="2900" dirty="0" smtClean="0"/>
              <a:t> </a:t>
            </a:r>
            <a:r>
              <a:rPr lang="ru-RU" sz="3600" dirty="0" smtClean="0"/>
              <a:t>(</a:t>
            </a:r>
            <a:r>
              <a:rPr lang="ru-RU" sz="4200" dirty="0"/>
              <a:t>карельская береза </a:t>
            </a:r>
            <a:r>
              <a:rPr lang="ru-RU" sz="4200" dirty="0" smtClean="0"/>
              <a:t>активно</a:t>
            </a:r>
          </a:p>
          <a:p>
            <a:pPr marL="114300" indent="0">
              <a:buNone/>
            </a:pPr>
            <a:r>
              <a:rPr lang="ru-RU" sz="4200" dirty="0" smtClean="0"/>
              <a:t> </a:t>
            </a:r>
            <a:r>
              <a:rPr lang="ru-RU" sz="4200" dirty="0"/>
              <a:t>выращивается в Московской области, на Урале, в Сибири, в Воронежской и Кировской областях</a:t>
            </a:r>
            <a:r>
              <a:rPr lang="ru-RU" sz="3600" dirty="0" smtClean="0"/>
              <a:t>.)</a:t>
            </a:r>
          </a:p>
          <a:p>
            <a:pPr marL="114300" indent="0">
              <a:buNone/>
            </a:pPr>
            <a:r>
              <a:rPr lang="ru-RU" sz="3700" b="1" dirty="0" smtClean="0">
                <a:solidFill>
                  <a:srgbClr val="00B050"/>
                </a:solidFill>
              </a:rPr>
              <a:t>2</a:t>
            </a:r>
            <a:r>
              <a:rPr lang="ru-RU" sz="3700" dirty="0" smtClean="0">
                <a:solidFill>
                  <a:schemeClr val="tx1"/>
                </a:solidFill>
              </a:rPr>
              <a:t>. </a:t>
            </a:r>
            <a:r>
              <a:rPr lang="ru-RU" sz="6400" dirty="0" smtClean="0"/>
              <a:t>Самое высокое дерево в мире это – </a:t>
            </a:r>
            <a:r>
              <a:rPr lang="ru-RU" sz="6400" b="1" dirty="0" err="1" smtClean="0"/>
              <a:t>Гиперион</a:t>
            </a:r>
            <a:r>
              <a:rPr lang="ru-RU" sz="6400" dirty="0" smtClean="0"/>
              <a:t> </a:t>
            </a:r>
          </a:p>
          <a:p>
            <a:pPr marL="114300" indent="0">
              <a:buNone/>
            </a:pPr>
            <a:r>
              <a:rPr lang="ru-RU" sz="4000" dirty="0" smtClean="0"/>
              <a:t>(117 м)</a:t>
            </a:r>
            <a:r>
              <a:rPr lang="en-US" sz="4000" b="1" dirty="0" smtClean="0"/>
              <a:t>|</a:t>
            </a:r>
            <a:r>
              <a:rPr lang="ru-RU" sz="4000" dirty="0" smtClean="0"/>
              <a:t>(Генерал </a:t>
            </a:r>
            <a:r>
              <a:rPr lang="ru-RU" sz="4000" b="1" dirty="0" err="1" smtClean="0"/>
              <a:t>Шерман</a:t>
            </a:r>
            <a:r>
              <a:rPr lang="ru-RU" sz="4000" dirty="0" smtClean="0"/>
              <a:t> – 84м, 1900т, 2500лет.)</a:t>
            </a:r>
            <a:r>
              <a:rPr lang="ru-RU" sz="4000" dirty="0"/>
              <a:t> </a:t>
            </a:r>
            <a:endParaRPr lang="en-US" sz="4000" dirty="0" smtClean="0"/>
          </a:p>
          <a:p>
            <a:pPr marL="114300" indent="0">
              <a:buNone/>
            </a:pPr>
            <a:r>
              <a:rPr lang="ru-RU" sz="3700" b="1" dirty="0" smtClean="0">
                <a:solidFill>
                  <a:srgbClr val="00B050"/>
                </a:solidFill>
              </a:rPr>
              <a:t>3</a:t>
            </a:r>
            <a:r>
              <a:rPr lang="ru-RU" sz="3700" dirty="0" smtClean="0">
                <a:solidFill>
                  <a:schemeClr val="tx1"/>
                </a:solidFill>
              </a:rPr>
              <a:t>. </a:t>
            </a:r>
            <a:r>
              <a:rPr lang="ru-RU" sz="6400" dirty="0" smtClean="0"/>
              <a:t>Для </a:t>
            </a:r>
            <a:r>
              <a:rPr lang="ru-RU" sz="6400" dirty="0"/>
              <a:t>производства одного листа </a:t>
            </a:r>
            <a:r>
              <a:rPr lang="ru-RU" sz="6400" dirty="0" smtClean="0"/>
              <a:t>формата</a:t>
            </a:r>
            <a:endParaRPr lang="en-US" sz="6400" dirty="0" smtClean="0"/>
          </a:p>
          <a:p>
            <a:pPr marL="114300" indent="0">
              <a:buNone/>
            </a:pPr>
            <a:r>
              <a:rPr lang="ru-RU" sz="6400" dirty="0" smtClean="0"/>
              <a:t>А4 требуется</a:t>
            </a:r>
            <a:endParaRPr lang="en-US" sz="6400" dirty="0" smtClean="0"/>
          </a:p>
          <a:p>
            <a:pPr marL="114300" indent="0">
              <a:buNone/>
            </a:pPr>
            <a:r>
              <a:rPr lang="ru-RU" sz="6400" dirty="0" smtClean="0"/>
              <a:t>в </a:t>
            </a:r>
            <a:r>
              <a:rPr lang="ru-RU" sz="6400" dirty="0"/>
              <a:t>среднем 15-20 грамм </a:t>
            </a:r>
            <a:r>
              <a:rPr lang="ru-RU" sz="6400" dirty="0" smtClean="0"/>
              <a:t>древесины.</a:t>
            </a:r>
            <a:endParaRPr lang="en-US" sz="6400" dirty="0" smtClean="0"/>
          </a:p>
          <a:p>
            <a:pPr marL="114300" indent="0">
              <a:buNone/>
            </a:pPr>
            <a:r>
              <a:rPr lang="ru-RU" sz="3700" b="1" dirty="0" smtClean="0">
                <a:solidFill>
                  <a:srgbClr val="00B050"/>
                </a:solidFill>
              </a:rPr>
              <a:t>4</a:t>
            </a:r>
            <a:r>
              <a:rPr lang="ru-RU" sz="3700" dirty="0" smtClean="0">
                <a:solidFill>
                  <a:schemeClr val="tx1"/>
                </a:solidFill>
              </a:rPr>
              <a:t>. </a:t>
            </a:r>
            <a:r>
              <a:rPr lang="ru-RU" sz="6400" dirty="0" smtClean="0"/>
              <a:t>В </a:t>
            </a:r>
            <a:r>
              <a:rPr lang="ru-RU" sz="6400" dirty="0"/>
              <a:t>мире примерно в 60 раз </a:t>
            </a:r>
            <a:r>
              <a:rPr lang="ru-RU" sz="6400" dirty="0" smtClean="0"/>
              <a:t>больше</a:t>
            </a:r>
          </a:p>
          <a:p>
            <a:pPr marL="114300" indent="0">
              <a:buNone/>
            </a:pPr>
            <a:r>
              <a:rPr lang="ru-RU" sz="6400" dirty="0" smtClean="0"/>
              <a:t> </a:t>
            </a:r>
            <a:r>
              <a:rPr lang="ru-RU" sz="6400" dirty="0"/>
              <a:t>деревьев, чем людей.</a:t>
            </a:r>
            <a:r>
              <a:rPr lang="en-US" sz="6400" dirty="0" smtClean="0"/>
              <a:t> </a:t>
            </a:r>
            <a:endParaRPr lang="ru-RU" sz="6400" dirty="0" smtClean="0"/>
          </a:p>
          <a:p>
            <a:pPr marL="114300" indent="0">
              <a:buNone/>
            </a:pPr>
            <a:endParaRPr lang="ru-RU" sz="6400" dirty="0" smtClean="0"/>
          </a:p>
          <a:p>
            <a:pPr marL="114300" indent="0">
              <a:buNone/>
            </a:pPr>
            <a:r>
              <a:rPr lang="en-US" sz="4500" dirty="0" smtClean="0"/>
              <a:t> </a:t>
            </a:r>
            <a:endParaRPr lang="ru-RU" sz="4500" dirty="0" smtClean="0"/>
          </a:p>
          <a:p>
            <a:pPr marL="114300" indent="0">
              <a:buNone/>
            </a:pPr>
            <a:endParaRPr lang="ru-RU" sz="2000" dirty="0" smtClean="0"/>
          </a:p>
          <a:p>
            <a:pPr marL="114300" indent="0">
              <a:buNone/>
            </a:pPr>
            <a:r>
              <a:rPr lang="ru-RU" sz="8000" dirty="0" smtClean="0"/>
              <a:t>Все эти факты говорят о том что деревья надо уважать. Они раньше нас изучили эту планету. От их существования зависит процветание нашей планеты и нас самих. Не надо брать слишком много от природы. Активная и </a:t>
            </a:r>
            <a:r>
              <a:rPr lang="ru-RU" sz="8000" dirty="0" err="1" smtClean="0"/>
              <a:t>бесперерывная</a:t>
            </a:r>
            <a:r>
              <a:rPr lang="ru-RU" sz="8000" dirty="0" smtClean="0"/>
              <a:t> </a:t>
            </a:r>
            <a:r>
              <a:rPr lang="ru-RU" sz="8000" dirty="0"/>
              <a:t>в</a:t>
            </a:r>
            <a:r>
              <a:rPr lang="ru-RU" sz="8000" dirty="0" smtClean="0"/>
              <a:t>ырубка </a:t>
            </a:r>
            <a:r>
              <a:rPr lang="ru-RU" sz="8000" dirty="0"/>
              <a:t>лесов в России и в мире приводит </a:t>
            </a:r>
            <a:r>
              <a:rPr lang="ru-RU" sz="8000" dirty="0" smtClean="0"/>
              <a:t>к </a:t>
            </a:r>
            <a:r>
              <a:rPr lang="ru-RU" sz="8000" dirty="0"/>
              <a:t>негативным </a:t>
            </a:r>
            <a:r>
              <a:rPr lang="ru-RU" sz="8000" dirty="0" smtClean="0"/>
              <a:t> последствиям </a:t>
            </a:r>
            <a:r>
              <a:rPr lang="ru-RU" sz="8000" dirty="0"/>
              <a:t>для экологии всей </a:t>
            </a:r>
            <a:r>
              <a:rPr lang="ru-RU" sz="8000" dirty="0" smtClean="0"/>
              <a:t>планеты. Со временем человек начнёт страдать от </a:t>
            </a:r>
            <a:r>
              <a:rPr lang="ru-RU" sz="8000" dirty="0" err="1" smtClean="0"/>
              <a:t>нехвадки</a:t>
            </a:r>
            <a:r>
              <a:rPr lang="ru-RU" sz="8000" dirty="0" smtClean="0"/>
              <a:t> леса и поэтому люди должны соблюдать некоторые правила </a:t>
            </a:r>
            <a:endParaRPr lang="en-US" sz="8000" dirty="0"/>
          </a:p>
          <a:p>
            <a:pPr marL="114300" indent="0">
              <a:buNone/>
            </a:pPr>
            <a:r>
              <a:rPr lang="en-US" sz="3600" dirty="0" smtClean="0"/>
              <a:t> 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490579" cy="117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3399"/>
            <a:ext cx="1399856" cy="126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План проведения урока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Сказать тему моего проекта</a:t>
            </a:r>
          </a:p>
          <a:p>
            <a:r>
              <a:rPr lang="ru-RU" dirty="0" smtClean="0"/>
              <a:t>2. Объяснить что подразумевает мой проект</a:t>
            </a:r>
          </a:p>
          <a:p>
            <a:r>
              <a:rPr lang="ru-RU" dirty="0" smtClean="0"/>
              <a:t>3. Перечислить проблемы моего проекта</a:t>
            </a:r>
          </a:p>
          <a:p>
            <a:r>
              <a:rPr lang="ru-RU" dirty="0" smtClean="0"/>
              <a:t>4. Рассказать классу необходимую информацию</a:t>
            </a:r>
          </a:p>
          <a:p>
            <a:r>
              <a:rPr lang="ru-RU" dirty="0" smtClean="0"/>
              <a:t>5. Задать вопросы</a:t>
            </a:r>
            <a:r>
              <a:rPr lang="en-US" dirty="0" smtClean="0"/>
              <a:t>:</a:t>
            </a:r>
            <a:endParaRPr lang="ru-RU" dirty="0"/>
          </a:p>
          <a:p>
            <a:pPr marL="114300" indent="0">
              <a:buNone/>
            </a:pPr>
            <a:r>
              <a:rPr lang="ru-RU" dirty="0" smtClean="0"/>
              <a:t>   </a:t>
            </a:r>
            <a:r>
              <a:rPr lang="en-US" dirty="0" smtClean="0"/>
              <a:t>    - </a:t>
            </a:r>
            <a:r>
              <a:rPr lang="ru-RU" dirty="0" smtClean="0"/>
              <a:t>какие экологические проблемы вы знаете?(</a:t>
            </a:r>
            <a:r>
              <a:rPr lang="ru-RU" sz="1400" dirty="0" smtClean="0"/>
              <a:t>не менее трёх примеров)</a:t>
            </a:r>
          </a:p>
          <a:p>
            <a:pPr marL="114300" indent="0">
              <a:buNone/>
            </a:pPr>
            <a:r>
              <a:rPr lang="ru-RU" dirty="0" smtClean="0"/>
              <a:t>       - к одному из своих примеров напишите решение этой экологической проблемы</a:t>
            </a:r>
            <a:r>
              <a:rPr lang="ru-RU" sz="1400" dirty="0" smtClean="0"/>
              <a:t>(1-2 </a:t>
            </a:r>
            <a:r>
              <a:rPr lang="ru-RU" sz="1400" dirty="0" err="1" smtClean="0"/>
              <a:t>предл</a:t>
            </a:r>
            <a:r>
              <a:rPr lang="ru-RU" sz="1400" dirty="0" smtClean="0"/>
              <a:t>)</a:t>
            </a:r>
          </a:p>
          <a:p>
            <a:pPr marL="11430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877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Практический раздел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ходе изучения экологических проблем и поняв что на земле их большое количество пришёл к выводу подробного изучения одной глобальной проблемы. Лишь про одну глобальную проблему можно говорить очень долго. </a:t>
            </a:r>
          </a:p>
          <a:p>
            <a:r>
              <a:rPr lang="ru-RU" dirty="0" smtClean="0"/>
              <a:t>Я старался включить в проект самые главные внутренние темы так чтобы люди услышали самое главное для решение экологической проблемы.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97152"/>
            <a:ext cx="2736304" cy="19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6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Продукт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ходе урока я провёл опрос и +/- добился результата – с помощью урока напомнить и подтолкнуть к мысли о том что экологических проблем гораздо больше. Дети успешно использовали информацию из моей презентации. Благодаря опросу я понял для себя что есть какое-то количество (5) людей которые реально задумываются о экологических проблемах (они дали очень развёрнутый и логичный ответ).</a:t>
            </a:r>
          </a:p>
          <a:p>
            <a:r>
              <a:rPr lang="ru-RU" sz="2000" dirty="0" smtClean="0"/>
              <a:t>Урок дал детям напомнить о том что в мире есть экологические проблемы которые могут в будущем уничтожить человечество.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69160"/>
            <a:ext cx="2736304" cy="18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заключение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2100" dirty="0" smtClean="0"/>
              <a:t>  </a:t>
            </a:r>
            <a:r>
              <a:rPr lang="ru-RU" sz="2200" dirty="0" smtClean="0"/>
              <a:t>Старайтесь брать от природы минимум , но не отстраняйтесь от неё. Пытайтесь сделать так чтобы в будущем мы могли обходиться почти без помощи природы.</a:t>
            </a:r>
          </a:p>
          <a:p>
            <a:pPr marL="114300" indent="0">
              <a:buNone/>
            </a:pPr>
            <a:r>
              <a:rPr lang="ru-RU" sz="2200" dirty="0" smtClean="0"/>
              <a:t>  Следите за состоянием лесов (если есть возможность). Следите чтобы не исчезли редкие виды растений. И самое главное – следите за тем чтобы лесных пожаров было намного меньше. Пожар для леса -это самое опасное.</a:t>
            </a:r>
            <a:endParaRPr lang="ru-RU" sz="2200" dirty="0"/>
          </a:p>
          <a:p>
            <a:pPr marL="114300" indent="0">
              <a:buNone/>
            </a:pPr>
            <a:r>
              <a:rPr lang="ru-RU" sz="2200" dirty="0" smtClean="0"/>
              <a:t>   И конечно не забывайте , что вокруг нас есть и другие экологические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230342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Список литературы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500" b="1" dirty="0">
                <a:hlinkClick r:id="rId2"/>
              </a:rPr>
              <a:t>http://мегафакты.рф</a:t>
            </a:r>
            <a:r>
              <a:rPr lang="ru-RU" sz="2500" dirty="0">
                <a:hlinkClick r:id="rId2"/>
              </a:rPr>
              <a:t>›Интересные факты о </a:t>
            </a:r>
            <a:r>
              <a:rPr lang="ru-RU" sz="2500" dirty="0" smtClean="0">
                <a:hlinkClick r:id="rId2"/>
              </a:rPr>
              <a:t>деревьях</a:t>
            </a:r>
            <a:endParaRPr lang="ru-RU" sz="2500" dirty="0" smtClean="0"/>
          </a:p>
          <a:p>
            <a:r>
              <a:rPr lang="en-US" sz="2500" b="1" dirty="0">
                <a:hlinkClick r:id="rId3"/>
              </a:rPr>
              <a:t>m.fishki.net</a:t>
            </a:r>
            <a:r>
              <a:rPr lang="en-US" sz="2500" dirty="0">
                <a:hlinkClick r:id="rId3"/>
              </a:rPr>
              <a:t>›3431962…vysokih-derevyev-v-mire.html</a:t>
            </a:r>
            <a:endParaRPr lang="ru-RU" sz="2500" dirty="0" smtClean="0"/>
          </a:p>
          <a:p>
            <a:r>
              <a:rPr lang="en-US" sz="2500" b="1" dirty="0" err="1">
                <a:hlinkClick r:id="rId4"/>
              </a:rPr>
              <a:t>industrymebel.ru</a:t>
            </a:r>
            <a:r>
              <a:rPr lang="en-US" sz="2500" dirty="0" err="1">
                <a:hlinkClick r:id="rId4"/>
              </a:rPr>
              <a:t>›analitycs</a:t>
            </a:r>
            <a:r>
              <a:rPr lang="en-US" sz="2500" dirty="0">
                <a:hlinkClick r:id="rId4"/>
              </a:rPr>
              <a:t>/</a:t>
            </a:r>
            <a:r>
              <a:rPr lang="en-US" sz="2500" dirty="0" err="1">
                <a:hlinkClick r:id="rId4"/>
              </a:rPr>
              <a:t>eksport-rosseeyiskeeh</a:t>
            </a:r>
            <a:r>
              <a:rPr lang="en-US" sz="2500" dirty="0" smtClean="0">
                <a:hlinkClick r:id="rId4"/>
              </a:rPr>
              <a:t>…</a:t>
            </a:r>
            <a:endParaRPr lang="ru-RU" sz="2500" dirty="0" smtClean="0"/>
          </a:p>
          <a:p>
            <a:r>
              <a:rPr lang="en-US" sz="2500" b="1" dirty="0" smtClean="0">
                <a:hlinkClick r:id="rId5"/>
              </a:rPr>
              <a:t>iz.ru</a:t>
            </a:r>
            <a:endParaRPr lang="ru-RU" sz="2500" b="1" dirty="0" smtClean="0"/>
          </a:p>
          <a:p>
            <a:r>
              <a:rPr lang="en-US" sz="2500" b="1" dirty="0">
                <a:hlinkClick r:id="rId6"/>
              </a:rPr>
              <a:t>vawilon.ru</a:t>
            </a:r>
            <a:r>
              <a:rPr lang="en-US" sz="2500" dirty="0">
                <a:hlinkClick r:id="rId6"/>
              </a:rPr>
              <a:t>›</a:t>
            </a:r>
            <a:r>
              <a:rPr lang="ru-RU" sz="2500" dirty="0" err="1">
                <a:hlinkClick r:id="rId6"/>
              </a:rPr>
              <a:t>Статистика›Статистика</a:t>
            </a:r>
            <a:r>
              <a:rPr lang="ru-RU" sz="2500" dirty="0">
                <a:hlinkClick r:id="rId6"/>
              </a:rPr>
              <a:t> вырубки лесов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5557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внимание)</a:t>
            </a:r>
            <a:endParaRPr lang="ru-RU" b="1" i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051103" cy="470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6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 i="1"/>
              <a:t>Цели и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Цель</a:t>
            </a:r>
            <a:r>
              <a:rPr lang="en-US" sz="2800" dirty="0"/>
              <a:t>: </a:t>
            </a:r>
            <a:r>
              <a:rPr lang="ru-RU" sz="2800" dirty="0"/>
              <a:t>выявить какие бывают экологические проблемы и найти пути их решения.</a:t>
            </a:r>
            <a:endParaRPr sz="2800" dirty="0"/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Задачи</a:t>
            </a:r>
            <a:r>
              <a:rPr lang="en-US" sz="2800" b="1" dirty="0"/>
              <a:t>:</a:t>
            </a:r>
            <a:endParaRPr sz="2800" dirty="0"/>
          </a:p>
          <a:p>
            <a:pPr>
              <a:defRPr/>
            </a:pPr>
            <a:r>
              <a:rPr lang="ru-RU" sz="2800" dirty="0"/>
              <a:t>Выявить </a:t>
            </a:r>
            <a:r>
              <a:rPr lang="ru-RU" sz="2800" dirty="0">
                <a:solidFill>
                  <a:schemeClr val="tx2"/>
                </a:solidFill>
              </a:rPr>
              <a:t>основные </a:t>
            </a:r>
            <a:r>
              <a:rPr lang="ru-RU" sz="2800" dirty="0"/>
              <a:t>экологические проблемы</a:t>
            </a:r>
            <a:endParaRPr sz="2800" dirty="0"/>
          </a:p>
          <a:p>
            <a:pPr>
              <a:defRPr/>
            </a:pPr>
            <a:r>
              <a:rPr lang="ru-RU" sz="2800" dirty="0"/>
              <a:t>Воспитать чувство уважения к природе и бережное отношение к окружающей среде</a:t>
            </a:r>
            <a:endParaRPr sz="2800" dirty="0"/>
          </a:p>
          <a:p>
            <a:pPr>
              <a:defRPr/>
            </a:pPr>
            <a:r>
              <a:rPr lang="ru-RU" sz="2800" dirty="0"/>
              <a:t>Предложить свои пути решения экологических проблем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286639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b="1" i="1"/>
              <a:t>Актуальность и проблема</a:t>
            </a:r>
          </a:p>
        </p:txBody>
      </p:sp>
      <p:sp>
        <p:nvSpPr>
          <p:cNvPr id="18837497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sz="2600" b="1" dirty="0" err="1">
                <a:solidFill>
                  <a:schemeClr val="tx1"/>
                </a:solidFill>
              </a:rPr>
              <a:t>Актуальность</a:t>
            </a:r>
            <a:r>
              <a:rPr sz="2600" b="1" dirty="0">
                <a:solidFill>
                  <a:schemeClr val="tx1"/>
                </a:solidFill>
              </a:rPr>
              <a:t> </a:t>
            </a:r>
            <a:r>
              <a:rPr sz="2600" b="1" dirty="0" err="1">
                <a:solidFill>
                  <a:schemeClr val="tx1"/>
                </a:solidFill>
              </a:rPr>
              <a:t>проекта</a:t>
            </a:r>
            <a:r>
              <a:rPr sz="2600" b="1" dirty="0">
                <a:solidFill>
                  <a:schemeClr val="tx1"/>
                </a:solidFill>
              </a:rPr>
              <a:t>: </a:t>
            </a:r>
            <a:r>
              <a:rPr sz="2600" b="0" dirty="0" err="1">
                <a:solidFill>
                  <a:schemeClr val="tx2"/>
                </a:solidFill>
              </a:rPr>
              <a:t>этот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проект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актуален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т.к</a:t>
            </a:r>
            <a:r>
              <a:rPr sz="2600" b="0" dirty="0">
                <a:solidFill>
                  <a:schemeClr val="tx2"/>
                </a:solidFill>
              </a:rPr>
              <a:t>. </a:t>
            </a:r>
            <a:r>
              <a:rPr lang="ru-RU" sz="2600" dirty="0"/>
              <a:t>в</a:t>
            </a:r>
            <a:r>
              <a:rPr sz="2600" b="0" dirty="0" smtClean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наше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время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очень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сильно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затрагивают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проблемы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соблюдение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экологических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норм</a:t>
            </a:r>
            <a:r>
              <a:rPr sz="2600" b="0" dirty="0">
                <a:solidFill>
                  <a:schemeClr val="tx2"/>
                </a:solidFill>
              </a:rPr>
              <a:t>. </a:t>
            </a:r>
            <a:r>
              <a:rPr sz="2600" b="0" dirty="0" err="1">
                <a:solidFill>
                  <a:schemeClr val="tx2"/>
                </a:solidFill>
              </a:rPr>
              <a:t>Многие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люди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думают</a:t>
            </a:r>
            <a:r>
              <a:rPr sz="2600" b="0" dirty="0">
                <a:solidFill>
                  <a:schemeClr val="tx2"/>
                </a:solidFill>
              </a:rPr>
              <a:t> о </a:t>
            </a:r>
            <a:r>
              <a:rPr sz="2600" b="0" dirty="0" err="1">
                <a:solidFill>
                  <a:schemeClr val="tx2"/>
                </a:solidFill>
              </a:rPr>
              <a:t>здоровье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нашей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планеты</a:t>
            </a:r>
            <a:r>
              <a:rPr sz="2600" b="0" dirty="0">
                <a:solidFill>
                  <a:schemeClr val="tx2"/>
                </a:solidFill>
              </a:rPr>
              <a:t> и </a:t>
            </a:r>
            <a:r>
              <a:rPr sz="2600" b="0" dirty="0" err="1">
                <a:solidFill>
                  <a:schemeClr val="tx2"/>
                </a:solidFill>
              </a:rPr>
              <a:t>призывают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других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людей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ухаживать</a:t>
            </a:r>
            <a:r>
              <a:rPr sz="2600" b="0" dirty="0">
                <a:solidFill>
                  <a:schemeClr val="tx2"/>
                </a:solidFill>
              </a:rPr>
              <a:t> и </a:t>
            </a:r>
            <a:r>
              <a:rPr sz="2600" b="0" dirty="0" err="1">
                <a:solidFill>
                  <a:schemeClr val="tx2"/>
                </a:solidFill>
              </a:rPr>
              <a:t>следить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за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поведением</a:t>
            </a:r>
            <a:r>
              <a:rPr sz="2600" b="0" dirty="0">
                <a:solidFill>
                  <a:schemeClr val="tx2"/>
                </a:solidFill>
              </a:rPr>
              <a:t> к </a:t>
            </a:r>
            <a:r>
              <a:rPr sz="2600" b="0" dirty="0" err="1">
                <a:solidFill>
                  <a:schemeClr val="tx2"/>
                </a:solidFill>
              </a:rPr>
              <a:t>отношению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природы</a:t>
            </a:r>
            <a:r>
              <a:rPr sz="2600" b="0" dirty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sz="2600" b="1" dirty="0" err="1">
                <a:solidFill>
                  <a:schemeClr val="tx1"/>
                </a:solidFill>
              </a:rPr>
              <a:t>Проблема</a:t>
            </a:r>
            <a:r>
              <a:rPr sz="2600" b="0" dirty="0">
                <a:solidFill>
                  <a:schemeClr val="tx1"/>
                </a:solidFill>
              </a:rPr>
              <a:t>: </a:t>
            </a:r>
            <a:r>
              <a:rPr sz="2600" b="0" dirty="0" err="1">
                <a:solidFill>
                  <a:schemeClr val="tx2"/>
                </a:solidFill>
              </a:rPr>
              <a:t>бездействие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человека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на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окружающую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среду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тем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самым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нарушая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баланс</a:t>
            </a:r>
            <a:r>
              <a:rPr sz="2600" b="0" dirty="0">
                <a:solidFill>
                  <a:schemeClr val="tx2"/>
                </a:solidFill>
              </a:rPr>
              <a:t> в </a:t>
            </a:r>
            <a:r>
              <a:rPr sz="2600" b="0" dirty="0" err="1">
                <a:solidFill>
                  <a:schemeClr val="tx2"/>
                </a:solidFill>
              </a:rPr>
              <a:t>природе</a:t>
            </a:r>
            <a:r>
              <a:rPr sz="2600" b="0" dirty="0">
                <a:solidFill>
                  <a:schemeClr val="tx2"/>
                </a:solidFill>
              </a:rPr>
              <a:t> и </a:t>
            </a:r>
            <a:r>
              <a:rPr sz="2600" b="0" dirty="0" err="1">
                <a:solidFill>
                  <a:schemeClr val="tx2"/>
                </a:solidFill>
              </a:rPr>
              <a:t>загрязняя</a:t>
            </a:r>
            <a:r>
              <a:rPr sz="2600" b="0" dirty="0">
                <a:solidFill>
                  <a:schemeClr val="tx2"/>
                </a:solidFill>
              </a:rPr>
              <a:t> </a:t>
            </a:r>
            <a:r>
              <a:rPr sz="2600" b="0" dirty="0" err="1">
                <a:solidFill>
                  <a:schemeClr val="tx2"/>
                </a:solidFill>
              </a:rPr>
              <a:t>её</a:t>
            </a:r>
            <a:r>
              <a:rPr sz="2600" b="0" dirty="0">
                <a:solidFill>
                  <a:schemeClr val="tx2"/>
                </a:solidFill>
              </a:rPr>
              <a:t>.</a:t>
            </a:r>
            <a:endParaRPr sz="2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6104592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800" b="1" i="1" dirty="0" err="1"/>
              <a:t>Причины</a:t>
            </a:r>
            <a:r>
              <a:rPr sz="2800" b="1" i="1" dirty="0"/>
              <a:t> </a:t>
            </a:r>
            <a:r>
              <a:rPr sz="2800" b="1" i="1" dirty="0" err="1"/>
              <a:t>возникновения</a:t>
            </a:r>
            <a:r>
              <a:rPr sz="2800" b="1" i="1" dirty="0"/>
              <a:t> </a:t>
            </a:r>
            <a:r>
              <a:rPr sz="2800" b="1" i="1" dirty="0" err="1"/>
              <a:t>экологических</a:t>
            </a:r>
            <a:r>
              <a:rPr sz="2800" b="1" i="1" dirty="0"/>
              <a:t> </a:t>
            </a:r>
            <a:r>
              <a:rPr sz="2800" b="1" i="1" dirty="0" err="1"/>
              <a:t>проблем</a:t>
            </a:r>
            <a:endParaRPr sz="2800" dirty="0"/>
          </a:p>
        </p:txBody>
      </p:sp>
      <p:sp>
        <p:nvSpPr>
          <p:cNvPr id="1624400980" name="Content Placeholder 2"/>
          <p:cNvSpPr>
            <a:spLocks noGrp="1"/>
          </p:cNvSpPr>
          <p:nvPr>
            <p:ph idx="1"/>
          </p:nvPr>
        </p:nvSpPr>
        <p:spPr bwMode="auto"/>
        <p:txBody>
          <a:bodyPr>
            <a:normAutofit lnSpcReduction="10000"/>
          </a:bodyPr>
          <a:lstStyle/>
          <a:p>
            <a:pPr>
              <a:defRPr/>
            </a:pPr>
            <a:r>
              <a:rPr sz="2200" dirty="0"/>
              <a:t>1. </a:t>
            </a:r>
            <a:r>
              <a:rPr sz="2200" dirty="0" err="1"/>
              <a:t>Нерациональное</a:t>
            </a:r>
            <a:r>
              <a:rPr sz="2200" dirty="0"/>
              <a:t> </a:t>
            </a:r>
            <a:r>
              <a:rPr sz="2200" dirty="0" err="1"/>
              <a:t>природопользование</a:t>
            </a:r>
            <a:endParaRPr sz="2200" dirty="0"/>
          </a:p>
          <a:p>
            <a:pPr>
              <a:defRPr/>
            </a:pPr>
            <a:r>
              <a:rPr sz="2200" dirty="0"/>
              <a:t>2. </a:t>
            </a:r>
            <a:r>
              <a:rPr sz="2200" dirty="0" err="1"/>
              <a:t>Загрязнение</a:t>
            </a:r>
            <a:r>
              <a:rPr sz="2200" dirty="0"/>
              <a:t> </a:t>
            </a:r>
            <a:r>
              <a:rPr sz="2200" dirty="0" err="1"/>
              <a:t>окружающей</a:t>
            </a:r>
            <a:r>
              <a:rPr sz="2200" dirty="0"/>
              <a:t> </a:t>
            </a:r>
            <a:r>
              <a:rPr sz="2200" dirty="0" err="1"/>
              <a:t>среды</a:t>
            </a:r>
            <a:r>
              <a:rPr sz="2200" dirty="0"/>
              <a:t> </a:t>
            </a:r>
            <a:r>
              <a:rPr sz="2200" dirty="0" err="1"/>
              <a:t>отходами</a:t>
            </a:r>
            <a:endParaRPr sz="2200" dirty="0"/>
          </a:p>
          <a:p>
            <a:pPr>
              <a:defRPr/>
            </a:pPr>
            <a:r>
              <a:rPr sz="2200" dirty="0"/>
              <a:t>3. </a:t>
            </a:r>
            <a:r>
              <a:rPr sz="2200" dirty="0" err="1"/>
              <a:t>Неконтролируемое</a:t>
            </a:r>
            <a:r>
              <a:rPr sz="2200" dirty="0"/>
              <a:t> </a:t>
            </a:r>
            <a:r>
              <a:rPr sz="2200" dirty="0" err="1"/>
              <a:t>изменение</a:t>
            </a:r>
            <a:r>
              <a:rPr sz="2200" dirty="0"/>
              <a:t> </a:t>
            </a:r>
            <a:r>
              <a:rPr sz="2200" dirty="0" err="1"/>
              <a:t>климата</a:t>
            </a:r>
            <a:r>
              <a:rPr sz="2200" dirty="0"/>
              <a:t> </a:t>
            </a:r>
            <a:r>
              <a:rPr sz="2200" dirty="0" err="1"/>
              <a:t>земли</a:t>
            </a:r>
            <a:endParaRPr sz="2200" dirty="0"/>
          </a:p>
          <a:p>
            <a:pPr>
              <a:defRPr/>
            </a:pPr>
            <a:r>
              <a:rPr sz="2200" dirty="0"/>
              <a:t>4. </a:t>
            </a:r>
            <a:r>
              <a:rPr sz="2200" dirty="0" err="1"/>
              <a:t>Рост</a:t>
            </a:r>
            <a:r>
              <a:rPr sz="2200" dirty="0"/>
              <a:t> </a:t>
            </a:r>
            <a:r>
              <a:rPr sz="2200" dirty="0" err="1"/>
              <a:t>численности</a:t>
            </a:r>
            <a:r>
              <a:rPr sz="2200" dirty="0"/>
              <a:t> </a:t>
            </a:r>
            <a:r>
              <a:rPr sz="2200" dirty="0" err="1"/>
              <a:t>населения</a:t>
            </a:r>
            <a:r>
              <a:rPr sz="2200" dirty="0"/>
              <a:t> (</a:t>
            </a:r>
            <a:r>
              <a:rPr sz="2000" b="0" i="1" dirty="0" err="1"/>
              <a:t>продовольственная</a:t>
            </a:r>
            <a:r>
              <a:rPr sz="2000" b="0" i="1" dirty="0"/>
              <a:t>, </a:t>
            </a:r>
            <a:r>
              <a:rPr sz="2000" b="0" i="1" dirty="0" err="1"/>
              <a:t>энергетическая</a:t>
            </a:r>
            <a:r>
              <a:rPr sz="2000" b="0" i="1" dirty="0"/>
              <a:t>, </a:t>
            </a:r>
            <a:r>
              <a:rPr sz="2000" b="0" i="1" dirty="0" err="1"/>
              <a:t>сырьевая</a:t>
            </a:r>
            <a:r>
              <a:rPr sz="2000" b="0" i="1" dirty="0"/>
              <a:t> </a:t>
            </a:r>
            <a:r>
              <a:rPr sz="2000" b="0" i="1" dirty="0" err="1"/>
              <a:t>проблема</a:t>
            </a:r>
            <a:r>
              <a:rPr sz="2000" b="0" i="1" dirty="0"/>
              <a:t> и </a:t>
            </a:r>
            <a:r>
              <a:rPr sz="2000" b="0" i="1" dirty="0" err="1"/>
              <a:t>как</a:t>
            </a:r>
            <a:r>
              <a:rPr sz="2000" b="0" i="1" dirty="0"/>
              <a:t> </a:t>
            </a:r>
            <a:r>
              <a:rPr sz="2000" b="0" i="1" dirty="0" err="1"/>
              <a:t>следствие</a:t>
            </a:r>
            <a:r>
              <a:rPr sz="2000" b="0" i="1" dirty="0"/>
              <a:t> – </a:t>
            </a:r>
            <a:r>
              <a:rPr sz="2000" b="0" i="1" dirty="0" err="1"/>
              <a:t>экологическая</a:t>
            </a:r>
            <a:r>
              <a:rPr sz="2200" dirty="0"/>
              <a:t>)</a:t>
            </a:r>
          </a:p>
        </p:txBody>
      </p:sp>
      <p:sp>
        <p:nvSpPr>
          <p:cNvPr id="1999102964" name=" 1999102963"/>
          <p:cNvSpPr/>
          <p:nvPr/>
        </p:nvSpPr>
        <p:spPr bwMode="auto">
          <a:xfrm>
            <a:off x="4664849" y="3587548"/>
            <a:ext cx="4981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168327398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199" y="2225466"/>
            <a:ext cx="3889602" cy="390100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lnSpcReduction="10000"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487475401" name=" 1487475400"/>
          <p:cNvSpPr/>
          <p:nvPr/>
        </p:nvSpPr>
        <p:spPr bwMode="auto">
          <a:xfrm>
            <a:off x="8908276" y="2382832"/>
            <a:ext cx="6240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2000379703" name="Рисунок 20003797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63716" y="1903395"/>
            <a:ext cx="4223083" cy="4223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5323083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b="1" i="1"/>
              <a:t>Самые глобальные экологические проблемы</a:t>
            </a:r>
          </a:p>
        </p:txBody>
      </p:sp>
      <p:sp>
        <p:nvSpPr>
          <p:cNvPr id="1217414437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dirty="0"/>
              <a:t>1. </a:t>
            </a:r>
            <a:r>
              <a:rPr dirty="0" err="1"/>
              <a:t>Загрязнение</a:t>
            </a:r>
            <a:r>
              <a:rPr dirty="0"/>
              <a:t> </a:t>
            </a:r>
            <a:r>
              <a:rPr dirty="0" err="1"/>
              <a:t>природных</a:t>
            </a:r>
            <a:r>
              <a:rPr dirty="0"/>
              <a:t> </a:t>
            </a:r>
            <a:r>
              <a:rPr dirty="0" err="1"/>
              <a:t>вод</a:t>
            </a:r>
            <a:r>
              <a:rPr dirty="0"/>
              <a:t> (</a:t>
            </a:r>
            <a:r>
              <a:rPr dirty="0" err="1"/>
              <a:t>реки</a:t>
            </a:r>
            <a:r>
              <a:rPr dirty="0"/>
              <a:t>, </a:t>
            </a:r>
            <a:r>
              <a:rPr dirty="0" err="1"/>
              <a:t>моря</a:t>
            </a:r>
            <a:r>
              <a:rPr dirty="0"/>
              <a:t>, </a:t>
            </a:r>
            <a:r>
              <a:rPr dirty="0" err="1"/>
              <a:t>океаны</a:t>
            </a:r>
            <a:r>
              <a:rPr dirty="0"/>
              <a:t>)</a:t>
            </a:r>
          </a:p>
          <a:p>
            <a:pPr>
              <a:defRPr/>
            </a:pPr>
            <a:r>
              <a:rPr dirty="0"/>
              <a:t>2. </a:t>
            </a:r>
            <a:r>
              <a:rPr b="1" dirty="0" err="1">
                <a:solidFill>
                  <a:schemeClr val="accent2"/>
                </a:solidFill>
              </a:rPr>
              <a:t>Активная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вырубка</a:t>
            </a:r>
            <a:r>
              <a:rPr b="1" dirty="0">
                <a:solidFill>
                  <a:schemeClr val="accent2"/>
                </a:solidFill>
              </a:rPr>
              <a:t> </a:t>
            </a:r>
            <a:r>
              <a:rPr b="1" dirty="0" err="1">
                <a:solidFill>
                  <a:schemeClr val="accent2"/>
                </a:solidFill>
              </a:rPr>
              <a:t>лесов</a:t>
            </a:r>
            <a:endParaRPr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dirty="0"/>
              <a:t>3. </a:t>
            </a:r>
            <a:r>
              <a:rPr dirty="0" err="1"/>
              <a:t>Загрязнение</a:t>
            </a:r>
            <a:r>
              <a:rPr dirty="0"/>
              <a:t> </a:t>
            </a:r>
            <a:r>
              <a:rPr dirty="0" err="1"/>
              <a:t>воздуха</a:t>
            </a:r>
            <a:endParaRPr dirty="0"/>
          </a:p>
          <a:p>
            <a:pPr>
              <a:defRPr/>
            </a:pPr>
            <a:r>
              <a:rPr dirty="0"/>
              <a:t>4. </a:t>
            </a:r>
            <a:r>
              <a:rPr dirty="0" err="1"/>
              <a:t>Масштабные</a:t>
            </a:r>
            <a:r>
              <a:rPr dirty="0"/>
              <a:t> </a:t>
            </a:r>
            <a:r>
              <a:rPr dirty="0" err="1"/>
              <a:t>экологические</a:t>
            </a:r>
            <a:r>
              <a:rPr dirty="0"/>
              <a:t> </a:t>
            </a:r>
            <a:r>
              <a:rPr dirty="0" err="1"/>
              <a:t>аварии</a:t>
            </a:r>
            <a:r>
              <a:rPr dirty="0"/>
              <a:t> (</a:t>
            </a:r>
            <a:r>
              <a:rPr dirty="0" err="1"/>
              <a:t>прорыв</a:t>
            </a:r>
            <a:r>
              <a:rPr dirty="0"/>
              <a:t> </a:t>
            </a:r>
            <a:r>
              <a:rPr dirty="0" err="1"/>
              <a:t>дамбы</a:t>
            </a:r>
            <a:r>
              <a:rPr dirty="0"/>
              <a:t>, </a:t>
            </a:r>
            <a:r>
              <a:rPr dirty="0" err="1"/>
              <a:t>взрыв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ядерной</a:t>
            </a:r>
            <a:r>
              <a:rPr dirty="0"/>
              <a:t> </a:t>
            </a:r>
            <a:r>
              <a:rPr dirty="0" err="1"/>
              <a:t>электростанции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.)</a:t>
            </a:r>
          </a:p>
        </p:txBody>
      </p:sp>
      <p:sp>
        <p:nvSpPr>
          <p:cNvPr id="28484978" name=" 28484977"/>
          <p:cNvSpPr/>
          <p:nvPr/>
        </p:nvSpPr>
        <p:spPr bwMode="auto">
          <a:xfrm>
            <a:off x="6465284" y="3143489"/>
            <a:ext cx="102476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882514846" name="Рисунок 188251484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20724" y="4149080"/>
            <a:ext cx="4589390" cy="25633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6681975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clip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800" b="1" i="1" dirty="0" err="1"/>
              <a:t>Что</a:t>
            </a:r>
            <a:r>
              <a:rPr sz="2800" b="1" i="1" dirty="0"/>
              <a:t> </a:t>
            </a:r>
            <a:r>
              <a:rPr sz="2800" b="1" i="1" dirty="0" err="1"/>
              <a:t>нужно</a:t>
            </a:r>
            <a:r>
              <a:rPr sz="2800" b="1" i="1" dirty="0"/>
              <a:t> </a:t>
            </a:r>
            <a:r>
              <a:rPr sz="2800" b="1" i="1" dirty="0" err="1"/>
              <a:t>делать</a:t>
            </a:r>
            <a:r>
              <a:rPr sz="2800" b="1" i="1" dirty="0"/>
              <a:t> </a:t>
            </a:r>
            <a:r>
              <a:rPr sz="2800" b="1" i="1" dirty="0" err="1"/>
              <a:t>для</a:t>
            </a:r>
            <a:r>
              <a:rPr sz="2800" b="1" i="1" dirty="0"/>
              <a:t> </a:t>
            </a:r>
            <a:r>
              <a:rPr sz="2800" b="1" i="1" dirty="0" err="1"/>
              <a:t>решения</a:t>
            </a:r>
            <a:r>
              <a:rPr sz="2800" b="1" i="1" dirty="0"/>
              <a:t> </a:t>
            </a:r>
            <a:r>
              <a:rPr sz="2800" b="1" i="1" dirty="0" err="1"/>
              <a:t>экологических</a:t>
            </a:r>
            <a:r>
              <a:rPr sz="2800" b="1" i="1" dirty="0"/>
              <a:t> </a:t>
            </a:r>
            <a:r>
              <a:rPr sz="2800" b="1" i="1" dirty="0" err="1"/>
              <a:t>проблем</a:t>
            </a:r>
            <a:r>
              <a:rPr sz="2800" b="1" i="1" dirty="0"/>
              <a:t>?</a:t>
            </a:r>
          </a:p>
        </p:txBody>
      </p:sp>
      <p:sp>
        <p:nvSpPr>
          <p:cNvPr id="1708369663" name="Content Placeholder 2"/>
          <p:cNvSpPr>
            <a:spLocks noGrp="1"/>
          </p:cNvSpPr>
          <p:nvPr>
            <p:ph idx="1"/>
          </p:nvPr>
        </p:nvSpPr>
        <p:spPr bwMode="auto">
          <a:xfrm>
            <a:off x="179512" y="1556793"/>
            <a:ext cx="8784976" cy="4536504"/>
          </a:xfrm>
        </p:spPr>
        <p:txBody>
          <a:bodyPr>
            <a:noAutofit/>
          </a:bodyPr>
          <a:lstStyle/>
          <a:p>
            <a:pPr marL="114300" indent="0">
              <a:buClr>
                <a:schemeClr val="accent1"/>
              </a:buClr>
              <a:buFont typeface="Arial"/>
              <a:buNone/>
              <a:defRPr/>
            </a:pPr>
            <a:r>
              <a:rPr dirty="0"/>
              <a:t> В </a:t>
            </a:r>
            <a:r>
              <a:rPr dirty="0" err="1"/>
              <a:t>мире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</a:t>
            </a:r>
            <a:r>
              <a:rPr dirty="0" err="1"/>
              <a:t>давно</a:t>
            </a:r>
            <a:r>
              <a:rPr dirty="0"/>
              <a:t> </a:t>
            </a:r>
            <a:r>
              <a:rPr dirty="0" err="1"/>
              <a:t>созданы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которые</a:t>
            </a:r>
            <a:r>
              <a:rPr dirty="0"/>
              <a:t> </a:t>
            </a:r>
            <a:r>
              <a:rPr dirty="0" err="1"/>
              <a:t>следят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экологическими</a:t>
            </a:r>
            <a:r>
              <a:rPr dirty="0"/>
              <a:t> </a:t>
            </a:r>
            <a:r>
              <a:rPr dirty="0" err="1"/>
              <a:t>авариями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всему</a:t>
            </a:r>
            <a:r>
              <a:rPr dirty="0"/>
              <a:t> </a:t>
            </a:r>
            <a:r>
              <a:rPr dirty="0" err="1"/>
              <a:t>миру</a:t>
            </a:r>
            <a:r>
              <a:rPr dirty="0"/>
              <a:t>: </a:t>
            </a:r>
            <a:r>
              <a:rPr b="1" dirty="0"/>
              <a:t>Smart  Ecology</a:t>
            </a:r>
            <a:r>
              <a:rPr dirty="0"/>
              <a:t> (</a:t>
            </a:r>
            <a:r>
              <a:rPr dirty="0" err="1"/>
              <a:t>служит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разрешения</a:t>
            </a:r>
            <a:r>
              <a:rPr dirty="0"/>
              <a:t> </a:t>
            </a:r>
            <a:r>
              <a:rPr dirty="0" err="1"/>
              <a:t>экологических</a:t>
            </a:r>
            <a:r>
              <a:rPr dirty="0"/>
              <a:t> </a:t>
            </a:r>
            <a:r>
              <a:rPr dirty="0" err="1"/>
              <a:t>проблем</a:t>
            </a:r>
            <a:r>
              <a:rPr dirty="0"/>
              <a:t>), </a:t>
            </a:r>
            <a:r>
              <a:rPr b="1" dirty="0" err="1"/>
              <a:t>En+Group</a:t>
            </a:r>
            <a:r>
              <a:rPr dirty="0"/>
              <a:t> (</a:t>
            </a:r>
            <a:r>
              <a:rPr dirty="0" err="1"/>
              <a:t>следит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охраной</a:t>
            </a:r>
            <a:r>
              <a:rPr dirty="0"/>
              <a:t> </a:t>
            </a:r>
            <a:r>
              <a:rPr dirty="0" err="1"/>
              <a:t>окружающей</a:t>
            </a:r>
            <a:r>
              <a:rPr dirty="0"/>
              <a:t> </a:t>
            </a:r>
            <a:r>
              <a:rPr dirty="0" err="1"/>
              <a:t>среды</a:t>
            </a:r>
            <a:r>
              <a:rPr dirty="0"/>
              <a:t>). </a:t>
            </a:r>
            <a:r>
              <a:rPr dirty="0" err="1"/>
              <a:t>Каждый</a:t>
            </a:r>
            <a:r>
              <a:rPr dirty="0"/>
              <a:t> </a:t>
            </a:r>
            <a:r>
              <a:rPr dirty="0" err="1"/>
              <a:t>человек</a:t>
            </a:r>
            <a:r>
              <a:rPr dirty="0"/>
              <a:t> </a:t>
            </a:r>
            <a:r>
              <a:rPr dirty="0" err="1"/>
              <a:t>должен</a:t>
            </a:r>
            <a:r>
              <a:rPr dirty="0"/>
              <a:t> </a:t>
            </a:r>
            <a:r>
              <a:rPr dirty="0" err="1" smtClean="0"/>
              <a:t>понимать</a:t>
            </a:r>
            <a:r>
              <a:rPr dirty="0" smtClean="0"/>
              <a:t> </a:t>
            </a:r>
            <a:r>
              <a:rPr dirty="0"/>
              <a:t>, </a:t>
            </a: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наша</a:t>
            </a:r>
            <a:r>
              <a:rPr dirty="0"/>
              <a:t> </a:t>
            </a:r>
            <a:r>
              <a:rPr dirty="0" err="1"/>
              <a:t>планета</a:t>
            </a:r>
            <a:r>
              <a:rPr dirty="0"/>
              <a:t> </a:t>
            </a:r>
            <a:r>
              <a:rPr dirty="0" err="1"/>
              <a:t>будет</a:t>
            </a:r>
            <a:r>
              <a:rPr dirty="0"/>
              <a:t> </a:t>
            </a:r>
            <a:r>
              <a:rPr dirty="0" err="1"/>
              <a:t>долгое</a:t>
            </a:r>
            <a:r>
              <a:rPr dirty="0"/>
              <a:t> </a:t>
            </a:r>
            <a:r>
              <a:rPr dirty="0" err="1"/>
              <a:t>время</a:t>
            </a:r>
            <a:r>
              <a:rPr dirty="0"/>
              <a:t> </a:t>
            </a:r>
            <a:r>
              <a:rPr dirty="0" err="1"/>
              <a:t>служить</a:t>
            </a:r>
            <a:r>
              <a:rPr dirty="0"/>
              <a:t> </a:t>
            </a:r>
            <a:r>
              <a:rPr dirty="0" err="1"/>
              <a:t>домом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будущего</a:t>
            </a:r>
            <a:r>
              <a:rPr dirty="0"/>
              <a:t> </a:t>
            </a:r>
            <a:r>
              <a:rPr dirty="0" err="1"/>
              <a:t>поколения</a:t>
            </a:r>
            <a:r>
              <a:rPr dirty="0"/>
              <a:t>. </a:t>
            </a:r>
            <a:endParaRPr lang="ru-RU" dirty="0" smtClean="0"/>
          </a:p>
          <a:p>
            <a:pPr marL="114300" indent="0">
              <a:buClr>
                <a:schemeClr val="accent1"/>
              </a:buClr>
              <a:buFont typeface="Arial"/>
              <a:buNone/>
              <a:defRPr/>
            </a:pPr>
            <a:r>
              <a:rPr lang="ru-RU" dirty="0" smtClean="0"/>
              <a:t> Для ещё большей помощи нашему окружающему миру нужно вступать в волонтёрские группы и заниматься уборкой, очисткой водоёмов и разрешением экологических проблем.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Вырубка леса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000" dirty="0" smtClean="0"/>
              <a:t>   </a:t>
            </a:r>
            <a:r>
              <a:rPr lang="ru-RU" sz="1900" dirty="0" smtClean="0"/>
              <a:t>Для </a:t>
            </a:r>
            <a:r>
              <a:rPr lang="ru-RU" sz="1900" dirty="0"/>
              <a:t>современного человека лес играет важную экономическую роль. В лесах выращивают древесину, из которой производят строительные материалы, бумагу, мебель, топливо, продукты питания, материалы и фармацевтические </a:t>
            </a:r>
            <a:r>
              <a:rPr lang="ru-RU" sz="1900" dirty="0" smtClean="0"/>
              <a:t>препараты. Без дерева человечество просто на просто не существовало бы. </a:t>
            </a:r>
          </a:p>
          <a:p>
            <a:pPr marL="114300" indent="0">
              <a:buNone/>
            </a:pPr>
            <a:r>
              <a:rPr lang="ru-RU" sz="1900" dirty="0" smtClean="0"/>
              <a:t>   Некоторые страны зарабатывают на продаже и переработке древесины</a:t>
            </a:r>
            <a:r>
              <a:rPr lang="en-US" sz="1900" dirty="0" smtClean="0"/>
              <a:t>:</a:t>
            </a:r>
          </a:p>
          <a:p>
            <a:pPr>
              <a:buFontTx/>
              <a:buChar char="-"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Россия в 2021г с экспорта древесины заработала 4,5 млрд 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</a:t>
            </a:r>
          </a:p>
          <a:p>
            <a:pPr>
              <a:buFontTx/>
              <a:buChar char="-"/>
            </a:pP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Россия в 2021г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переправила в Китай пиломатериалы в объёме 9,9 млн м³ на $2,3 млрд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Объем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вывоза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рубеж фанеры составил 283,2 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1900" i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(187 </a:t>
            </a:r>
            <a:r>
              <a:rPr lang="ru-RU" sz="19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млн </a:t>
            </a:r>
            <a:r>
              <a:rPr lang="en-US" sz="1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$)</a:t>
            </a:r>
            <a:endParaRPr lang="ru-RU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endParaRPr lang="en-US" sz="19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1900" b="1" dirty="0" smtClean="0">
                <a:solidFill>
                  <a:schemeClr val="accent2"/>
                </a:solidFill>
              </a:rPr>
              <a:t>                </a:t>
            </a:r>
            <a:r>
              <a:rPr lang="ru-RU" sz="1900" b="1" dirty="0" smtClean="0">
                <a:solidFill>
                  <a:schemeClr val="accent2"/>
                </a:solidFill>
              </a:rPr>
              <a:t>Европа</a:t>
            </a:r>
            <a:r>
              <a:rPr lang="en-US" sz="1900" b="1" dirty="0" smtClean="0">
                <a:solidFill>
                  <a:schemeClr val="accent2"/>
                </a:solidFill>
              </a:rPr>
              <a:t>:                                          </a:t>
            </a:r>
            <a:r>
              <a:rPr lang="ru-RU" sz="1900" b="1" dirty="0" smtClean="0">
                <a:solidFill>
                  <a:schemeClr val="accent2"/>
                </a:solidFill>
              </a:rPr>
              <a:t>Америка</a:t>
            </a:r>
            <a:r>
              <a:rPr lang="en-US" sz="1900" b="1" dirty="0" smtClean="0">
                <a:solidFill>
                  <a:schemeClr val="accent2"/>
                </a:solidFill>
              </a:rPr>
              <a:t>:     </a:t>
            </a:r>
          </a:p>
          <a:p>
            <a:pPr>
              <a:buFontTx/>
              <a:buChar char="-"/>
            </a:pPr>
            <a:r>
              <a:rPr lang="en-US" sz="1900" b="1" dirty="0">
                <a:solidFill>
                  <a:schemeClr val="accent2"/>
                </a:solidFill>
              </a:rPr>
              <a:t> </a:t>
            </a:r>
            <a:r>
              <a:rPr lang="en-US" sz="1900" b="1" dirty="0" smtClean="0">
                <a:solidFill>
                  <a:schemeClr val="accent2"/>
                </a:solidFill>
              </a:rPr>
              <a:t>       </a:t>
            </a:r>
            <a:r>
              <a:rPr lang="ru-RU" sz="1900" b="1" dirty="0" smtClean="0">
                <a:solidFill>
                  <a:schemeClr val="accent2"/>
                </a:solidFill>
              </a:rPr>
              <a:t>   </a:t>
            </a:r>
            <a:r>
              <a:rPr lang="en-US" sz="1900" b="1" dirty="0" smtClean="0">
                <a:solidFill>
                  <a:schemeClr val="tx1"/>
                </a:solidFill>
              </a:rPr>
              <a:t>1</a:t>
            </a:r>
            <a:r>
              <a:rPr lang="ru-RU" sz="1900" b="1" dirty="0" smtClean="0">
                <a:solidFill>
                  <a:schemeClr val="tx1"/>
                </a:solidFill>
              </a:rPr>
              <a:t>. Германия                                    1. США</a:t>
            </a:r>
          </a:p>
          <a:p>
            <a:pPr>
              <a:buFontTx/>
              <a:buChar char="-"/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2. Швеция                                        2. Бразилия </a:t>
            </a:r>
          </a:p>
          <a:p>
            <a:pPr>
              <a:buFontTx/>
              <a:buChar char="-"/>
            </a:pPr>
            <a:r>
              <a:rPr lang="ru-RU" sz="1900" b="1" dirty="0">
                <a:solidFill>
                  <a:schemeClr val="tx1"/>
                </a:solidFill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</a:rPr>
              <a:t>          3. Финляндия</a:t>
            </a:r>
            <a:r>
              <a:rPr lang="en-US" sz="1900" b="1" dirty="0" smtClean="0">
                <a:solidFill>
                  <a:schemeClr val="tx1"/>
                </a:solidFill>
              </a:rPr>
              <a:t>                                 </a:t>
            </a:r>
            <a:r>
              <a:rPr lang="ru-RU" sz="1900" b="1" dirty="0" smtClean="0">
                <a:solidFill>
                  <a:schemeClr val="tx1"/>
                </a:solidFill>
              </a:rPr>
              <a:t>  3. Канада</a:t>
            </a:r>
            <a:endParaRPr lang="en-US" sz="19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Правила вырубки леса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599"/>
            <a:ext cx="7859216" cy="3548609"/>
          </a:xfrm>
        </p:spPr>
        <p:txBody>
          <a:bodyPr>
            <a:normAutofit lnSpcReduction="10000"/>
          </a:bodyPr>
          <a:lstStyle/>
          <a:p>
            <a:r>
              <a:rPr lang="ru-RU" sz="1800" u="sng" dirty="0" smtClean="0"/>
              <a:t>Для правильной вырубки леса существуют определённые правила</a:t>
            </a:r>
            <a:r>
              <a:rPr lang="en-US" sz="1800" u="sng" dirty="0" smtClean="0"/>
              <a:t>:</a:t>
            </a:r>
          </a:p>
          <a:p>
            <a:r>
              <a:rPr lang="ru-RU" sz="1800" i="1" dirty="0" smtClean="0"/>
              <a:t>1. Есть определённые территории где лес вырубать можно , а где нет.</a:t>
            </a:r>
          </a:p>
          <a:p>
            <a:r>
              <a:rPr lang="ru-RU" sz="1800" i="1" dirty="0" smtClean="0"/>
              <a:t>2. Вырубать редкие и дорогие виды древесины  в большом количестве запрещается.</a:t>
            </a:r>
          </a:p>
          <a:p>
            <a:r>
              <a:rPr lang="ru-RU" sz="1800" i="1" dirty="0" smtClean="0"/>
              <a:t>3. Некоторые виды деревьев необходимо срубать правильно , чтобы не повредить материал и самое главное ландшафт и окружающую ею территорию.</a:t>
            </a:r>
          </a:p>
          <a:p>
            <a:r>
              <a:rPr lang="ru-RU" sz="1800" i="1" dirty="0" smtClean="0"/>
              <a:t>4. Вести какую либо вырубку на территории заповедников и парков запрещается.</a:t>
            </a:r>
          </a:p>
          <a:p>
            <a:r>
              <a:rPr lang="ru-RU" sz="1800" i="1" dirty="0" smtClean="0"/>
              <a:t>5. Вести вырубку леса с учётом на будущий пожар (рубить так чтобы в будущем пожар не распространялся)</a:t>
            </a:r>
            <a:endParaRPr lang="ru-RU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085184"/>
            <a:ext cx="2939819" cy="160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80622"/>
            <a:ext cx="2592288" cy="18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Карта незаконной вырубки леса </a:t>
            </a:r>
            <a:r>
              <a:rPr lang="ru-RU" sz="2000" dirty="0" smtClean="0"/>
              <a:t>(Карта европейского севера нашей страны )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34481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7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Аптека">
      <a:fillStyleLst>
        <a:solidFill>
          <a:schemeClr val="phClr"/>
        </a:solidFill>
        <a:gradFill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904</TotalTime>
  <Words>958</Words>
  <Application>Microsoft Office PowerPoint</Application>
  <DocSecurity>0</DocSecurity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Аптека</vt:lpstr>
      <vt:lpstr>Глобальные проблемы Экологии и способы их решения</vt:lpstr>
      <vt:lpstr>Цели и задачи</vt:lpstr>
      <vt:lpstr>Актуальность и проблема</vt:lpstr>
      <vt:lpstr>Причины возникновения экологических проблем</vt:lpstr>
      <vt:lpstr>Самые глобальные экологические проблемы</vt:lpstr>
      <vt:lpstr>Что нужно делать для решения экологических проблем?</vt:lpstr>
      <vt:lpstr>Вырубка леса</vt:lpstr>
      <vt:lpstr>Правила вырубки леса</vt:lpstr>
      <vt:lpstr>Карта незаконной вырубки леса (Карта европейского севера нашей страны )</vt:lpstr>
      <vt:lpstr>Факты</vt:lpstr>
      <vt:lpstr>План проведения урока</vt:lpstr>
      <vt:lpstr>Практический раздел</vt:lpstr>
      <vt:lpstr>Продукт</vt:lpstr>
      <vt:lpstr>заключение</vt:lpstr>
      <vt:lpstr>Список литературы</vt:lpstr>
      <vt:lpstr>Спасибо за внимание)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проблемы человечества и пути их решения</dc:title>
  <dc:creator>User</dc:creator>
  <cp:lastModifiedBy>User</cp:lastModifiedBy>
  <cp:revision>58</cp:revision>
  <dcterms:created xsi:type="dcterms:W3CDTF">2023-03-26T19:12:05Z</dcterms:created>
  <dcterms:modified xsi:type="dcterms:W3CDTF">2023-04-04T21:19:30Z</dcterms:modified>
  <dc:identifier/>
  <dc:language/>
  <cp:version/>
</cp:coreProperties>
</file>