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94" r:id="rId3"/>
    <p:sldId id="293" r:id="rId4"/>
    <p:sldId id="295" r:id="rId5"/>
    <p:sldId id="291" r:id="rId6"/>
    <p:sldId id="257" r:id="rId7"/>
    <p:sldId id="260" r:id="rId8"/>
    <p:sldId id="262" r:id="rId9"/>
    <p:sldId id="272" r:id="rId10"/>
    <p:sldId id="271" r:id="rId11"/>
    <p:sldId id="258" r:id="rId12"/>
    <p:sldId id="277" r:id="rId13"/>
    <p:sldId id="278" r:id="rId14"/>
    <p:sldId id="280" r:id="rId15"/>
    <p:sldId id="282" r:id="rId16"/>
    <p:sldId id="283" r:id="rId17"/>
    <p:sldId id="285" r:id="rId18"/>
    <p:sldId id="287" r:id="rId19"/>
    <p:sldId id="288" r:id="rId20"/>
    <p:sldId id="289" r:id="rId21"/>
    <p:sldId id="290" r:id="rId22"/>
    <p:sldId id="29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4" d="100"/>
          <a:sy n="104" d="100"/>
        </p:scale>
        <p:origin x="7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2B8E3-5D8F-4E08-B986-ED71076FF9DF}" type="datetimeFigureOut">
              <a:rPr lang="ru-RU" smtClean="0"/>
              <a:t>24.01.2023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534D11-3330-497B-8DA5-E7C96115A6E3}" type="slidenum">
              <a:rPr lang="ru-RU" smtClean="0"/>
              <a:t>‹#›</a:t>
            </a:fld>
            <a:endParaRPr lang="ru-RU"/>
          </a:p>
        </p:txBody>
      </p:sp>
    </p:spTree>
    <p:extLst>
      <p:ext uri="{BB962C8B-B14F-4D97-AF65-F5344CB8AC3E}">
        <p14:creationId xmlns:p14="http://schemas.microsoft.com/office/powerpoint/2010/main" val="34671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9534D11-3330-497B-8DA5-E7C96115A6E3}" type="slidenum">
              <a:rPr lang="ru-RU" smtClean="0"/>
              <a:t>8</a:t>
            </a:fld>
            <a:endParaRPr lang="ru-RU"/>
          </a:p>
        </p:txBody>
      </p:sp>
    </p:spTree>
    <p:extLst>
      <p:ext uri="{BB962C8B-B14F-4D97-AF65-F5344CB8AC3E}">
        <p14:creationId xmlns:p14="http://schemas.microsoft.com/office/powerpoint/2010/main" val="2149850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D8C9E55-09F7-6141-84C4-D3C9B0344097}" type="slidenum">
              <a:rPr lang="ru-RU" smtClean="0"/>
              <a:t>11</a:t>
            </a:fld>
            <a:endParaRPr lang="ru-RU"/>
          </a:p>
        </p:txBody>
      </p:sp>
    </p:spTree>
    <p:extLst>
      <p:ext uri="{BB962C8B-B14F-4D97-AF65-F5344CB8AC3E}">
        <p14:creationId xmlns:p14="http://schemas.microsoft.com/office/powerpoint/2010/main" val="3208268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D8C9E55-09F7-6141-84C4-D3C9B0344097}" type="slidenum">
              <a:rPr lang="ru-RU" smtClean="0"/>
              <a:t>12</a:t>
            </a:fld>
            <a:endParaRPr lang="ru-RU"/>
          </a:p>
        </p:txBody>
      </p:sp>
    </p:spTree>
    <p:extLst>
      <p:ext uri="{BB962C8B-B14F-4D97-AF65-F5344CB8AC3E}">
        <p14:creationId xmlns:p14="http://schemas.microsoft.com/office/powerpoint/2010/main" val="3417649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D8C9E55-09F7-6141-84C4-D3C9B0344097}" type="slidenum">
              <a:rPr lang="ru-RU" smtClean="0"/>
              <a:t>13</a:t>
            </a:fld>
            <a:endParaRPr lang="ru-RU"/>
          </a:p>
        </p:txBody>
      </p:sp>
    </p:spTree>
    <p:extLst>
      <p:ext uri="{BB962C8B-B14F-4D97-AF65-F5344CB8AC3E}">
        <p14:creationId xmlns:p14="http://schemas.microsoft.com/office/powerpoint/2010/main" val="1475187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ru-RU"/>
              <a:t>Образец заголовка</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88EEC7D-2C3D-4A47-9BD7-AA6C306BE6AA}" type="datetimeFigureOut">
              <a:rPr lang="ru-RU" smtClean="0"/>
              <a:t>24.01.2023</a:t>
            </a:fld>
            <a:endParaRPr lang="ru-RU"/>
          </a:p>
        </p:txBody>
      </p:sp>
      <p:sp>
        <p:nvSpPr>
          <p:cNvPr id="5" name="Footer Placeholder 4"/>
          <p:cNvSpPr>
            <a:spLocks noGrp="1"/>
          </p:cNvSpPr>
          <p:nvPr>
            <p:ph type="ftr" sz="quarter" idx="11"/>
          </p:nvPr>
        </p:nvSpPr>
        <p:spPr>
          <a:xfrm>
            <a:off x="2416500" y="329307"/>
            <a:ext cx="4973915" cy="309201"/>
          </a:xfrm>
        </p:spPr>
        <p:txBody>
          <a:bodyPr/>
          <a:lstStyle/>
          <a:p>
            <a:endParaRPr lang="ru-RU"/>
          </a:p>
        </p:txBody>
      </p:sp>
      <p:sp>
        <p:nvSpPr>
          <p:cNvPr id="6" name="Slide Number Placeholder 5"/>
          <p:cNvSpPr>
            <a:spLocks noGrp="1"/>
          </p:cNvSpPr>
          <p:nvPr>
            <p:ph type="sldNum" sz="quarter" idx="12"/>
          </p:nvPr>
        </p:nvSpPr>
        <p:spPr>
          <a:xfrm>
            <a:off x="1437664" y="798973"/>
            <a:ext cx="811019" cy="503578"/>
          </a:xfrm>
        </p:spPr>
        <p:txBody>
          <a:bodyPr/>
          <a:lstStyle/>
          <a:p>
            <a:fld id="{414EA2F2-A66E-453E-919C-AA29E0E32854}" type="slidenum">
              <a:rPr lang="ru-RU" smtClean="0"/>
              <a:t>‹#›</a:t>
            </a:fld>
            <a:endParaRPr lang="ru-RU"/>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79319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88EEC7D-2C3D-4A47-9BD7-AA6C306BE6AA}" type="datetimeFigureOut">
              <a:rPr lang="ru-RU" smtClean="0"/>
              <a:t>24.01.2023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14EA2F2-A66E-453E-919C-AA29E0E32854}" type="slidenum">
              <a:rPr lang="ru-RU" smtClean="0"/>
              <a:t>‹#›</a:t>
            </a:fld>
            <a:endParaRPr lang="ru-RU"/>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09317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88EEC7D-2C3D-4A47-9BD7-AA6C306BE6AA}" type="datetimeFigureOut">
              <a:rPr lang="ru-RU" smtClean="0"/>
              <a:t>24.01.2023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14EA2F2-A66E-453E-919C-AA29E0E32854}" type="slidenum">
              <a:rPr lang="ru-RU" smtClean="0"/>
              <a:t>‹#›</a:t>
            </a:fld>
            <a:endParaRPr lang="ru-RU"/>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5147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88EEC7D-2C3D-4A47-9BD7-AA6C306BE6AA}" type="datetimeFigureOut">
              <a:rPr lang="ru-RU" smtClean="0"/>
              <a:t>24.01.2023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14EA2F2-A66E-453E-919C-AA29E0E32854}" type="slidenum">
              <a:rPr lang="ru-RU" smtClean="0"/>
              <a:t>‹#›</a:t>
            </a:fld>
            <a:endParaRPr lang="ru-RU"/>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64854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ru-RU"/>
              <a:t>Образец заголовка</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88EEC7D-2C3D-4A47-9BD7-AA6C306BE6AA}" type="datetimeFigureOut">
              <a:rPr lang="ru-RU" smtClean="0"/>
              <a:t>24.01.2023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14EA2F2-A66E-453E-919C-AA29E0E32854}" type="slidenum">
              <a:rPr lang="ru-RU" smtClean="0"/>
              <a:t>‹#›</a:t>
            </a:fld>
            <a:endParaRPr lang="ru-RU"/>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26086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88EEC7D-2C3D-4A47-9BD7-AA6C306BE6AA}" type="datetimeFigureOut">
              <a:rPr lang="ru-RU" smtClean="0"/>
              <a:t>24.01.2023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14EA2F2-A66E-453E-919C-AA29E0E32854}" type="slidenum">
              <a:rPr lang="ru-RU" smtClean="0"/>
              <a:t>‹#›</a:t>
            </a:fld>
            <a:endParaRPr lang="ru-RU"/>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059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447191" y="2824269"/>
            <a:ext cx="4645152" cy="264445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412362" y="2821491"/>
            <a:ext cx="4645152" cy="263737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88EEC7D-2C3D-4A47-9BD7-AA6C306BE6AA}" type="datetimeFigureOut">
              <a:rPr lang="ru-RU" smtClean="0"/>
              <a:t>24.01.2023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14EA2F2-A66E-453E-919C-AA29E0E32854}" type="slidenum">
              <a:rPr lang="ru-RU" smtClean="0"/>
              <a:t>‹#›</a:t>
            </a:fld>
            <a:endParaRPr lang="ru-RU"/>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72778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88EEC7D-2C3D-4A47-9BD7-AA6C306BE6AA}" type="datetimeFigureOut">
              <a:rPr lang="ru-RU" smtClean="0"/>
              <a:t>24.01.2023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14EA2F2-A66E-453E-919C-AA29E0E32854}" type="slidenum">
              <a:rPr lang="ru-RU" smtClean="0"/>
              <a:t>‹#›</a:t>
            </a:fld>
            <a:endParaRPr lang="ru-RU"/>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40590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8EEC7D-2C3D-4A47-9BD7-AA6C306BE6AA}" type="datetimeFigureOut">
              <a:rPr lang="ru-RU" smtClean="0"/>
              <a:t>24.01.2023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14EA2F2-A66E-453E-919C-AA29E0E32854}" type="slidenum">
              <a:rPr lang="ru-RU" smtClean="0"/>
              <a:t>‹#›</a:t>
            </a:fld>
            <a:endParaRPr lang="ru-RU"/>
          </a:p>
        </p:txBody>
      </p:sp>
    </p:spTree>
    <p:extLst>
      <p:ext uri="{BB962C8B-B14F-4D97-AF65-F5344CB8AC3E}">
        <p14:creationId xmlns:p14="http://schemas.microsoft.com/office/powerpoint/2010/main" val="4177495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ru-RU"/>
              <a:t>Образец заголовка</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88EEC7D-2C3D-4A47-9BD7-AA6C306BE6AA}" type="datetimeFigureOut">
              <a:rPr lang="ru-RU" smtClean="0"/>
              <a:t>24.01.2023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14EA2F2-A66E-453E-919C-AA29E0E32854}" type="slidenum">
              <a:rPr lang="ru-RU" smtClean="0"/>
              <a:t>‹#›</a:t>
            </a:fld>
            <a:endParaRPr lang="ru-RU"/>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3427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88EEC7D-2C3D-4A47-9BD7-AA6C306BE6AA}" type="datetimeFigureOut">
              <a:rPr lang="ru-RU" smtClean="0"/>
              <a:t>24.01.2023</a:t>
            </a:fld>
            <a:endParaRPr lang="ru-RU"/>
          </a:p>
        </p:txBody>
      </p:sp>
      <p:sp>
        <p:nvSpPr>
          <p:cNvPr id="6" name="Footer Placeholder 5"/>
          <p:cNvSpPr>
            <a:spLocks noGrp="1"/>
          </p:cNvSpPr>
          <p:nvPr>
            <p:ph type="ftr" sz="quarter" idx="11"/>
          </p:nvPr>
        </p:nvSpPr>
        <p:spPr>
          <a:xfrm>
            <a:off x="1447382" y="318640"/>
            <a:ext cx="5541004" cy="320931"/>
          </a:xfrm>
        </p:spPr>
        <p:txBody>
          <a:bodyPr/>
          <a:lstStyle/>
          <a:p>
            <a:endParaRPr lang="ru-RU"/>
          </a:p>
        </p:txBody>
      </p:sp>
      <p:sp>
        <p:nvSpPr>
          <p:cNvPr id="7" name="Slide Number Placeholder 6"/>
          <p:cNvSpPr>
            <a:spLocks noGrp="1"/>
          </p:cNvSpPr>
          <p:nvPr>
            <p:ph type="sldNum" sz="quarter" idx="12"/>
          </p:nvPr>
        </p:nvSpPr>
        <p:spPr/>
        <p:txBody>
          <a:bodyPr/>
          <a:lstStyle/>
          <a:p>
            <a:fld id="{414EA2F2-A66E-453E-919C-AA29E0E32854}" type="slidenum">
              <a:rPr lang="ru-RU" smtClean="0"/>
              <a:t>‹#›</a:t>
            </a:fld>
            <a:endParaRPr lang="ru-RU"/>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43236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cstate="email">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88EEC7D-2C3D-4A47-9BD7-AA6C306BE6AA}" type="datetimeFigureOut">
              <a:rPr lang="ru-RU" smtClean="0"/>
              <a:t>24.01.2023</a:t>
            </a:fld>
            <a:endParaRPr lang="ru-RU"/>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14EA2F2-A66E-453E-919C-AA29E0E32854}" type="slidenum">
              <a:rPr lang="ru-RU" smtClean="0"/>
              <a:t>‹#›</a:t>
            </a:fld>
            <a:endParaRPr lang="ru-RU"/>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514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2197BC-79B5-7E9B-2EEE-CF3616373054}"/>
              </a:ext>
            </a:extLst>
          </p:cNvPr>
          <p:cNvSpPr txBox="1"/>
          <p:nvPr/>
        </p:nvSpPr>
        <p:spPr>
          <a:xfrm>
            <a:off x="1884217" y="2067943"/>
            <a:ext cx="7499928" cy="954107"/>
          </a:xfrm>
          <a:prstGeom prst="rect">
            <a:avLst/>
          </a:prstGeom>
          <a:noFill/>
        </p:spPr>
        <p:txBody>
          <a:bodyPr wrap="square" rtlCol="0">
            <a:spAutoFit/>
          </a:bodyPr>
          <a:lstStyle/>
          <a:p>
            <a:pPr algn="ctr"/>
            <a:r>
              <a:rPr lang="ru-RU" sz="2800" b="1" i="1" dirty="0"/>
              <a:t>Текстильные фабрики Преображенского района</a:t>
            </a:r>
          </a:p>
        </p:txBody>
      </p:sp>
      <p:sp>
        <p:nvSpPr>
          <p:cNvPr id="6" name="TextBox 5">
            <a:extLst>
              <a:ext uri="{FF2B5EF4-FFF2-40B4-BE49-F238E27FC236}">
                <a16:creationId xmlns:a16="http://schemas.microsoft.com/office/drawing/2014/main" id="{C9F134ED-CB6B-3780-B445-6D8DEF23EDC4}"/>
              </a:ext>
            </a:extLst>
          </p:cNvPr>
          <p:cNvSpPr txBox="1"/>
          <p:nvPr/>
        </p:nvSpPr>
        <p:spPr>
          <a:xfrm>
            <a:off x="4175604" y="3799281"/>
            <a:ext cx="8016396" cy="1754326"/>
          </a:xfrm>
          <a:prstGeom prst="rect">
            <a:avLst/>
          </a:prstGeom>
          <a:noFill/>
        </p:spPr>
        <p:txBody>
          <a:bodyPr wrap="square" rtlCol="0">
            <a:spAutoFit/>
          </a:bodyPr>
          <a:lstStyle/>
          <a:p>
            <a:pPr algn="r"/>
            <a:r>
              <a:rPr lang="ru-RU" dirty="0"/>
              <a:t>Консультант проекта: Печорина Ольга </a:t>
            </a:r>
            <a:r>
              <a:rPr lang="ru-RU" dirty="0" err="1"/>
              <a:t>Владленовна</a:t>
            </a:r>
            <a:endParaRPr lang="ru-RU" dirty="0"/>
          </a:p>
          <a:p>
            <a:pPr algn="r"/>
            <a:r>
              <a:rPr lang="ru-RU" dirty="0"/>
              <a:t>Руководитель проекта: Томилова Варвара</a:t>
            </a:r>
          </a:p>
          <a:p>
            <a:pPr algn="r"/>
            <a:r>
              <a:rPr lang="ru-RU" dirty="0"/>
              <a:t>Участники проекта: Трофимова Екатерина</a:t>
            </a:r>
          </a:p>
          <a:p>
            <a:pPr algn="r"/>
            <a:r>
              <a:rPr lang="ru-RU" dirty="0"/>
              <a:t>                                  Бобровская Мария</a:t>
            </a:r>
          </a:p>
          <a:p>
            <a:pPr algn="r"/>
            <a:r>
              <a:rPr lang="ru-RU" dirty="0"/>
              <a:t>                                  Исаева Мария</a:t>
            </a:r>
          </a:p>
          <a:p>
            <a:pPr algn="r"/>
            <a:r>
              <a:rPr lang="ru-RU" dirty="0"/>
              <a:t>                                 </a:t>
            </a:r>
          </a:p>
        </p:txBody>
      </p:sp>
      <p:sp>
        <p:nvSpPr>
          <p:cNvPr id="2" name="Заголовок 1">
            <a:extLst>
              <a:ext uri="{FF2B5EF4-FFF2-40B4-BE49-F238E27FC236}">
                <a16:creationId xmlns:a16="http://schemas.microsoft.com/office/drawing/2014/main" id="{293F8840-B637-BED3-A80F-929DFA23598E}"/>
              </a:ext>
            </a:extLst>
          </p:cNvPr>
          <p:cNvSpPr txBox="1">
            <a:spLocks/>
          </p:cNvSpPr>
          <p:nvPr/>
        </p:nvSpPr>
        <p:spPr>
          <a:xfrm>
            <a:off x="2362200" y="609600"/>
            <a:ext cx="7340600" cy="597430"/>
          </a:xfrm>
          <a:prstGeom prst="rect">
            <a:avLst/>
          </a:prstGeom>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4400" dirty="0">
                <a:latin typeface="+mn-lt"/>
              </a:rPr>
              <a:t>Государственное бюджетное общеобразовательное учреждение города Москвы «Школа № 1505 «Преображенская»</a:t>
            </a:r>
          </a:p>
        </p:txBody>
      </p:sp>
      <p:sp>
        <p:nvSpPr>
          <p:cNvPr id="3" name="Подзаголовок 2">
            <a:extLst>
              <a:ext uri="{FF2B5EF4-FFF2-40B4-BE49-F238E27FC236}">
                <a16:creationId xmlns:a16="http://schemas.microsoft.com/office/drawing/2014/main" id="{9B86F84D-5B28-7BC6-FB96-C3C07EBC9D4F}"/>
              </a:ext>
            </a:extLst>
          </p:cNvPr>
          <p:cNvSpPr>
            <a:spLocks noGrp="1"/>
          </p:cNvSpPr>
          <p:nvPr>
            <p:ph type="subTitle" idx="1"/>
          </p:nvPr>
        </p:nvSpPr>
        <p:spPr>
          <a:xfrm>
            <a:off x="1588654" y="1373141"/>
            <a:ext cx="8257309" cy="500008"/>
          </a:xfrm>
        </p:spPr>
        <p:txBody>
          <a:bodyPr>
            <a:normAutofit fontScale="77500" lnSpcReduction="20000"/>
          </a:bodyPr>
          <a:lstStyle/>
          <a:p>
            <a:pPr algn="ctr"/>
            <a:r>
              <a:rPr lang="ru-RU" sz="2300" dirty="0"/>
              <a:t>Презентация</a:t>
            </a:r>
            <a:r>
              <a:rPr lang="ru-RU" sz="2600" dirty="0"/>
              <a:t> на тему</a:t>
            </a:r>
          </a:p>
        </p:txBody>
      </p:sp>
    </p:spTree>
    <p:extLst>
      <p:ext uri="{BB962C8B-B14F-4D97-AF65-F5344CB8AC3E}">
        <p14:creationId xmlns:p14="http://schemas.microsoft.com/office/powerpoint/2010/main" val="162087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2E713188-0931-86E2-6AB3-12641FDE42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1430" y="612418"/>
            <a:ext cx="2760862" cy="4114801"/>
          </a:xfrm>
          <a:prstGeom prst="rect">
            <a:avLst/>
          </a:prstGeom>
        </p:spPr>
      </p:pic>
      <p:sp>
        <p:nvSpPr>
          <p:cNvPr id="6" name="TextBox 5">
            <a:extLst>
              <a:ext uri="{FF2B5EF4-FFF2-40B4-BE49-F238E27FC236}">
                <a16:creationId xmlns:a16="http://schemas.microsoft.com/office/drawing/2014/main" id="{F2E4207F-F17F-2634-17FD-AE77B8A6A22A}"/>
              </a:ext>
            </a:extLst>
          </p:cNvPr>
          <p:cNvSpPr txBox="1"/>
          <p:nvPr/>
        </p:nvSpPr>
        <p:spPr>
          <a:xfrm>
            <a:off x="2963421" y="270919"/>
            <a:ext cx="3582050" cy="923330"/>
          </a:xfrm>
          <a:prstGeom prst="rect">
            <a:avLst/>
          </a:prstGeom>
          <a:noFill/>
        </p:spPr>
        <p:txBody>
          <a:bodyPr wrap="square">
            <a:spAutoFit/>
          </a:bodyPr>
          <a:lstStyle/>
          <a:p>
            <a:r>
              <a:rPr lang="ru-RU" dirty="0"/>
              <a:t>Русский художник-символист Федор Владимирович Боткин 1861-1905</a:t>
            </a:r>
          </a:p>
        </p:txBody>
      </p:sp>
      <p:sp>
        <p:nvSpPr>
          <p:cNvPr id="9" name="TextBox 8">
            <a:extLst>
              <a:ext uri="{FF2B5EF4-FFF2-40B4-BE49-F238E27FC236}">
                <a16:creationId xmlns:a16="http://schemas.microsoft.com/office/drawing/2014/main" id="{0A627F97-18E2-7D96-3542-7EAB023DB219}"/>
              </a:ext>
            </a:extLst>
          </p:cNvPr>
          <p:cNvSpPr txBox="1"/>
          <p:nvPr/>
        </p:nvSpPr>
        <p:spPr>
          <a:xfrm>
            <a:off x="260838" y="4727219"/>
            <a:ext cx="4006321" cy="1077218"/>
          </a:xfrm>
          <a:prstGeom prst="rect">
            <a:avLst/>
          </a:prstGeom>
          <a:noFill/>
        </p:spPr>
        <p:txBody>
          <a:bodyPr wrap="square">
            <a:spAutoFit/>
          </a:bodyPr>
          <a:lstStyle/>
          <a:p>
            <a:r>
              <a:rPr lang="ru-RU" sz="1600" dirty="0"/>
              <a:t>Ф.В. Боткин (1861-1905). Портрет девушки в малиновом платье.</a:t>
            </a:r>
          </a:p>
          <a:p>
            <a:r>
              <a:rPr lang="ru-RU" sz="1600" dirty="0"/>
              <a:t>Начало XX века. Национальный музей Республики Коми, Сыктывкар.</a:t>
            </a:r>
          </a:p>
        </p:txBody>
      </p:sp>
      <p:pic>
        <p:nvPicPr>
          <p:cNvPr id="2" name="Рисунок 1">
            <a:extLst>
              <a:ext uri="{FF2B5EF4-FFF2-40B4-BE49-F238E27FC236}">
                <a16:creationId xmlns:a16="http://schemas.microsoft.com/office/drawing/2014/main" id="{027E814D-0148-364D-B1FD-5114359154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7723" y="1131348"/>
            <a:ext cx="3398131" cy="3658772"/>
          </a:xfrm>
          <a:prstGeom prst="rect">
            <a:avLst/>
          </a:prstGeom>
        </p:spPr>
      </p:pic>
      <p:pic>
        <p:nvPicPr>
          <p:cNvPr id="7" name="Рисунок 6">
            <a:extLst>
              <a:ext uri="{FF2B5EF4-FFF2-40B4-BE49-F238E27FC236}">
                <a16:creationId xmlns:a16="http://schemas.microsoft.com/office/drawing/2014/main" id="{68AE0F84-AA95-33F6-DA29-5D7FC6A43852}"/>
              </a:ext>
            </a:extLst>
          </p:cNvPr>
          <p:cNvPicPr>
            <a:picLocks noChangeAspect="1"/>
          </p:cNvPicPr>
          <p:nvPr/>
        </p:nvPicPr>
        <p:blipFill>
          <a:blip r:embed="rId4"/>
          <a:stretch>
            <a:fillRect/>
          </a:stretch>
        </p:blipFill>
        <p:spPr>
          <a:xfrm>
            <a:off x="6707999" y="118466"/>
            <a:ext cx="4996188" cy="3296706"/>
          </a:xfrm>
          <a:prstGeom prst="rect">
            <a:avLst/>
          </a:prstGeom>
        </p:spPr>
      </p:pic>
      <p:sp>
        <p:nvSpPr>
          <p:cNvPr id="3" name="Прямоугольник 2"/>
          <p:cNvSpPr/>
          <p:nvPr/>
        </p:nvSpPr>
        <p:spPr>
          <a:xfrm>
            <a:off x="6707997" y="3330233"/>
            <a:ext cx="5258333" cy="3139321"/>
          </a:xfrm>
          <a:prstGeom prst="rect">
            <a:avLst/>
          </a:prstGeom>
        </p:spPr>
        <p:txBody>
          <a:bodyPr wrap="square">
            <a:spAutoFit/>
          </a:bodyPr>
          <a:lstStyle/>
          <a:p>
            <a:r>
              <a:rPr lang="ru-RU" dirty="0"/>
              <a:t>Александр Иванович </a:t>
            </a:r>
            <a:r>
              <a:rPr lang="ru-RU" dirty="0" err="1"/>
              <a:t>Гучков</a:t>
            </a:r>
            <a:r>
              <a:rPr lang="ru-RU" dirty="0"/>
              <a:t> </a:t>
            </a:r>
            <a:endParaRPr lang="en-US" dirty="0"/>
          </a:p>
          <a:p>
            <a:r>
              <a:rPr lang="ru-RU" dirty="0"/>
              <a:t>(14 (26) октября 1862 года, Москва — 14 февраля 1936 года, Париж).</a:t>
            </a:r>
          </a:p>
          <a:p>
            <a:r>
              <a:rPr lang="ru-RU" dirty="0"/>
              <a:t>Председатель III Государственной думы (1910—1911)</a:t>
            </a:r>
          </a:p>
          <a:p>
            <a:r>
              <a:rPr lang="ru-RU" dirty="0"/>
              <a:t> Член Государственного совета, Председатель Центрального военно-промышленного комитета (1915—1917)</a:t>
            </a:r>
          </a:p>
          <a:p>
            <a:r>
              <a:rPr lang="ru-RU" dirty="0"/>
              <a:t>Военный и временно морской министр Временного правительства (1917).</a:t>
            </a:r>
          </a:p>
          <a:p>
            <a:endParaRPr lang="ru-RU" dirty="0"/>
          </a:p>
        </p:txBody>
      </p:sp>
    </p:spTree>
    <p:extLst>
      <p:ext uri="{BB962C8B-B14F-4D97-AF65-F5344CB8AC3E}">
        <p14:creationId xmlns:p14="http://schemas.microsoft.com/office/powerpoint/2010/main" val="25161189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66540446-C436-4989-8ECB-49A67017E38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86600" y="1042336"/>
            <a:ext cx="3935756" cy="2936523"/>
          </a:xfrm>
          <a:prstGeom prst="rect">
            <a:avLst/>
          </a:prstGeom>
        </p:spPr>
      </p:pic>
      <p:pic>
        <p:nvPicPr>
          <p:cNvPr id="62" name="Рисунок 61">
            <a:extLst>
              <a:ext uri="{FF2B5EF4-FFF2-40B4-BE49-F238E27FC236}">
                <a16:creationId xmlns:a16="http://schemas.microsoft.com/office/drawing/2014/main" id="{ACE4F9A7-B40D-43D8-81AD-9291A8B5A8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3973" y="1112675"/>
            <a:ext cx="5166666" cy="2936523"/>
          </a:xfrm>
          <a:prstGeom prst="rect">
            <a:avLst/>
          </a:prstGeom>
        </p:spPr>
      </p:pic>
      <p:sp>
        <p:nvSpPr>
          <p:cNvPr id="2" name="Прямоугольник 1"/>
          <p:cNvSpPr/>
          <p:nvPr/>
        </p:nvSpPr>
        <p:spPr>
          <a:xfrm>
            <a:off x="2962879" y="204535"/>
            <a:ext cx="5579861" cy="1015663"/>
          </a:xfrm>
          <a:prstGeom prst="rect">
            <a:avLst/>
          </a:prstGeom>
        </p:spPr>
        <p:txBody>
          <a:bodyPr wrap="none">
            <a:spAutoFit/>
          </a:bodyPr>
          <a:lstStyle/>
          <a:p>
            <a:r>
              <a:rPr lang="ru-RU" sz="2400" b="1" i="1" dirty="0">
                <a:solidFill>
                  <a:srgbClr val="C00000"/>
                </a:solidFill>
              </a:rPr>
              <a:t>Ткацко-аппретурная</a:t>
            </a:r>
            <a:r>
              <a:rPr lang="ru-RU" b="1" i="1" dirty="0">
                <a:solidFill>
                  <a:srgbClr val="C00000"/>
                </a:solidFill>
              </a:rPr>
              <a:t> фабрика М.И. Карякина</a:t>
            </a:r>
          </a:p>
          <a:p>
            <a:pPr algn="ctr"/>
            <a:r>
              <a:rPr lang="ru-RU" dirty="0">
                <a:solidFill>
                  <a:srgbClr val="C00000"/>
                </a:solidFill>
              </a:rPr>
              <a:t>г. Москва, ул. Бол. Почтовая, 34</a:t>
            </a:r>
          </a:p>
          <a:p>
            <a:endParaRPr lang="ru-RU" dirty="0"/>
          </a:p>
        </p:txBody>
      </p:sp>
      <p:sp>
        <p:nvSpPr>
          <p:cNvPr id="6" name="TextBox 5">
            <a:extLst>
              <a:ext uri="{FF2B5EF4-FFF2-40B4-BE49-F238E27FC236}">
                <a16:creationId xmlns:a16="http://schemas.microsoft.com/office/drawing/2014/main" id="{B14DA46A-2505-4523-BD60-3F93B2397459}"/>
              </a:ext>
            </a:extLst>
          </p:cNvPr>
          <p:cNvSpPr txBox="1"/>
          <p:nvPr/>
        </p:nvSpPr>
        <p:spPr>
          <a:xfrm>
            <a:off x="7086600" y="4188954"/>
            <a:ext cx="4402015" cy="646331"/>
          </a:xfrm>
          <a:prstGeom prst="rect">
            <a:avLst/>
          </a:prstGeom>
          <a:noFill/>
        </p:spPr>
        <p:txBody>
          <a:bodyPr wrap="square" rtlCol="0">
            <a:spAutoFit/>
          </a:bodyPr>
          <a:lstStyle/>
          <a:p>
            <a:r>
              <a:rPr lang="ru-RU" sz="1800" dirty="0">
                <a:effectLst/>
                <a:latin typeface="+mj-lt"/>
                <a:ea typeface="Calibri" panose="020F0502020204030204" pitchFamily="34" charset="0"/>
                <a:cs typeface="Times New Roman" panose="02020603050405020304" pitchFamily="18" charset="0"/>
              </a:rPr>
              <a:t>Б. Почтовая ул., д.34 с. 12-дом купца </a:t>
            </a:r>
            <a:r>
              <a:rPr lang="ru-RU" sz="1800" dirty="0" err="1">
                <a:effectLst/>
                <a:latin typeface="+mj-lt"/>
                <a:ea typeface="Calibri" panose="020F0502020204030204" pitchFamily="34" charset="0"/>
                <a:cs typeface="Times New Roman" panose="02020603050405020304" pitchFamily="18" charset="0"/>
              </a:rPr>
              <a:t>Шурова</a:t>
            </a:r>
            <a:r>
              <a:rPr lang="ru-RU" sz="1800" dirty="0">
                <a:effectLst/>
                <a:latin typeface="+mj-lt"/>
                <a:ea typeface="Calibri" panose="020F0502020204030204" pitchFamily="34" charset="0"/>
                <a:cs typeface="Times New Roman" panose="02020603050405020304" pitchFamily="18" charset="0"/>
              </a:rPr>
              <a:t> </a:t>
            </a:r>
            <a:endParaRPr lang="ru-RU" dirty="0">
              <a:latin typeface="+mj-lt"/>
            </a:endParaRPr>
          </a:p>
        </p:txBody>
      </p:sp>
      <p:sp>
        <p:nvSpPr>
          <p:cNvPr id="8" name="TextBox 7">
            <a:extLst>
              <a:ext uri="{FF2B5EF4-FFF2-40B4-BE49-F238E27FC236}">
                <a16:creationId xmlns:a16="http://schemas.microsoft.com/office/drawing/2014/main" id="{F2E4207F-F17F-2634-17FD-AE77B8A6A22A}"/>
              </a:ext>
            </a:extLst>
          </p:cNvPr>
          <p:cNvSpPr txBox="1"/>
          <p:nvPr/>
        </p:nvSpPr>
        <p:spPr>
          <a:xfrm>
            <a:off x="949981" y="4188954"/>
            <a:ext cx="5187049" cy="1477328"/>
          </a:xfrm>
          <a:prstGeom prst="rect">
            <a:avLst/>
          </a:prstGeom>
          <a:noFill/>
        </p:spPr>
        <p:txBody>
          <a:bodyPr wrap="square">
            <a:spAutoFit/>
          </a:bodyPr>
          <a:lstStyle/>
          <a:p>
            <a:r>
              <a:rPr lang="ru-RU" dirty="0"/>
              <a:t>Бланк мыловаренного завода Терезы </a:t>
            </a:r>
            <a:r>
              <a:rPr lang="ru-RU" dirty="0" err="1"/>
              <a:t>Ширмер</a:t>
            </a:r>
            <a:r>
              <a:rPr lang="ru-RU" dirty="0"/>
              <a:t>  начала 1910г. На нем сохранилось изображение ныне почти полностью утраченной Ткацко-аппретурной фабрики купца М.И Карякина. </a:t>
            </a:r>
          </a:p>
          <a:p>
            <a:endParaRPr lang="ru-RU" dirty="0"/>
          </a:p>
        </p:txBody>
      </p:sp>
    </p:spTree>
    <p:extLst>
      <p:ext uri="{BB962C8B-B14F-4D97-AF65-F5344CB8AC3E}">
        <p14:creationId xmlns:p14="http://schemas.microsoft.com/office/powerpoint/2010/main" val="3519447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4DA46A-2505-4523-BD60-3F93B2397459}"/>
              </a:ext>
            </a:extLst>
          </p:cNvPr>
          <p:cNvSpPr txBox="1"/>
          <p:nvPr/>
        </p:nvSpPr>
        <p:spPr>
          <a:xfrm>
            <a:off x="6980925" y="2099477"/>
            <a:ext cx="4448908" cy="1855893"/>
          </a:xfrm>
          <a:prstGeom prst="rect">
            <a:avLst/>
          </a:prstGeom>
          <a:noFill/>
        </p:spPr>
        <p:txBody>
          <a:bodyPr wrap="square" rtlCol="0">
            <a:spAutoFit/>
          </a:bodyPr>
          <a:lstStyle/>
          <a:p>
            <a:pPr>
              <a:lnSpc>
                <a:spcPct val="107000"/>
              </a:lnSpc>
              <a:spcAft>
                <a:spcPts val="800"/>
              </a:spcAft>
            </a:pPr>
            <a:r>
              <a:rPr lang="ru-RU" sz="1800" dirty="0">
                <a:solidFill>
                  <a:srgbClr val="000000"/>
                </a:solidFill>
                <a:effectLst/>
                <a:latin typeface="+mj-lt"/>
                <a:ea typeface="Calibri" panose="020F0502020204030204" pitchFamily="34" charset="0"/>
                <a:cs typeface="Times New Roman" panose="02020603050405020304" pitchFamily="18" charset="0"/>
              </a:rPr>
              <a:t>Участок по бывшей </a:t>
            </a:r>
            <a:r>
              <a:rPr lang="ru-RU" sz="1800" dirty="0" err="1">
                <a:solidFill>
                  <a:srgbClr val="000000"/>
                </a:solidFill>
                <a:effectLst/>
                <a:latin typeface="+mj-lt"/>
                <a:ea typeface="Calibri" panose="020F0502020204030204" pitchFamily="34" charset="0"/>
                <a:cs typeface="Times New Roman" panose="02020603050405020304" pitchFamily="18" charset="0"/>
              </a:rPr>
              <a:t>Хапиловской</a:t>
            </a:r>
            <a:r>
              <a:rPr lang="ru-RU" sz="1800" dirty="0">
                <a:solidFill>
                  <a:srgbClr val="000000"/>
                </a:solidFill>
                <a:effectLst/>
                <a:latin typeface="+mj-lt"/>
                <a:ea typeface="Calibri" panose="020F0502020204030204" pitchFamily="34" charset="0"/>
                <a:cs typeface="Times New Roman" panose="02020603050405020304" pitchFamily="18" charset="0"/>
              </a:rPr>
              <a:t> (ныне Б Почтовой) улице, выходящий на Яузу с конца XIX века и до революции принадлежал Карякину Михаил Ивановичу - купцу 1-й гильдии. Здесь и строится его фабрика шерстяных изделий.  </a:t>
            </a:r>
            <a:endParaRPr lang="ru-RU" sz="1800" dirty="0">
              <a:effectLst/>
              <a:latin typeface="+mj-lt"/>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7F4E4C86-3DCA-42D4-901D-C8CADF0AE7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7525" y="1041594"/>
            <a:ext cx="5468954" cy="3687637"/>
          </a:xfrm>
          <a:prstGeom prst="rect">
            <a:avLst/>
          </a:prstGeom>
        </p:spPr>
      </p:pic>
    </p:spTree>
    <p:extLst>
      <p:ext uri="{BB962C8B-B14F-4D97-AF65-F5344CB8AC3E}">
        <p14:creationId xmlns:p14="http://schemas.microsoft.com/office/powerpoint/2010/main" val="3930157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4DA46A-2505-4523-BD60-3F93B2397459}"/>
              </a:ext>
            </a:extLst>
          </p:cNvPr>
          <p:cNvSpPr txBox="1"/>
          <p:nvPr/>
        </p:nvSpPr>
        <p:spPr>
          <a:xfrm>
            <a:off x="800101" y="732383"/>
            <a:ext cx="10239436" cy="388696"/>
          </a:xfrm>
          <a:prstGeom prst="rect">
            <a:avLst/>
          </a:prstGeom>
          <a:noFill/>
        </p:spPr>
        <p:txBody>
          <a:bodyPr wrap="square" rtlCol="0">
            <a:spAutoFit/>
          </a:bodyPr>
          <a:lstStyle/>
          <a:p>
            <a:pPr>
              <a:lnSpc>
                <a:spcPct val="107000"/>
              </a:lnSpc>
            </a:pPr>
            <a:r>
              <a:rPr lang="ru-RU" sz="1800" dirty="0">
                <a:effectLst/>
                <a:latin typeface="+mj-lt"/>
                <a:ea typeface="Calibri" panose="020F0502020204030204" pitchFamily="34" charset="0"/>
                <a:cs typeface="Times New Roman" panose="02020603050405020304" pitchFamily="18" charset="0"/>
              </a:rPr>
              <a:t>Корпуса МТОК, расположившегося после революции в исторических зданиях </a:t>
            </a:r>
            <a:r>
              <a:rPr lang="ru-RU" sz="1800" dirty="0" err="1">
                <a:effectLst/>
                <a:latin typeface="+mj-lt"/>
                <a:ea typeface="Calibri" panose="020F0502020204030204" pitchFamily="34" charset="0"/>
                <a:cs typeface="Times New Roman" panose="02020603050405020304" pitchFamily="18" charset="0"/>
              </a:rPr>
              <a:t>карякинской</a:t>
            </a:r>
            <a:r>
              <a:rPr lang="ru-RU" sz="1800" dirty="0">
                <a:effectLst/>
                <a:latin typeface="+mj-lt"/>
                <a:ea typeface="Calibri" panose="020F0502020204030204" pitchFamily="34" charset="0"/>
                <a:cs typeface="Times New Roman" panose="02020603050405020304" pitchFamily="18" charset="0"/>
              </a:rPr>
              <a:t> фабрики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endParaRPr>
          </a:p>
        </p:txBody>
      </p:sp>
      <p:pic>
        <p:nvPicPr>
          <p:cNvPr id="7" name="Рисунок 6">
            <a:extLst>
              <a:ext uri="{FF2B5EF4-FFF2-40B4-BE49-F238E27FC236}">
                <a16:creationId xmlns:a16="http://schemas.microsoft.com/office/drawing/2014/main" id="{E83E473D-0023-453D-8E60-7116A086A7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0101" y="1943507"/>
            <a:ext cx="4680438" cy="3931568"/>
          </a:xfrm>
          <a:prstGeom prst="rect">
            <a:avLst/>
          </a:prstGeom>
        </p:spPr>
      </p:pic>
      <p:pic>
        <p:nvPicPr>
          <p:cNvPr id="8" name="Рисунок 7">
            <a:extLst>
              <a:ext uri="{FF2B5EF4-FFF2-40B4-BE49-F238E27FC236}">
                <a16:creationId xmlns:a16="http://schemas.microsoft.com/office/drawing/2014/main" id="{A0E73A66-AA75-4640-81C7-89E324AF7F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32382" y="1943507"/>
            <a:ext cx="4914459" cy="3931568"/>
          </a:xfrm>
          <a:prstGeom prst="rect">
            <a:avLst/>
          </a:prstGeom>
        </p:spPr>
      </p:pic>
    </p:spTree>
    <p:extLst>
      <p:ext uri="{BB962C8B-B14F-4D97-AF65-F5344CB8AC3E}">
        <p14:creationId xmlns:p14="http://schemas.microsoft.com/office/powerpoint/2010/main" val="3676388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14958F-0700-AA10-D454-9D8FAB5F68E9}"/>
              </a:ext>
            </a:extLst>
          </p:cNvPr>
          <p:cNvSpPr>
            <a:spLocks noGrp="1"/>
          </p:cNvSpPr>
          <p:nvPr>
            <p:ph type="title"/>
          </p:nvPr>
        </p:nvSpPr>
        <p:spPr>
          <a:xfrm>
            <a:off x="516792" y="4351181"/>
            <a:ext cx="4820139" cy="1049235"/>
          </a:xfrm>
        </p:spPr>
        <p:txBody>
          <a:bodyPr>
            <a:noAutofit/>
          </a:bodyPr>
          <a:lstStyle/>
          <a:p>
            <a:br>
              <a:rPr lang="ru-RU" sz="2800" dirty="0">
                <a:effectLst/>
                <a:latin typeface="Calibri" panose="020F0502020204030204" pitchFamily="34" charset="0"/>
                <a:ea typeface="Calibri" panose="020F0502020204030204" pitchFamily="34" charset="0"/>
                <a:cs typeface="Times New Roman" panose="02020603050405020304" pitchFamily="18" charset="0"/>
              </a:rPr>
            </a:br>
            <a:endParaRPr lang="ru-RU" sz="2800" dirty="0"/>
          </a:p>
        </p:txBody>
      </p:sp>
      <p:pic>
        <p:nvPicPr>
          <p:cNvPr id="5" name="Объект 4">
            <a:extLst>
              <a:ext uri="{FF2B5EF4-FFF2-40B4-BE49-F238E27FC236}">
                <a16:creationId xmlns:a16="http://schemas.microsoft.com/office/drawing/2014/main" id="{069134BA-7049-7997-C8BA-5BCF1EFBDB53}"/>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660887" y="462546"/>
            <a:ext cx="1974850" cy="3631530"/>
          </a:xfrm>
        </p:spPr>
      </p:pic>
      <p:sp>
        <p:nvSpPr>
          <p:cNvPr id="4" name="Прямоугольник 3"/>
          <p:cNvSpPr/>
          <p:nvPr/>
        </p:nvSpPr>
        <p:spPr>
          <a:xfrm>
            <a:off x="3153508" y="295245"/>
            <a:ext cx="6096000" cy="1661993"/>
          </a:xfrm>
          <a:prstGeom prst="rect">
            <a:avLst/>
          </a:prstGeom>
        </p:spPr>
        <p:txBody>
          <a:bodyPr>
            <a:spAutoFit/>
          </a:bodyPr>
          <a:lstStyle/>
          <a:p>
            <a:pPr algn="ctr"/>
            <a:r>
              <a:rPr lang="ru-RU" sz="2400" b="1" i="1" u="sng" dirty="0">
                <a:solidFill>
                  <a:srgbClr val="C00000"/>
                </a:solidFill>
              </a:rPr>
              <a:t>Московский шёлковый комбинат им. П.П. Щербакова</a:t>
            </a:r>
          </a:p>
          <a:p>
            <a:pPr algn="ctr"/>
            <a:r>
              <a:rPr lang="ru-RU" dirty="0">
                <a:solidFill>
                  <a:srgbClr val="C00000"/>
                </a:solidFill>
              </a:rPr>
              <a:t>г. Москва, </a:t>
            </a:r>
            <a:r>
              <a:rPr lang="ru-RU" dirty="0" err="1">
                <a:solidFill>
                  <a:srgbClr val="C00000"/>
                </a:solidFill>
              </a:rPr>
              <a:t>ул.Электрозаводская</a:t>
            </a:r>
            <a:r>
              <a:rPr lang="ru-RU" dirty="0">
                <a:solidFill>
                  <a:srgbClr val="C00000"/>
                </a:solidFill>
              </a:rPr>
              <a:t>, дом 27</a:t>
            </a:r>
          </a:p>
          <a:p>
            <a:pPr algn="ctr"/>
            <a:endParaRPr lang="ru-RU" dirty="0">
              <a:solidFill>
                <a:srgbClr val="C00000"/>
              </a:solidFill>
            </a:endParaRPr>
          </a:p>
          <a:p>
            <a:endParaRPr lang="ru-RU" dirty="0">
              <a:solidFill>
                <a:srgbClr val="C00000"/>
              </a:solidFill>
            </a:endParaRPr>
          </a:p>
        </p:txBody>
      </p:sp>
      <p:sp>
        <p:nvSpPr>
          <p:cNvPr id="6" name="Заголовок 1">
            <a:extLst>
              <a:ext uri="{FF2B5EF4-FFF2-40B4-BE49-F238E27FC236}">
                <a16:creationId xmlns:a16="http://schemas.microsoft.com/office/drawing/2014/main" id="{F196B39B-5B5E-616B-887C-76AF782D9E1D}"/>
              </a:ext>
            </a:extLst>
          </p:cNvPr>
          <p:cNvSpPr txBox="1">
            <a:spLocks/>
          </p:cNvSpPr>
          <p:nvPr/>
        </p:nvSpPr>
        <p:spPr>
          <a:xfrm>
            <a:off x="3297054" y="2214343"/>
            <a:ext cx="9603275"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ru-RU" sz="1800" dirty="0"/>
          </a:p>
        </p:txBody>
      </p:sp>
      <p:sp>
        <p:nvSpPr>
          <p:cNvPr id="7" name="TextBox 6">
            <a:extLst>
              <a:ext uri="{FF2B5EF4-FFF2-40B4-BE49-F238E27FC236}">
                <a16:creationId xmlns:a16="http://schemas.microsoft.com/office/drawing/2014/main" id="{B14DA46A-2505-4523-BD60-3F93B2397459}"/>
              </a:ext>
            </a:extLst>
          </p:cNvPr>
          <p:cNvSpPr txBox="1"/>
          <p:nvPr/>
        </p:nvSpPr>
        <p:spPr>
          <a:xfrm>
            <a:off x="4438495" y="2000594"/>
            <a:ext cx="10239436" cy="373692"/>
          </a:xfrm>
          <a:prstGeom prst="rect">
            <a:avLst/>
          </a:prstGeom>
          <a:noFill/>
        </p:spPr>
        <p:txBody>
          <a:bodyPr wrap="square" rtlCol="0">
            <a:spAutoFit/>
          </a:bodyPr>
          <a:lstStyle/>
          <a:p>
            <a:pPr>
              <a:lnSpc>
                <a:spcPct val="107000"/>
              </a:lnSpc>
            </a:pPr>
            <a:r>
              <a:rPr lang="ru-RU" dirty="0">
                <a:latin typeface="+mj-lt"/>
                <a:ea typeface="Calibri" panose="020F0502020204030204" pitchFamily="34" charset="0"/>
                <a:cs typeface="Times New Roman" panose="02020603050405020304" pitchFamily="18" charset="0"/>
              </a:rPr>
              <a:t>В 1916  на фабрике работало более 2300 человек. </a:t>
            </a:r>
            <a:endParaRPr lang="ru-RU" sz="1800" dirty="0">
              <a:effectLst/>
              <a:latin typeface="+mj-lt"/>
              <a:ea typeface="Times New Roman" panose="02020603050405020304" pitchFamily="18" charset="0"/>
            </a:endParaRPr>
          </a:p>
        </p:txBody>
      </p:sp>
      <p:sp>
        <p:nvSpPr>
          <p:cNvPr id="8" name="TextBox 7">
            <a:extLst>
              <a:ext uri="{FF2B5EF4-FFF2-40B4-BE49-F238E27FC236}">
                <a16:creationId xmlns:a16="http://schemas.microsoft.com/office/drawing/2014/main" id="{B14DA46A-2505-4523-BD60-3F93B2397459}"/>
              </a:ext>
            </a:extLst>
          </p:cNvPr>
          <p:cNvSpPr txBox="1"/>
          <p:nvPr/>
        </p:nvSpPr>
        <p:spPr>
          <a:xfrm>
            <a:off x="220293" y="4214138"/>
            <a:ext cx="2928525" cy="1574149"/>
          </a:xfrm>
          <a:prstGeom prst="rect">
            <a:avLst/>
          </a:prstGeom>
          <a:noFill/>
        </p:spPr>
        <p:txBody>
          <a:bodyPr wrap="square" rtlCol="0">
            <a:spAutoFit/>
          </a:bodyPr>
          <a:lstStyle/>
          <a:p>
            <a:pPr>
              <a:lnSpc>
                <a:spcPct val="107000"/>
              </a:lnSpc>
            </a:pPr>
            <a:r>
              <a:rPr lang="ru-RU" dirty="0">
                <a:latin typeface="+mj-lt"/>
                <a:ea typeface="Calibri" panose="020F0502020204030204" pitchFamily="34" charset="0"/>
                <a:cs typeface="Times New Roman" panose="02020603050405020304" pitchFamily="18" charset="0"/>
              </a:rPr>
              <a:t>В 1881 г. купцы Пётр (Пьер) </a:t>
            </a:r>
            <a:r>
              <a:rPr lang="ru-RU" dirty="0" err="1">
                <a:latin typeface="+mj-lt"/>
                <a:ea typeface="Calibri" panose="020F0502020204030204" pitchFamily="34" charset="0"/>
                <a:cs typeface="Times New Roman" panose="02020603050405020304" pitchFamily="18" charset="0"/>
              </a:rPr>
              <a:t>Мусси</a:t>
            </a:r>
            <a:r>
              <a:rPr lang="ru-RU" dirty="0">
                <a:latin typeface="+mj-lt"/>
                <a:ea typeface="Calibri" panose="020F0502020204030204" pitchFamily="34" charset="0"/>
                <a:cs typeface="Times New Roman" panose="02020603050405020304" pitchFamily="18" charset="0"/>
              </a:rPr>
              <a:t> и Юлий (Жульен?) </a:t>
            </a:r>
            <a:r>
              <a:rPr lang="ru-RU" dirty="0" err="1">
                <a:latin typeface="+mj-lt"/>
                <a:ea typeface="Calibri" panose="020F0502020204030204" pitchFamily="34" charset="0"/>
                <a:cs typeface="Times New Roman" panose="02020603050405020304" pitchFamily="18" charset="0"/>
              </a:rPr>
              <a:t>Гужон</a:t>
            </a:r>
            <a:r>
              <a:rPr lang="ru-RU" dirty="0">
                <a:latin typeface="+mj-lt"/>
                <a:ea typeface="Calibri" panose="020F0502020204030204" pitchFamily="34" charset="0"/>
                <a:cs typeface="Times New Roman" panose="02020603050405020304" pitchFamily="18" charset="0"/>
              </a:rPr>
              <a:t> создали фирму “</a:t>
            </a:r>
            <a:r>
              <a:rPr lang="ru-RU" dirty="0" err="1">
                <a:latin typeface="+mj-lt"/>
                <a:ea typeface="Calibri" panose="020F0502020204030204" pitchFamily="34" charset="0"/>
                <a:cs typeface="Times New Roman" panose="02020603050405020304" pitchFamily="18" charset="0"/>
              </a:rPr>
              <a:t>Мусси</a:t>
            </a:r>
            <a:r>
              <a:rPr lang="ru-RU" dirty="0">
                <a:latin typeface="+mj-lt"/>
                <a:ea typeface="Calibri" panose="020F0502020204030204" pitchFamily="34" charset="0"/>
                <a:cs typeface="Times New Roman" panose="02020603050405020304" pitchFamily="18" charset="0"/>
              </a:rPr>
              <a:t> и К0</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Calibri" panose="020F0502020204030204" pitchFamily="34" charset="0"/>
                <a:ea typeface="Calibri" panose="020F0502020204030204" pitchFamily="34" charset="0"/>
                <a:cs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a:p>
            <a:pPr>
              <a:lnSpc>
                <a:spcPct val="107000"/>
              </a:lnSpc>
            </a:pP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endParaRPr>
          </a:p>
        </p:txBody>
      </p:sp>
      <p:pic>
        <p:nvPicPr>
          <p:cNvPr id="9" name="Объект 4">
            <a:extLst>
              <a:ext uri="{FF2B5EF4-FFF2-40B4-BE49-F238E27FC236}">
                <a16:creationId xmlns:a16="http://schemas.microsoft.com/office/drawing/2014/main" id="{9F8591EE-D9F2-783A-2B09-2D8F6C9462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1494" y="2732096"/>
            <a:ext cx="3930599" cy="2947949"/>
          </a:xfrm>
          <a:prstGeom prst="rect">
            <a:avLst/>
          </a:prstGeom>
        </p:spPr>
      </p:pic>
      <p:pic>
        <p:nvPicPr>
          <p:cNvPr id="10" name="Рисунок 9">
            <a:extLst>
              <a:ext uri="{FF2B5EF4-FFF2-40B4-BE49-F238E27FC236}">
                <a16:creationId xmlns:a16="http://schemas.microsoft.com/office/drawing/2014/main" id="{BADFCD82-051D-25CD-2C95-3E93EDFEF6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04768" y="2732096"/>
            <a:ext cx="3952113" cy="2964085"/>
          </a:xfrm>
          <a:prstGeom prst="rect">
            <a:avLst/>
          </a:prstGeom>
        </p:spPr>
      </p:pic>
    </p:spTree>
    <p:extLst>
      <p:ext uri="{BB962C8B-B14F-4D97-AF65-F5344CB8AC3E}">
        <p14:creationId xmlns:p14="http://schemas.microsoft.com/office/powerpoint/2010/main" val="77492491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33C169-62CF-DB72-B949-CB5ADE9DAE8C}"/>
              </a:ext>
            </a:extLst>
          </p:cNvPr>
          <p:cNvSpPr>
            <a:spLocks noGrp="1"/>
          </p:cNvSpPr>
          <p:nvPr>
            <p:ph type="title"/>
          </p:nvPr>
        </p:nvSpPr>
        <p:spPr>
          <a:xfrm>
            <a:off x="1041999" y="966890"/>
            <a:ext cx="9603275" cy="1049235"/>
          </a:xfrm>
        </p:spPr>
        <p:txBody>
          <a:bodyPr>
            <a:normAutofit/>
          </a:bodyPr>
          <a:lstStyle/>
          <a:p>
            <a:pPr algn="ctr"/>
            <a:r>
              <a:rPr lang="ru-RU" dirty="0"/>
              <a:t>Паровая машина</a:t>
            </a:r>
            <a:br>
              <a:rPr lang="ru-RU" dirty="0"/>
            </a:br>
            <a:r>
              <a:rPr lang="ru-RU" dirty="0"/>
              <a:t> </a:t>
            </a:r>
          </a:p>
        </p:txBody>
      </p:sp>
      <p:pic>
        <p:nvPicPr>
          <p:cNvPr id="5" name="Объект 4">
            <a:extLst>
              <a:ext uri="{FF2B5EF4-FFF2-40B4-BE49-F238E27FC236}">
                <a16:creationId xmlns:a16="http://schemas.microsoft.com/office/drawing/2014/main" id="{9F159AAA-55A8-B742-743F-377928E0DDB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861050" y="2016125"/>
            <a:ext cx="8784224" cy="3449638"/>
          </a:xfrm>
        </p:spPr>
      </p:pic>
    </p:spTree>
    <p:extLst>
      <p:ext uri="{BB962C8B-B14F-4D97-AF65-F5344CB8AC3E}">
        <p14:creationId xmlns:p14="http://schemas.microsoft.com/office/powerpoint/2010/main" val="17076657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Технология аппретирования тканей | ООО «ЕВА-Текс» Иваново">
            <a:extLst>
              <a:ext uri="{FF2B5EF4-FFF2-40B4-BE49-F238E27FC236}">
                <a16:creationId xmlns:a16="http://schemas.microsoft.com/office/drawing/2014/main" id="{260AD249-95CA-76BE-2B47-BE21F8A494ED}"/>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tretch>
            <a:fillRect/>
          </a:stretch>
        </p:blipFill>
        <p:spPr bwMode="auto">
          <a:xfrm>
            <a:off x="3072708" y="2145308"/>
            <a:ext cx="5866279" cy="29055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14DA46A-2505-4523-BD60-3F93B2397459}"/>
              </a:ext>
            </a:extLst>
          </p:cNvPr>
          <p:cNvSpPr txBox="1"/>
          <p:nvPr/>
        </p:nvSpPr>
        <p:spPr>
          <a:xfrm>
            <a:off x="2304988" y="433976"/>
            <a:ext cx="7401720" cy="1277786"/>
          </a:xfrm>
          <a:prstGeom prst="rect">
            <a:avLst/>
          </a:prstGeom>
          <a:noFill/>
        </p:spPr>
        <p:txBody>
          <a:bodyPr wrap="square" rtlCol="0">
            <a:spAutoFit/>
          </a:bodyPr>
          <a:lstStyle/>
          <a:p>
            <a:pPr>
              <a:lnSpc>
                <a:spcPct val="107000"/>
              </a:lnSpc>
            </a:pPr>
            <a:r>
              <a:rPr lang="ru-RU" dirty="0">
                <a:latin typeface="+mj-lt"/>
                <a:ea typeface="Calibri" panose="020F0502020204030204" pitchFamily="34" charset="0"/>
                <a:cs typeface="Times New Roman" panose="02020603050405020304" pitchFamily="18" charset="0"/>
              </a:rPr>
              <a:t>Аппретирование - пропитка ткани или нанесение на нее различных веществ - аппретов, придающих материалам жёсткость, несминаемость, безусадочность, огнестойкость, износоустойчивость.</a:t>
            </a:r>
            <a:endParaRPr lang="ru-RU" dirty="0">
              <a:latin typeface="+mj-lt"/>
              <a:ea typeface="Times New Roman" panose="02020603050405020304" pitchFamily="18" charset="0"/>
            </a:endParaRPr>
          </a:p>
          <a:p>
            <a:pPr>
              <a:lnSpc>
                <a:spcPct val="107000"/>
              </a:lnSpc>
            </a:pPr>
            <a:r>
              <a:rPr lang="ru-RU" dirty="0">
                <a:latin typeface="+mj-lt"/>
                <a:ea typeface="Calibri" panose="020F0502020204030204" pitchFamily="34" charset="0"/>
                <a:cs typeface="Times New Roman" panose="02020603050405020304" pitchFamily="18" charset="0"/>
              </a:rPr>
              <a:t> </a:t>
            </a:r>
            <a:endParaRPr lang="ru-RU" sz="1800" dirty="0">
              <a:effectLst/>
              <a:latin typeface="+mj-lt"/>
              <a:ea typeface="Times New Roman" panose="02020603050405020304" pitchFamily="18" charset="0"/>
            </a:endParaRPr>
          </a:p>
        </p:txBody>
      </p:sp>
    </p:spTree>
    <p:extLst>
      <p:ext uri="{BB962C8B-B14F-4D97-AF65-F5344CB8AC3E}">
        <p14:creationId xmlns:p14="http://schemas.microsoft.com/office/powerpoint/2010/main" val="1632239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58000E-E11F-4A20-CD48-5CEEF34E7751}"/>
              </a:ext>
            </a:extLst>
          </p:cNvPr>
          <p:cNvSpPr>
            <a:spLocks noGrp="1"/>
          </p:cNvSpPr>
          <p:nvPr>
            <p:ph type="title"/>
          </p:nvPr>
        </p:nvSpPr>
        <p:spPr>
          <a:xfrm>
            <a:off x="5438115" y="474205"/>
            <a:ext cx="9603275" cy="1049235"/>
          </a:xfrm>
        </p:spPr>
        <p:txBody>
          <a:bodyPr/>
          <a:lstStyle/>
          <a:p>
            <a:r>
              <a:rPr lang="ru-RU" dirty="0"/>
              <a:t>Деловой квартал Лефорт</a:t>
            </a:r>
          </a:p>
        </p:txBody>
      </p:sp>
      <p:pic>
        <p:nvPicPr>
          <p:cNvPr id="5" name="Объект 4">
            <a:extLst>
              <a:ext uri="{FF2B5EF4-FFF2-40B4-BE49-F238E27FC236}">
                <a16:creationId xmlns:a16="http://schemas.microsoft.com/office/drawing/2014/main" id="{04C2CA5B-CD81-682C-5687-E81FC7C7785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364292" y="2139218"/>
            <a:ext cx="6138725" cy="3449638"/>
          </a:xfrm>
        </p:spPr>
      </p:pic>
      <p:pic>
        <p:nvPicPr>
          <p:cNvPr id="4" name="Объект 4">
            <a:extLst>
              <a:ext uri="{FF2B5EF4-FFF2-40B4-BE49-F238E27FC236}">
                <a16:creationId xmlns:a16="http://schemas.microsoft.com/office/drawing/2014/main" id="{72557B40-B744-1360-B417-E6FA5A9E41B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2328" y="244747"/>
            <a:ext cx="3061465" cy="3788941"/>
          </a:xfrm>
          <a:prstGeom prst="rect">
            <a:avLst/>
          </a:prstGeom>
        </p:spPr>
      </p:pic>
      <p:sp>
        <p:nvSpPr>
          <p:cNvPr id="3" name="Прямоугольник 2"/>
          <p:cNvSpPr/>
          <p:nvPr/>
        </p:nvSpPr>
        <p:spPr>
          <a:xfrm>
            <a:off x="745251" y="4223601"/>
            <a:ext cx="3558992" cy="1477328"/>
          </a:xfrm>
          <a:prstGeom prst="rect">
            <a:avLst/>
          </a:prstGeom>
        </p:spPr>
        <p:txBody>
          <a:bodyPr wrap="square">
            <a:spAutoFit/>
          </a:bodyPr>
          <a:lstStyle/>
          <a:p>
            <a:r>
              <a:rPr lang="ru-RU" dirty="0">
                <a:latin typeface="+mj-lt"/>
                <a:ea typeface="Times New Roman" panose="02020603050405020304" pitchFamily="18" charset="0"/>
                <a:cs typeface="Times New Roman" panose="02020603050405020304" pitchFamily="18" charset="0"/>
              </a:rPr>
              <a:t>В 1926 году фабрике  присвоено имя Петра Петровича Щербакова, который был участником  октябрьского вооружённого восстания в Москве. </a:t>
            </a:r>
            <a:endParaRPr lang="ru-RU" dirty="0">
              <a:latin typeface="+mj-lt"/>
            </a:endParaRPr>
          </a:p>
        </p:txBody>
      </p:sp>
    </p:spTree>
    <p:extLst>
      <p:ext uri="{BB962C8B-B14F-4D97-AF65-F5344CB8AC3E}">
        <p14:creationId xmlns:p14="http://schemas.microsoft.com/office/powerpoint/2010/main" val="840132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Фотография семьи Михаила Михайловича Болотина, сделанная 20 апреля 1899 года в фотоателье П.К. Остроумова. Пострадала при пожаре, однако в целом изображение считывается.">
            <a:extLst>
              <a:ext uri="{FF2B5EF4-FFF2-40B4-BE49-F238E27FC236}">
                <a16:creationId xmlns:a16="http://schemas.microsoft.com/office/drawing/2014/main" id="{03FD58D4-CAFA-68A5-1AB7-325CB52CDB97}"/>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71891" y="1218574"/>
            <a:ext cx="3007640" cy="46094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Фото Н.М. Болотина с женой Верой Алексеевной. Из семейного архива Анны Стаменкович">
            <a:extLst>
              <a:ext uri="{FF2B5EF4-FFF2-40B4-BE49-F238E27FC236}">
                <a16:creationId xmlns:a16="http://schemas.microsoft.com/office/drawing/2014/main" id="{345B1340-8B25-B4C5-9E5F-12FFA8D7BBB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5542" y="2646116"/>
            <a:ext cx="2964083" cy="315623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153508" y="295245"/>
            <a:ext cx="6096000" cy="1846659"/>
          </a:xfrm>
          <a:prstGeom prst="rect">
            <a:avLst/>
          </a:prstGeom>
        </p:spPr>
        <p:txBody>
          <a:bodyPr>
            <a:spAutoFit/>
          </a:bodyPr>
          <a:lstStyle/>
          <a:p>
            <a:pPr algn="ctr"/>
            <a:r>
              <a:rPr lang="ru-RU" sz="2400" b="1" i="1" u="sng" dirty="0">
                <a:solidFill>
                  <a:srgbClr val="C00000"/>
                </a:solidFill>
              </a:rPr>
              <a:t>Текстильные предприятия </a:t>
            </a:r>
            <a:r>
              <a:rPr lang="ru-RU" sz="2400" b="1" i="1" u="sng" dirty="0" err="1">
                <a:solidFill>
                  <a:srgbClr val="C00000"/>
                </a:solidFill>
              </a:rPr>
              <a:t>Болотиных</a:t>
            </a:r>
            <a:endParaRPr lang="ru-RU" sz="2400" b="1" i="1" u="sng" dirty="0">
              <a:solidFill>
                <a:srgbClr val="C00000"/>
              </a:solidFill>
            </a:endParaRPr>
          </a:p>
          <a:p>
            <a:pPr algn="ctr"/>
            <a:r>
              <a:rPr lang="ru-RU" dirty="0">
                <a:solidFill>
                  <a:srgbClr val="C00000"/>
                </a:solidFill>
              </a:rPr>
              <a:t>г. Москва, ул. Суворовская, 3/1</a:t>
            </a:r>
          </a:p>
          <a:p>
            <a:pPr algn="ctr"/>
            <a:r>
              <a:rPr lang="ru-RU" dirty="0">
                <a:solidFill>
                  <a:srgbClr val="C00000"/>
                </a:solidFill>
              </a:rPr>
              <a:t>г. Москва, ул. Просторная, 7</a:t>
            </a:r>
          </a:p>
          <a:p>
            <a:pPr algn="ctr"/>
            <a:endParaRPr lang="ru-RU" dirty="0">
              <a:solidFill>
                <a:srgbClr val="C00000"/>
              </a:solidFill>
            </a:endParaRPr>
          </a:p>
          <a:p>
            <a:pPr algn="ctr"/>
            <a:endParaRPr lang="ru-RU" dirty="0">
              <a:solidFill>
                <a:srgbClr val="C00000"/>
              </a:solidFill>
            </a:endParaRPr>
          </a:p>
          <a:p>
            <a:endParaRPr lang="ru-RU" dirty="0">
              <a:solidFill>
                <a:srgbClr val="C00000"/>
              </a:solidFill>
            </a:endParaRPr>
          </a:p>
        </p:txBody>
      </p:sp>
      <p:sp>
        <p:nvSpPr>
          <p:cNvPr id="6" name="Прямоугольник 5"/>
          <p:cNvSpPr/>
          <p:nvPr/>
        </p:nvSpPr>
        <p:spPr>
          <a:xfrm>
            <a:off x="3572098" y="3006601"/>
            <a:ext cx="3347448" cy="2031325"/>
          </a:xfrm>
          <a:prstGeom prst="rect">
            <a:avLst/>
          </a:prstGeom>
        </p:spPr>
        <p:txBody>
          <a:bodyPr wrap="square">
            <a:spAutoFit/>
          </a:bodyPr>
          <a:lstStyle/>
          <a:p>
            <a:r>
              <a:rPr lang="ru-RU" dirty="0"/>
              <a:t>Семейное фото. </a:t>
            </a:r>
          </a:p>
          <a:p>
            <a:r>
              <a:rPr lang="ru-RU" dirty="0"/>
              <a:t>Глава семьи Михаил Михайлович Болотин , его супруга Мария Александровна и их пятеро детей: Александр, </a:t>
            </a:r>
          </a:p>
          <a:p>
            <a:r>
              <a:rPr lang="ru-RU" dirty="0"/>
              <a:t>Сергей, Николай, Дмитрий и Лидия.  </a:t>
            </a:r>
            <a:endParaRPr lang="ru-RU" dirty="0">
              <a:latin typeface="+mj-lt"/>
            </a:endParaRPr>
          </a:p>
        </p:txBody>
      </p:sp>
      <p:sp>
        <p:nvSpPr>
          <p:cNvPr id="3" name="Прямоугольник 2"/>
          <p:cNvSpPr/>
          <p:nvPr/>
        </p:nvSpPr>
        <p:spPr>
          <a:xfrm>
            <a:off x="6514777" y="2141904"/>
            <a:ext cx="5045612" cy="369332"/>
          </a:xfrm>
          <a:prstGeom prst="rect">
            <a:avLst/>
          </a:prstGeom>
        </p:spPr>
        <p:txBody>
          <a:bodyPr wrap="none">
            <a:spAutoFit/>
          </a:bodyPr>
          <a:lstStyle/>
          <a:p>
            <a:r>
              <a:rPr lang="ru-RU" dirty="0"/>
              <a:t>Фото Н.М. Болотина с женой Верой Алексеевной</a:t>
            </a:r>
          </a:p>
        </p:txBody>
      </p:sp>
    </p:spTree>
    <p:extLst>
      <p:ext uri="{BB962C8B-B14F-4D97-AF65-F5344CB8AC3E}">
        <p14:creationId xmlns:p14="http://schemas.microsoft.com/office/powerpoint/2010/main" val="857302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D84FEA-64BD-7CCB-A68F-96DE174D79C4}"/>
              </a:ext>
            </a:extLst>
          </p:cNvPr>
          <p:cNvSpPr>
            <a:spLocks noGrp="1"/>
          </p:cNvSpPr>
          <p:nvPr>
            <p:ph type="title"/>
          </p:nvPr>
        </p:nvSpPr>
        <p:spPr/>
        <p:txBody>
          <a:bodyPr/>
          <a:lstStyle/>
          <a:p>
            <a:pPr algn="ctr"/>
            <a:r>
              <a:rPr lang="ru-RU" dirty="0"/>
              <a:t>Торговые дома и первая фабрика</a:t>
            </a:r>
          </a:p>
        </p:txBody>
      </p:sp>
      <p:pic>
        <p:nvPicPr>
          <p:cNvPr id="2050" name="Picture 2" descr="Фирменный бланк Торгового Дома &quot;Р. Эльдринг, С. Болотин и К&quot; с автографом С.М. Болотина. ЦГА г. Москвы, ОХНТДМ, ф.1, оп.5, д.441, ед.хр.14, л.3">
            <a:extLst>
              <a:ext uri="{FF2B5EF4-FFF2-40B4-BE49-F238E27FC236}">
                <a16:creationId xmlns:a16="http://schemas.microsoft.com/office/drawing/2014/main" id="{0E25ED50-992F-F884-765A-FC8AFE82F52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84577" y="2056535"/>
            <a:ext cx="3158113" cy="37378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30CE926F-80B4-F0DC-7D3B-7822EDD486F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8248" y="2486654"/>
            <a:ext cx="6809846" cy="1884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805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Актуальность работы</a:t>
            </a:r>
          </a:p>
        </p:txBody>
      </p:sp>
      <p:sp>
        <p:nvSpPr>
          <p:cNvPr id="3" name="Объект 2"/>
          <p:cNvSpPr>
            <a:spLocks noGrp="1"/>
          </p:cNvSpPr>
          <p:nvPr>
            <p:ph idx="1"/>
          </p:nvPr>
        </p:nvSpPr>
        <p:spPr>
          <a:xfrm>
            <a:off x="1090248" y="2050901"/>
            <a:ext cx="10659200" cy="3450613"/>
          </a:xfrm>
        </p:spPr>
        <p:txBody>
          <a:bodyPr>
            <a:noAutofit/>
          </a:bodyPr>
          <a:lstStyle/>
          <a:p>
            <a:pPr marL="0" indent="0">
              <a:buNone/>
            </a:pPr>
            <a:r>
              <a:rPr lang="ru-RU" sz="2400" dirty="0"/>
              <a:t>В связи с выводом большинства производств за черту города, многие исторические здания московских фабрик сегодня подвергаются сносу или перепрофилированию. Даже жители близлежащих домов порой не помнят или не знают об их былом предназначении. Знакомство с бывшими производствами на территории района, историей их создания и  биографиями владельцев позволяет воссоздать более полный исторический облик Преображенского округа.</a:t>
            </a:r>
          </a:p>
        </p:txBody>
      </p:sp>
    </p:spTree>
    <p:extLst>
      <p:ext uri="{BB962C8B-B14F-4D97-AF65-F5344CB8AC3E}">
        <p14:creationId xmlns:p14="http://schemas.microsoft.com/office/powerpoint/2010/main" val="1150022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B5C099-2430-CFC8-4535-D14220D54A81}"/>
              </a:ext>
            </a:extLst>
          </p:cNvPr>
          <p:cNvSpPr>
            <a:spLocks noGrp="1"/>
          </p:cNvSpPr>
          <p:nvPr>
            <p:ph type="title"/>
          </p:nvPr>
        </p:nvSpPr>
        <p:spPr/>
        <p:txBody>
          <a:bodyPr/>
          <a:lstStyle/>
          <a:p>
            <a:r>
              <a:rPr lang="ru-RU" b="0" i="0" dirty="0">
                <a:solidFill>
                  <a:srgbClr val="000000"/>
                </a:solidFill>
                <a:effectLst/>
                <a:latin typeface="RbtRegular"/>
              </a:rPr>
              <a:t>       Платочно-вязальная фабрика</a:t>
            </a:r>
            <a:endParaRPr lang="ru-RU" dirty="0"/>
          </a:p>
        </p:txBody>
      </p:sp>
      <p:pic>
        <p:nvPicPr>
          <p:cNvPr id="3074" name="Picture 2">
            <a:extLst>
              <a:ext uri="{FF2B5EF4-FFF2-40B4-BE49-F238E27FC236}">
                <a16:creationId xmlns:a16="http://schemas.microsoft.com/office/drawing/2014/main" id="{6BD08CB3-3661-1094-4CEF-CA6532AB665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7334" y="2393421"/>
            <a:ext cx="4878893" cy="2715155"/>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AB811749-0DDD-EF30-1FB8-C518127B39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03641" y="2393421"/>
            <a:ext cx="4801041" cy="2715154"/>
          </a:xfrm>
          <a:prstGeom prst="rect">
            <a:avLst/>
          </a:prstGeom>
        </p:spPr>
      </p:pic>
    </p:spTree>
    <p:extLst>
      <p:ext uri="{BB962C8B-B14F-4D97-AF65-F5344CB8AC3E}">
        <p14:creationId xmlns:p14="http://schemas.microsoft.com/office/powerpoint/2010/main" val="3044350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E96BAB-BE29-9011-FF9A-BD9ABE014CCC}"/>
              </a:ext>
            </a:extLst>
          </p:cNvPr>
          <p:cNvSpPr>
            <a:spLocks noGrp="1"/>
          </p:cNvSpPr>
          <p:nvPr>
            <p:ph type="title"/>
          </p:nvPr>
        </p:nvSpPr>
        <p:spPr/>
        <p:txBody>
          <a:bodyPr/>
          <a:lstStyle/>
          <a:p>
            <a:pPr algn="ctr"/>
            <a:r>
              <a:rPr lang="ru-RU" b="0" i="0" dirty="0">
                <a:solidFill>
                  <a:srgbClr val="000000"/>
                </a:solidFill>
                <a:effectLst/>
              </a:rPr>
              <a:t>«С.М. Болотин и сын»</a:t>
            </a:r>
            <a:endParaRPr lang="ru-RU" dirty="0"/>
          </a:p>
        </p:txBody>
      </p:sp>
      <p:pic>
        <p:nvPicPr>
          <p:cNvPr id="5" name="Рисунок 4">
            <a:extLst>
              <a:ext uri="{FF2B5EF4-FFF2-40B4-BE49-F238E27FC236}">
                <a16:creationId xmlns:a16="http://schemas.microsoft.com/office/drawing/2014/main" id="{BE41038F-2088-007E-55AA-8A07E86B4D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90929" y="2005361"/>
            <a:ext cx="1997933" cy="3786476"/>
          </a:xfrm>
          <a:prstGeom prst="rect">
            <a:avLst/>
          </a:prstGeom>
        </p:spPr>
      </p:pic>
      <p:pic>
        <p:nvPicPr>
          <p:cNvPr id="4098" name="Picture 2">
            <a:extLst>
              <a:ext uri="{FF2B5EF4-FFF2-40B4-BE49-F238E27FC236}">
                <a16:creationId xmlns:a16="http://schemas.microsoft.com/office/drawing/2014/main" id="{6A5F68C3-A5DE-FAB0-6FB4-7EE37202186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526" y="166442"/>
            <a:ext cx="2907063" cy="216712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Фото середины 1970-х годов. Дореволюционный корпус уже снесен.">
            <a:extLst>
              <a:ext uri="{FF2B5EF4-FFF2-40B4-BE49-F238E27FC236}">
                <a16:creationId xmlns:a16="http://schemas.microsoft.com/office/drawing/2014/main" id="{9359A0EF-8B0A-BBBC-F75A-BE40E155AF9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1482" y="3359413"/>
            <a:ext cx="2907063" cy="193624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0E878A4C-906B-BD1F-CF58-B1B253BD7BC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59923" y="2279985"/>
            <a:ext cx="2374368" cy="362960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0589" y="2424384"/>
            <a:ext cx="3766038" cy="923330"/>
          </a:xfrm>
          <a:prstGeom prst="rect">
            <a:avLst/>
          </a:prstGeom>
        </p:spPr>
        <p:txBody>
          <a:bodyPr wrap="square">
            <a:spAutoFit/>
          </a:bodyPr>
          <a:lstStyle/>
          <a:p>
            <a:r>
              <a:rPr lang="ru-RU" dirty="0"/>
              <a:t>Фотография 1940-1950-х годов бывшего корпуса </a:t>
            </a:r>
            <a:r>
              <a:rPr lang="ru-RU" dirty="0" err="1"/>
              <a:t>льно</a:t>
            </a:r>
            <a:r>
              <a:rPr lang="ru-RU" dirty="0"/>
              <a:t>-ткацкой фабрики </a:t>
            </a:r>
            <a:r>
              <a:rPr lang="ru-RU" dirty="0" err="1"/>
              <a:t>Болотиных</a:t>
            </a:r>
            <a:r>
              <a:rPr lang="ru-RU" dirty="0"/>
              <a:t>.   </a:t>
            </a:r>
          </a:p>
        </p:txBody>
      </p:sp>
      <p:sp>
        <p:nvSpPr>
          <p:cNvPr id="7" name="Прямоугольник 6"/>
          <p:cNvSpPr/>
          <p:nvPr/>
        </p:nvSpPr>
        <p:spPr>
          <a:xfrm>
            <a:off x="157216" y="5307361"/>
            <a:ext cx="4502707" cy="646331"/>
          </a:xfrm>
          <a:prstGeom prst="rect">
            <a:avLst/>
          </a:prstGeom>
        </p:spPr>
        <p:txBody>
          <a:bodyPr wrap="square">
            <a:spAutoFit/>
          </a:bodyPr>
          <a:lstStyle/>
          <a:p>
            <a:r>
              <a:rPr lang="ru-RU" dirty="0"/>
              <a:t>Фото середины 1970-х годов. Дореволюционный корпус уже снесен.</a:t>
            </a:r>
          </a:p>
        </p:txBody>
      </p:sp>
      <p:sp>
        <p:nvSpPr>
          <p:cNvPr id="8" name="Прямоугольник 7"/>
          <p:cNvSpPr/>
          <p:nvPr/>
        </p:nvSpPr>
        <p:spPr>
          <a:xfrm>
            <a:off x="3491620" y="1765810"/>
            <a:ext cx="4896277" cy="369332"/>
          </a:xfrm>
          <a:prstGeom prst="rect">
            <a:avLst/>
          </a:prstGeom>
        </p:spPr>
        <p:txBody>
          <a:bodyPr wrap="none">
            <a:spAutoFit/>
          </a:bodyPr>
          <a:lstStyle/>
          <a:p>
            <a:r>
              <a:rPr lang="ru-RU" dirty="0"/>
              <a:t>Прошение об устройстве льноткацкой фабрики</a:t>
            </a:r>
          </a:p>
        </p:txBody>
      </p:sp>
    </p:spTree>
    <p:extLst>
      <p:ext uri="{BB962C8B-B14F-4D97-AF65-F5344CB8AC3E}">
        <p14:creationId xmlns:p14="http://schemas.microsoft.com/office/powerpoint/2010/main" val="2968097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4467E3-6390-2597-C398-88F5ABE6CB9E}"/>
              </a:ext>
            </a:extLst>
          </p:cNvPr>
          <p:cNvSpPr>
            <a:spLocks noGrp="1"/>
          </p:cNvSpPr>
          <p:nvPr>
            <p:ph type="title"/>
          </p:nvPr>
        </p:nvSpPr>
        <p:spPr/>
        <p:txBody>
          <a:bodyPr/>
          <a:lstStyle/>
          <a:p>
            <a:pPr algn="ctr"/>
            <a:r>
              <a:rPr lang="ru-RU" dirty="0"/>
              <a:t>Список литературы</a:t>
            </a:r>
          </a:p>
        </p:txBody>
      </p:sp>
      <p:sp>
        <p:nvSpPr>
          <p:cNvPr id="3" name="Объект 2">
            <a:extLst>
              <a:ext uri="{FF2B5EF4-FFF2-40B4-BE49-F238E27FC236}">
                <a16:creationId xmlns:a16="http://schemas.microsoft.com/office/drawing/2014/main" id="{76752E49-F92B-4FB5-C56F-571346E2235C}"/>
              </a:ext>
            </a:extLst>
          </p:cNvPr>
          <p:cNvSpPr>
            <a:spLocks noGrp="1"/>
          </p:cNvSpPr>
          <p:nvPr>
            <p:ph idx="1"/>
          </p:nvPr>
        </p:nvSpPr>
        <p:spPr/>
        <p:txBody>
          <a:bodyPr>
            <a:normAutofit fontScale="92500" lnSpcReduction="20000"/>
          </a:bodyPr>
          <a:lstStyle/>
          <a:p>
            <a:pPr marL="457200" indent="-457200">
              <a:buFont typeface="+mj-lt"/>
              <a:buAutoNum type="arabicPeriod"/>
            </a:pPr>
            <a:r>
              <a:rPr lang="ru-RU" sz="1900" dirty="0">
                <a:latin typeface="-apple-system"/>
              </a:rPr>
              <a:t>Боханов А.Н. «Деловая элита России 1914 г.» Изд. Москва 1994</a:t>
            </a:r>
          </a:p>
          <a:p>
            <a:pPr marL="457200" indent="-457200">
              <a:buFont typeface="+mj-lt"/>
              <a:buAutoNum type="arabicPeriod"/>
            </a:pPr>
            <a:r>
              <a:rPr lang="ru-RU" b="0" i="0" dirty="0">
                <a:effectLst/>
                <a:latin typeface="-apple-system"/>
              </a:rPr>
              <a:t>Справочная книга о лицах, получивших на 1911 год купеческие и промысловые свидетельства по г. Москве, с.386</a:t>
            </a:r>
          </a:p>
          <a:p>
            <a:pPr marL="457200" indent="-457200">
              <a:buFont typeface="+mj-lt"/>
              <a:buAutoNum type="arabicPeriod"/>
            </a:pPr>
            <a:r>
              <a:rPr lang="ru-RU" b="0" i="0" dirty="0">
                <a:effectLst/>
                <a:latin typeface="-apple-system"/>
              </a:rPr>
              <a:t>Клычков С. </a:t>
            </a:r>
            <a:r>
              <a:rPr lang="ru-RU" b="0" i="0" dirty="0">
                <a:solidFill>
                  <a:srgbClr val="000000"/>
                </a:solidFill>
                <a:effectLst/>
                <a:latin typeface="-apple-system"/>
              </a:rPr>
              <a:t>Память </a:t>
            </a:r>
            <a:r>
              <a:rPr lang="ru-RU" b="0" i="0" dirty="0" err="1">
                <a:solidFill>
                  <a:srgbClr val="000000"/>
                </a:solidFill>
                <a:effectLst/>
                <a:latin typeface="-apple-system"/>
              </a:rPr>
              <a:t>места_Москва</a:t>
            </a:r>
            <a:r>
              <a:rPr lang="ru-RU" dirty="0">
                <a:solidFill>
                  <a:srgbClr val="000000"/>
                </a:solidFill>
                <a:latin typeface="-apple-system"/>
              </a:rPr>
              <a:t>//</a:t>
            </a:r>
            <a:r>
              <a:rPr lang="ru-RU" b="0" i="0" dirty="0">
                <a:solidFill>
                  <a:srgbClr val="000000"/>
                </a:solidFill>
                <a:effectLst/>
                <a:latin typeface="-apple-system"/>
              </a:rPr>
              <a:t> Купцы Болотины в истории Черкизова и Преображенского  [Электронный ресурс] </a:t>
            </a:r>
            <a:r>
              <a:rPr lang="en-US" b="0" i="0" u="sng" dirty="0">
                <a:effectLst/>
                <a:latin typeface="-apple-system"/>
              </a:rPr>
              <a:t>https://dzen.ru/a/Yo1OMAqc_Ha6j_pq</a:t>
            </a:r>
            <a:r>
              <a:rPr lang="ru-RU" b="0" i="0" u="sng" dirty="0">
                <a:effectLst/>
                <a:latin typeface="-apple-system"/>
              </a:rPr>
              <a:t> </a:t>
            </a:r>
            <a:r>
              <a:rPr lang="ru-RU" b="0" i="0" dirty="0">
                <a:effectLst/>
                <a:latin typeface="-apple-system"/>
              </a:rPr>
              <a:t>Москва 2021</a:t>
            </a:r>
          </a:p>
          <a:p>
            <a:pPr marL="457200" lvl="0" indent="-457200">
              <a:lnSpc>
                <a:spcPct val="107000"/>
              </a:lnSpc>
              <a:spcAft>
                <a:spcPts val="800"/>
              </a:spcAft>
              <a:buFont typeface="+mj-lt"/>
              <a:buAutoNum type="arabicPeriod"/>
            </a:pPr>
            <a:r>
              <a:rPr lang="ru-RU" dirty="0">
                <a:solidFill>
                  <a:srgbClr val="454545"/>
                </a:solidFill>
                <a:effectLst/>
                <a:latin typeface="-apple-system"/>
                <a:ea typeface="Times New Roman" panose="02020603050405020304" pitchFamily="18" charset="0"/>
                <a:cs typeface="Arial" panose="020B0604020202020204" pitchFamily="34" charset="0"/>
              </a:rPr>
              <a:t>«Жизнь жительствует». История храма и прихода святителя Николая в Покровском. М.2009г</a:t>
            </a:r>
            <a:endParaRPr lang="ru-RU" dirty="0">
              <a:effectLst/>
              <a:latin typeface="-apple-system"/>
              <a:ea typeface="Calibri" panose="020F0502020204030204" pitchFamily="34" charset="0"/>
              <a:cs typeface="Arial" panose="020B0604020202020204" pitchFamily="34" charset="0"/>
            </a:endParaRPr>
          </a:p>
          <a:p>
            <a:pPr marL="457200" lvl="0" indent="-457200">
              <a:lnSpc>
                <a:spcPct val="107000"/>
              </a:lnSpc>
              <a:spcAft>
                <a:spcPts val="800"/>
              </a:spcAft>
              <a:buFont typeface="+mj-lt"/>
              <a:buAutoNum type="arabicPeriod"/>
            </a:pPr>
            <a:r>
              <a:rPr lang="ru-RU" dirty="0">
                <a:solidFill>
                  <a:srgbClr val="454545"/>
                </a:solidFill>
                <a:effectLst/>
                <a:latin typeface="-apple-system"/>
                <a:ea typeface="Times New Roman" panose="02020603050405020304" pitchFamily="18" charset="0"/>
                <a:cs typeface="Arial" panose="020B0604020202020204" pitchFamily="34" charset="0"/>
              </a:rPr>
              <a:t>Морозова Е., </a:t>
            </a:r>
            <a:r>
              <a:rPr lang="ru-RU" dirty="0" err="1">
                <a:solidFill>
                  <a:srgbClr val="454545"/>
                </a:solidFill>
                <a:effectLst/>
                <a:latin typeface="-apple-system"/>
                <a:ea typeface="Times New Roman" panose="02020603050405020304" pitchFamily="18" charset="0"/>
                <a:cs typeface="Arial" panose="020B0604020202020204" pitchFamily="34" charset="0"/>
              </a:rPr>
              <a:t>Чаморовский</a:t>
            </a:r>
            <a:r>
              <a:rPr lang="ru-RU" dirty="0">
                <a:solidFill>
                  <a:srgbClr val="454545"/>
                </a:solidFill>
                <a:effectLst/>
                <a:latin typeface="-apple-system"/>
                <a:ea typeface="Times New Roman" panose="02020603050405020304" pitchFamily="18" charset="0"/>
                <a:cs typeface="Arial" panose="020B0604020202020204" pitchFamily="34" charset="0"/>
              </a:rPr>
              <a:t> К., «Две башни». Журнал </a:t>
            </a:r>
            <a:r>
              <a:rPr lang="ru-RU" dirty="0" err="1">
                <a:solidFill>
                  <a:srgbClr val="454545"/>
                </a:solidFill>
                <a:effectLst/>
                <a:latin typeface="-apple-system"/>
                <a:ea typeface="Times New Roman" panose="02020603050405020304" pitchFamily="18" charset="0"/>
                <a:cs typeface="Arial" panose="020B0604020202020204" pitchFamily="34" charset="0"/>
              </a:rPr>
              <a:t>Архнадзор</a:t>
            </a:r>
            <a:r>
              <a:rPr lang="ru-RU" dirty="0">
                <a:solidFill>
                  <a:srgbClr val="454545"/>
                </a:solidFill>
                <a:effectLst/>
                <a:latin typeface="-apple-system"/>
                <a:ea typeface="Times New Roman" panose="02020603050405020304" pitchFamily="18" charset="0"/>
                <a:cs typeface="Arial" panose="020B0604020202020204" pitchFamily="34" charset="0"/>
              </a:rPr>
              <a:t> от 8.04.2016г</a:t>
            </a:r>
            <a:endParaRPr lang="ru-RU" dirty="0">
              <a:effectLst/>
              <a:latin typeface="-apple-system"/>
              <a:ea typeface="Calibri" panose="020F0502020204030204" pitchFamily="34" charset="0"/>
              <a:cs typeface="Arial" panose="020B0604020202020204" pitchFamily="34" charset="0"/>
            </a:endParaRPr>
          </a:p>
          <a:p>
            <a:endParaRPr lang="ru-RU" b="0" i="0" dirty="0">
              <a:effectLst/>
              <a:latin typeface="-apple-system"/>
            </a:endParaRPr>
          </a:p>
          <a:p>
            <a:endParaRPr lang="ru-RU" dirty="0"/>
          </a:p>
          <a:p>
            <a:endParaRPr lang="ru-RU" dirty="0"/>
          </a:p>
        </p:txBody>
      </p:sp>
    </p:spTree>
    <p:extLst>
      <p:ext uri="{BB962C8B-B14F-4D97-AF65-F5344CB8AC3E}">
        <p14:creationId xmlns:p14="http://schemas.microsoft.com/office/powerpoint/2010/main" val="707307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Цель проекта</a:t>
            </a:r>
          </a:p>
        </p:txBody>
      </p:sp>
      <p:sp>
        <p:nvSpPr>
          <p:cNvPr id="3" name="Объект 2"/>
          <p:cNvSpPr>
            <a:spLocks noGrp="1"/>
          </p:cNvSpPr>
          <p:nvPr>
            <p:ph idx="1"/>
          </p:nvPr>
        </p:nvSpPr>
        <p:spPr/>
        <p:txBody>
          <a:bodyPr>
            <a:normAutofit/>
          </a:bodyPr>
          <a:lstStyle/>
          <a:p>
            <a:pPr marL="0" indent="0" algn="ctr">
              <a:buNone/>
            </a:pPr>
            <a:r>
              <a:rPr lang="ru-RU" sz="2400" dirty="0"/>
              <a:t>Используя различные источники информации, воссоздать исторический облик текстильных производств в Преображенском районе и провести познавательную экскурсию для подшефных детей.</a:t>
            </a:r>
          </a:p>
        </p:txBody>
      </p:sp>
    </p:spTree>
    <p:extLst>
      <p:ext uri="{BB962C8B-B14F-4D97-AF65-F5344CB8AC3E}">
        <p14:creationId xmlns:p14="http://schemas.microsoft.com/office/powerpoint/2010/main" val="268494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Задачи проекта</a:t>
            </a:r>
          </a:p>
        </p:txBody>
      </p:sp>
      <p:sp>
        <p:nvSpPr>
          <p:cNvPr id="3" name="Объект 2"/>
          <p:cNvSpPr>
            <a:spLocks noGrp="1"/>
          </p:cNvSpPr>
          <p:nvPr>
            <p:ph idx="1"/>
          </p:nvPr>
        </p:nvSpPr>
        <p:spPr/>
        <p:txBody>
          <a:bodyPr/>
          <a:lstStyle/>
          <a:p>
            <a:r>
              <a:rPr lang="ru-RU" dirty="0"/>
              <a:t>Найти и проанализировать информацию из различных источников о текстильных фабриках </a:t>
            </a:r>
            <a:r>
              <a:rPr lang="en-US" dirty="0"/>
              <a:t>XIX-XX</a:t>
            </a:r>
            <a:r>
              <a:rPr lang="ru-RU" dirty="0"/>
              <a:t> вв. в Преображенском районе.</a:t>
            </a:r>
          </a:p>
          <a:p>
            <a:r>
              <a:rPr lang="ru-RU" dirty="0"/>
              <a:t>Составить текст речи для экскурсии.</a:t>
            </a:r>
          </a:p>
          <a:p>
            <a:r>
              <a:rPr lang="ru-RU" dirty="0"/>
              <a:t>Составить </a:t>
            </a:r>
            <a:r>
              <a:rPr lang="ru-RU"/>
              <a:t>маршрут экскурсии.</a:t>
            </a:r>
            <a:endParaRPr lang="ru-RU" dirty="0"/>
          </a:p>
          <a:p>
            <a:r>
              <a:rPr lang="ru-RU" dirty="0"/>
              <a:t>Провести экскурсию и снять видео.</a:t>
            </a:r>
          </a:p>
          <a:p>
            <a:endParaRPr lang="ru-RU" dirty="0"/>
          </a:p>
        </p:txBody>
      </p:sp>
    </p:spTree>
    <p:extLst>
      <p:ext uri="{BB962C8B-B14F-4D97-AF65-F5344CB8AC3E}">
        <p14:creationId xmlns:p14="http://schemas.microsoft.com/office/powerpoint/2010/main" val="4074350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77E9C2-9FB0-0B66-6222-DFCC0AB8A124}"/>
              </a:ext>
            </a:extLst>
          </p:cNvPr>
          <p:cNvSpPr>
            <a:spLocks noGrp="1"/>
          </p:cNvSpPr>
          <p:nvPr>
            <p:ph type="title"/>
          </p:nvPr>
        </p:nvSpPr>
        <p:spPr/>
        <p:txBody>
          <a:bodyPr/>
          <a:lstStyle/>
          <a:p>
            <a:endParaRPr lang="ru-RU"/>
          </a:p>
        </p:txBody>
      </p:sp>
      <p:sp>
        <p:nvSpPr>
          <p:cNvPr id="9" name="Объект 8">
            <a:extLst>
              <a:ext uri="{FF2B5EF4-FFF2-40B4-BE49-F238E27FC236}">
                <a16:creationId xmlns:a16="http://schemas.microsoft.com/office/drawing/2014/main" id="{2245C7F5-FE9D-2549-4C45-B9AE8381A7FB}"/>
              </a:ext>
            </a:extLst>
          </p:cNvPr>
          <p:cNvSpPr>
            <a:spLocks noGrp="1"/>
          </p:cNvSpPr>
          <p:nvPr>
            <p:ph idx="1"/>
          </p:nvPr>
        </p:nvSpPr>
        <p:spPr/>
        <p:txBody>
          <a:bodyPr/>
          <a:lstStyle/>
          <a:p>
            <a:endParaRPr lang="ru-RU"/>
          </a:p>
        </p:txBody>
      </p:sp>
      <p:pic>
        <p:nvPicPr>
          <p:cNvPr id="15" name="Рисунок 14">
            <a:extLst>
              <a:ext uri="{FF2B5EF4-FFF2-40B4-BE49-F238E27FC236}">
                <a16:creationId xmlns:a16="http://schemas.microsoft.com/office/drawing/2014/main" id="{4183FC86-1F92-19CB-9461-B3129DF84D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7583" y="139228"/>
            <a:ext cx="10339945" cy="5783222"/>
          </a:xfrm>
          <a:prstGeom prst="rect">
            <a:avLst/>
          </a:prstGeom>
        </p:spPr>
      </p:pic>
    </p:spTree>
    <p:extLst>
      <p:ext uri="{BB962C8B-B14F-4D97-AF65-F5344CB8AC3E}">
        <p14:creationId xmlns:p14="http://schemas.microsoft.com/office/powerpoint/2010/main" val="1242945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D94D204D-1448-A8B2-542C-429D31537757}"/>
              </a:ext>
            </a:extLst>
          </p:cNvPr>
          <p:cNvPicPr>
            <a:picLocks noChangeAspect="1"/>
          </p:cNvPicPr>
          <p:nvPr/>
        </p:nvPicPr>
        <p:blipFill>
          <a:blip r:embed="rId2"/>
          <a:stretch>
            <a:fillRect/>
          </a:stretch>
        </p:blipFill>
        <p:spPr>
          <a:xfrm>
            <a:off x="684571" y="1945959"/>
            <a:ext cx="5297129" cy="3405297"/>
          </a:xfrm>
          <a:prstGeom prst="rect">
            <a:avLst/>
          </a:prstGeom>
        </p:spPr>
      </p:pic>
      <p:sp>
        <p:nvSpPr>
          <p:cNvPr id="5" name="TextBox 4">
            <a:extLst>
              <a:ext uri="{FF2B5EF4-FFF2-40B4-BE49-F238E27FC236}">
                <a16:creationId xmlns:a16="http://schemas.microsoft.com/office/drawing/2014/main" id="{EEAFA94B-B54A-FBFE-268E-09E6555CB36A}"/>
              </a:ext>
            </a:extLst>
          </p:cNvPr>
          <p:cNvSpPr txBox="1"/>
          <p:nvPr/>
        </p:nvSpPr>
        <p:spPr>
          <a:xfrm>
            <a:off x="1413282" y="5545234"/>
            <a:ext cx="4072467" cy="369332"/>
          </a:xfrm>
          <a:prstGeom prst="rect">
            <a:avLst/>
          </a:prstGeom>
          <a:noFill/>
        </p:spPr>
        <p:txBody>
          <a:bodyPr wrap="square" rtlCol="0">
            <a:spAutoFit/>
          </a:bodyPr>
          <a:lstStyle/>
          <a:p>
            <a:r>
              <a:rPr lang="ru-RU" dirty="0"/>
              <a:t>Гравюра. Фабрика Гучковых. 1843 г.</a:t>
            </a:r>
          </a:p>
        </p:txBody>
      </p:sp>
      <p:sp>
        <p:nvSpPr>
          <p:cNvPr id="2" name="Прямоугольник 1"/>
          <p:cNvSpPr/>
          <p:nvPr/>
        </p:nvSpPr>
        <p:spPr>
          <a:xfrm>
            <a:off x="3153508" y="295245"/>
            <a:ext cx="6096000" cy="1015663"/>
          </a:xfrm>
          <a:prstGeom prst="rect">
            <a:avLst/>
          </a:prstGeom>
        </p:spPr>
        <p:txBody>
          <a:bodyPr>
            <a:spAutoFit/>
          </a:bodyPr>
          <a:lstStyle/>
          <a:p>
            <a:pPr algn="ctr"/>
            <a:r>
              <a:rPr lang="ru-RU" sz="2400" b="1" i="1" u="sng" dirty="0">
                <a:solidFill>
                  <a:srgbClr val="C00000"/>
                </a:solidFill>
              </a:rPr>
              <a:t>Фабрика </a:t>
            </a:r>
            <a:r>
              <a:rPr lang="ru-RU" sz="2400" b="1" i="1" u="sng" dirty="0" err="1">
                <a:solidFill>
                  <a:srgbClr val="C00000"/>
                </a:solidFill>
              </a:rPr>
              <a:t>Гучковых</a:t>
            </a:r>
            <a:br>
              <a:rPr lang="ru-RU" sz="2400" b="1" i="1" u="sng" dirty="0">
                <a:solidFill>
                  <a:srgbClr val="C00000"/>
                </a:solidFill>
              </a:rPr>
            </a:br>
            <a:r>
              <a:rPr lang="ru-RU" dirty="0">
                <a:solidFill>
                  <a:srgbClr val="C00000"/>
                </a:solidFill>
              </a:rPr>
              <a:t>г. Москва, Ул. Рубцовского-Дворцовая1/3</a:t>
            </a:r>
          </a:p>
          <a:p>
            <a:endParaRPr lang="ru-RU" dirty="0">
              <a:solidFill>
                <a:srgbClr val="C00000"/>
              </a:solidFill>
            </a:endParaRPr>
          </a:p>
        </p:txBody>
      </p:sp>
      <p:pic>
        <p:nvPicPr>
          <p:cNvPr id="6" name="Рисунок 5">
            <a:extLst>
              <a:ext uri="{FF2B5EF4-FFF2-40B4-BE49-F238E27FC236}">
                <a16:creationId xmlns:a16="http://schemas.microsoft.com/office/drawing/2014/main" id="{332B89C8-8E79-8446-091D-9B40641BA4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49107" y="2060000"/>
            <a:ext cx="2719672" cy="3177217"/>
          </a:xfrm>
          <a:prstGeom prst="rect">
            <a:avLst/>
          </a:prstGeom>
        </p:spPr>
      </p:pic>
      <p:sp>
        <p:nvSpPr>
          <p:cNvPr id="3" name="Прямоугольник 2"/>
          <p:cNvSpPr/>
          <p:nvPr/>
        </p:nvSpPr>
        <p:spPr>
          <a:xfrm>
            <a:off x="8768779" y="2314444"/>
            <a:ext cx="3012913" cy="2031325"/>
          </a:xfrm>
          <a:prstGeom prst="rect">
            <a:avLst/>
          </a:prstGeom>
        </p:spPr>
        <p:txBody>
          <a:bodyPr wrap="square">
            <a:spAutoFit/>
          </a:bodyPr>
          <a:lstStyle/>
          <a:p>
            <a:r>
              <a:rPr lang="ru-RU" dirty="0"/>
              <a:t>Эрмитаж</a:t>
            </a:r>
          </a:p>
          <a:p>
            <a:r>
              <a:rPr lang="ru-RU" dirty="0"/>
              <a:t>Неизвестный художник</a:t>
            </a:r>
          </a:p>
          <a:p>
            <a:r>
              <a:rPr lang="ru-RU" dirty="0"/>
              <a:t>Портрет купца Федора Алексеевича </a:t>
            </a:r>
            <a:r>
              <a:rPr lang="ru-RU" dirty="0" err="1"/>
              <a:t>Гучкова</a:t>
            </a:r>
            <a:r>
              <a:rPr lang="ru-RU" dirty="0"/>
              <a:t> (1777-1856)</a:t>
            </a:r>
          </a:p>
          <a:p>
            <a:r>
              <a:rPr lang="ru-RU" dirty="0"/>
              <a:t>Россия, 1840-е - 1850-е гг.</a:t>
            </a:r>
          </a:p>
          <a:p>
            <a:r>
              <a:rPr lang="ru-RU" dirty="0"/>
              <a:t>холст масло</a:t>
            </a:r>
          </a:p>
        </p:txBody>
      </p:sp>
    </p:spTree>
    <p:extLst>
      <p:ext uri="{BB962C8B-B14F-4D97-AF65-F5344CB8AC3E}">
        <p14:creationId xmlns:p14="http://schemas.microsoft.com/office/powerpoint/2010/main" val="32152283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CE512B7-BCDD-985D-75F1-B1A75983EA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467" y="1126989"/>
            <a:ext cx="3963910" cy="3963910"/>
          </a:xfrm>
          <a:prstGeom prst="rect">
            <a:avLst/>
          </a:prstGeom>
        </p:spPr>
      </p:pic>
      <p:pic>
        <p:nvPicPr>
          <p:cNvPr id="5" name="Рисунок 4">
            <a:extLst>
              <a:ext uri="{FF2B5EF4-FFF2-40B4-BE49-F238E27FC236}">
                <a16:creationId xmlns:a16="http://schemas.microsoft.com/office/drawing/2014/main" id="{4214D7BF-CD00-0967-8612-DB02BE31A7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85377" y="2861973"/>
            <a:ext cx="2947408" cy="2947408"/>
          </a:xfrm>
          <a:prstGeom prst="rect">
            <a:avLst/>
          </a:prstGeom>
        </p:spPr>
      </p:pic>
      <p:pic>
        <p:nvPicPr>
          <p:cNvPr id="6" name="Рисунок 5">
            <a:extLst>
              <a:ext uri="{FF2B5EF4-FFF2-40B4-BE49-F238E27FC236}">
                <a16:creationId xmlns:a16="http://schemas.microsoft.com/office/drawing/2014/main" id="{35B06E41-0C3F-DEF4-7B0E-8A3CEDAB13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32785" y="1126989"/>
            <a:ext cx="3963910" cy="3963910"/>
          </a:xfrm>
          <a:prstGeom prst="rect">
            <a:avLst/>
          </a:prstGeom>
        </p:spPr>
      </p:pic>
      <p:pic>
        <p:nvPicPr>
          <p:cNvPr id="7" name="Рисунок 6">
            <a:extLst>
              <a:ext uri="{FF2B5EF4-FFF2-40B4-BE49-F238E27FC236}">
                <a16:creationId xmlns:a16="http://schemas.microsoft.com/office/drawing/2014/main" id="{6095D39D-7743-E22A-0035-E5896648353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85377" y="633047"/>
            <a:ext cx="2947408" cy="2228926"/>
          </a:xfrm>
          <a:prstGeom prst="rect">
            <a:avLst/>
          </a:prstGeom>
        </p:spPr>
      </p:pic>
    </p:spTree>
    <p:extLst>
      <p:ext uri="{BB962C8B-B14F-4D97-AF65-F5344CB8AC3E}">
        <p14:creationId xmlns:p14="http://schemas.microsoft.com/office/powerpoint/2010/main" val="5251178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D7C76CF6-5B60-27BE-2C81-0A48666465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82" y="848110"/>
            <a:ext cx="1724301" cy="1714448"/>
          </a:xfrm>
          <a:prstGeom prst="rect">
            <a:avLst/>
          </a:prstGeom>
        </p:spPr>
      </p:pic>
      <p:sp>
        <p:nvSpPr>
          <p:cNvPr id="5" name="TextBox 4">
            <a:extLst>
              <a:ext uri="{FF2B5EF4-FFF2-40B4-BE49-F238E27FC236}">
                <a16:creationId xmlns:a16="http://schemas.microsoft.com/office/drawing/2014/main" id="{A3264922-FE9F-9105-6CF9-0988E8437551}"/>
              </a:ext>
            </a:extLst>
          </p:cNvPr>
          <p:cNvSpPr txBox="1"/>
          <p:nvPr/>
        </p:nvSpPr>
        <p:spPr>
          <a:xfrm>
            <a:off x="211253" y="2546734"/>
            <a:ext cx="1926525" cy="307777"/>
          </a:xfrm>
          <a:prstGeom prst="rect">
            <a:avLst/>
          </a:prstGeom>
          <a:noFill/>
        </p:spPr>
        <p:txBody>
          <a:bodyPr wrap="square" rtlCol="0">
            <a:spAutoFit/>
          </a:bodyPr>
          <a:lstStyle/>
          <a:p>
            <a:r>
              <a:rPr lang="ru-RU" sz="1400" dirty="0"/>
              <a:t>Шаль 1830</a:t>
            </a:r>
          </a:p>
        </p:txBody>
      </p:sp>
      <p:pic>
        <p:nvPicPr>
          <p:cNvPr id="6" name="Рисунок 5">
            <a:extLst>
              <a:ext uri="{FF2B5EF4-FFF2-40B4-BE49-F238E27FC236}">
                <a16:creationId xmlns:a16="http://schemas.microsoft.com/office/drawing/2014/main" id="{9F33D2A4-6329-350B-1AE7-9AFC788A3A5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78107" y="838171"/>
            <a:ext cx="1772497" cy="1719188"/>
          </a:xfrm>
          <a:prstGeom prst="rect">
            <a:avLst/>
          </a:prstGeom>
        </p:spPr>
      </p:pic>
      <p:sp>
        <p:nvSpPr>
          <p:cNvPr id="2" name="Прямоугольник 1"/>
          <p:cNvSpPr/>
          <p:nvPr/>
        </p:nvSpPr>
        <p:spPr>
          <a:xfrm>
            <a:off x="1678108" y="2609763"/>
            <a:ext cx="1666755" cy="738664"/>
          </a:xfrm>
          <a:prstGeom prst="rect">
            <a:avLst/>
          </a:prstGeom>
        </p:spPr>
        <p:txBody>
          <a:bodyPr wrap="square">
            <a:spAutoFit/>
          </a:bodyPr>
          <a:lstStyle/>
          <a:p>
            <a:r>
              <a:rPr lang="ru-RU" sz="1400" dirty="0"/>
              <a:t>Шерстяной платок с набивным блоком 1840 г.</a:t>
            </a:r>
          </a:p>
        </p:txBody>
      </p:sp>
      <p:pic>
        <p:nvPicPr>
          <p:cNvPr id="7" name="Рисунок 6">
            <a:extLst>
              <a:ext uri="{FF2B5EF4-FFF2-40B4-BE49-F238E27FC236}">
                <a16:creationId xmlns:a16="http://schemas.microsoft.com/office/drawing/2014/main" id="{F8E911A8-3B16-73DC-3A3D-572EF19269F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84656" y="3511837"/>
            <a:ext cx="2433308" cy="2335048"/>
          </a:xfrm>
          <a:prstGeom prst="rect">
            <a:avLst/>
          </a:prstGeom>
        </p:spPr>
      </p:pic>
      <p:sp>
        <p:nvSpPr>
          <p:cNvPr id="10" name="Прямоугольник 9"/>
          <p:cNvSpPr/>
          <p:nvPr/>
        </p:nvSpPr>
        <p:spPr>
          <a:xfrm>
            <a:off x="2717964" y="4211258"/>
            <a:ext cx="1983060" cy="1446550"/>
          </a:xfrm>
          <a:prstGeom prst="rect">
            <a:avLst/>
          </a:prstGeom>
        </p:spPr>
        <p:txBody>
          <a:bodyPr wrap="square">
            <a:spAutoFit/>
          </a:bodyPr>
          <a:lstStyle/>
          <a:p>
            <a:r>
              <a:rPr lang="ru-RU" sz="1400" dirty="0"/>
              <a:t>Шаль. Деталь. 1805-1820-е гг. Лондон. Шелк, ручное ткачество. Музей Виктории и Альберта, Лондон</a:t>
            </a:r>
            <a:r>
              <a:rPr lang="ru-RU" dirty="0"/>
              <a:t>.</a:t>
            </a:r>
          </a:p>
        </p:txBody>
      </p:sp>
      <p:pic>
        <p:nvPicPr>
          <p:cNvPr id="11" name="Рисунок 10">
            <a:extLst>
              <a:ext uri="{FF2B5EF4-FFF2-40B4-BE49-F238E27FC236}">
                <a16:creationId xmlns:a16="http://schemas.microsoft.com/office/drawing/2014/main" id="{61A81C67-F598-9A69-2D47-49E5E488FF5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245772" y="4596328"/>
            <a:ext cx="3472962" cy="1107832"/>
          </a:xfrm>
          <a:prstGeom prst="rect">
            <a:avLst/>
          </a:prstGeom>
        </p:spPr>
      </p:pic>
      <p:sp>
        <p:nvSpPr>
          <p:cNvPr id="12" name="TextBox 11">
            <a:extLst>
              <a:ext uri="{FF2B5EF4-FFF2-40B4-BE49-F238E27FC236}">
                <a16:creationId xmlns:a16="http://schemas.microsoft.com/office/drawing/2014/main" id="{F2E4207F-F17F-2634-17FD-AE77B8A6A22A}"/>
              </a:ext>
            </a:extLst>
          </p:cNvPr>
          <p:cNvSpPr txBox="1"/>
          <p:nvPr/>
        </p:nvSpPr>
        <p:spPr>
          <a:xfrm>
            <a:off x="8167689" y="5726494"/>
            <a:ext cx="4106896" cy="307777"/>
          </a:xfrm>
          <a:prstGeom prst="rect">
            <a:avLst/>
          </a:prstGeom>
          <a:noFill/>
        </p:spPr>
        <p:txBody>
          <a:bodyPr wrap="square">
            <a:spAutoFit/>
          </a:bodyPr>
          <a:lstStyle/>
          <a:p>
            <a:r>
              <a:rPr lang="ru-RU" sz="1400" dirty="0"/>
              <a:t>Клеймо платочно-набивной фабрики</a:t>
            </a:r>
            <a:r>
              <a:rPr lang="en-US" sz="1400" dirty="0"/>
              <a:t> </a:t>
            </a:r>
            <a:r>
              <a:rPr lang="ru-RU" sz="1400" dirty="0" err="1"/>
              <a:t>Гучковых</a:t>
            </a:r>
            <a:endParaRPr lang="ru-RU" sz="1400" dirty="0"/>
          </a:p>
        </p:txBody>
      </p:sp>
      <p:sp>
        <p:nvSpPr>
          <p:cNvPr id="14" name="Прямоугольник 13"/>
          <p:cNvSpPr/>
          <p:nvPr/>
        </p:nvSpPr>
        <p:spPr>
          <a:xfrm>
            <a:off x="2564356" y="132014"/>
            <a:ext cx="6919266" cy="584775"/>
          </a:xfrm>
          <a:prstGeom prst="rect">
            <a:avLst/>
          </a:prstGeom>
        </p:spPr>
        <p:txBody>
          <a:bodyPr wrap="none">
            <a:spAutoFit/>
          </a:bodyPr>
          <a:lstStyle/>
          <a:p>
            <a:r>
              <a:rPr lang="ru-RU" sz="3200" dirty="0"/>
              <a:t>Продукция фабрики братьев </a:t>
            </a:r>
            <a:r>
              <a:rPr lang="ru-RU" sz="3200" dirty="0" err="1"/>
              <a:t>Гучковых</a:t>
            </a:r>
            <a:endParaRPr lang="ru-RU" sz="3200" dirty="0"/>
          </a:p>
        </p:txBody>
      </p:sp>
      <p:pic>
        <p:nvPicPr>
          <p:cNvPr id="15" name="Рисунок 14">
            <a:extLst>
              <a:ext uri="{FF2B5EF4-FFF2-40B4-BE49-F238E27FC236}">
                <a16:creationId xmlns:a16="http://schemas.microsoft.com/office/drawing/2014/main" id="{F0386AB5-9042-EA2F-625A-552C71B36D0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982253" y="846457"/>
            <a:ext cx="1379558" cy="2015255"/>
          </a:xfrm>
          <a:prstGeom prst="rect">
            <a:avLst/>
          </a:prstGeom>
        </p:spPr>
      </p:pic>
      <p:pic>
        <p:nvPicPr>
          <p:cNvPr id="16" name="Рисунок 15">
            <a:extLst>
              <a:ext uri="{FF2B5EF4-FFF2-40B4-BE49-F238E27FC236}">
                <a16:creationId xmlns:a16="http://schemas.microsoft.com/office/drawing/2014/main" id="{F0386AB5-9042-EA2F-625A-552C71B36D0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549726" y="875819"/>
            <a:ext cx="1432527" cy="2004612"/>
          </a:xfrm>
          <a:prstGeom prst="rect">
            <a:avLst/>
          </a:prstGeom>
        </p:spPr>
      </p:pic>
      <p:sp>
        <p:nvSpPr>
          <p:cNvPr id="17" name="Прямоугольник 16"/>
          <p:cNvSpPr/>
          <p:nvPr/>
        </p:nvSpPr>
        <p:spPr>
          <a:xfrm>
            <a:off x="8716988" y="3020742"/>
            <a:ext cx="3217895" cy="1169551"/>
          </a:xfrm>
          <a:prstGeom prst="rect">
            <a:avLst/>
          </a:prstGeom>
        </p:spPr>
        <p:txBody>
          <a:bodyPr wrap="square">
            <a:spAutoFit/>
          </a:bodyPr>
          <a:lstStyle/>
          <a:p>
            <a:r>
              <a:rPr lang="ru-RU" sz="1400" dirty="0"/>
              <a:t>Образец ткани для европейского рынка. 1800-е гг. Индия. Хлопчатобумажная ткань, ручная печать. Платок. Деталь. Вторая треть </a:t>
            </a:r>
            <a:r>
              <a:rPr lang="en-US" sz="1400" dirty="0"/>
              <a:t>XIX </a:t>
            </a:r>
            <a:r>
              <a:rPr lang="ru-RU" sz="1400" dirty="0"/>
              <a:t>в. </a:t>
            </a:r>
          </a:p>
        </p:txBody>
      </p:sp>
      <p:pic>
        <p:nvPicPr>
          <p:cNvPr id="18" name="Рисунок 17">
            <a:extLst>
              <a:ext uri="{FF2B5EF4-FFF2-40B4-BE49-F238E27FC236}">
                <a16:creationId xmlns:a16="http://schemas.microsoft.com/office/drawing/2014/main" id="{197B3D8B-A7FF-536E-FD6D-F9CEE72C3304}"/>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133940" y="889869"/>
            <a:ext cx="1793971" cy="3156402"/>
          </a:xfrm>
          <a:prstGeom prst="rect">
            <a:avLst/>
          </a:prstGeom>
        </p:spPr>
      </p:pic>
      <p:pic>
        <p:nvPicPr>
          <p:cNvPr id="19" name="Рисунок 18">
            <a:extLst>
              <a:ext uri="{FF2B5EF4-FFF2-40B4-BE49-F238E27FC236}">
                <a16:creationId xmlns:a16="http://schemas.microsoft.com/office/drawing/2014/main" id="{197B3D8B-A7FF-536E-FD6D-F9CEE72C330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6927911" y="883423"/>
            <a:ext cx="1621815" cy="3175960"/>
          </a:xfrm>
          <a:prstGeom prst="rect">
            <a:avLst/>
          </a:prstGeom>
        </p:spPr>
      </p:pic>
      <p:sp>
        <p:nvSpPr>
          <p:cNvPr id="20" name="TextBox 19">
            <a:extLst>
              <a:ext uri="{FF2B5EF4-FFF2-40B4-BE49-F238E27FC236}">
                <a16:creationId xmlns:a16="http://schemas.microsoft.com/office/drawing/2014/main" id="{A3264922-FE9F-9105-6CF9-0988E8437551}"/>
              </a:ext>
            </a:extLst>
          </p:cNvPr>
          <p:cNvSpPr txBox="1"/>
          <p:nvPr/>
        </p:nvSpPr>
        <p:spPr>
          <a:xfrm>
            <a:off x="5124581" y="4036807"/>
            <a:ext cx="3425146" cy="523220"/>
          </a:xfrm>
          <a:prstGeom prst="rect">
            <a:avLst/>
          </a:prstGeom>
          <a:noFill/>
        </p:spPr>
        <p:txBody>
          <a:bodyPr wrap="square" rtlCol="0">
            <a:spAutoFit/>
          </a:bodyPr>
          <a:lstStyle/>
          <a:p>
            <a:r>
              <a:rPr lang="ru-RU" sz="1400" dirty="0"/>
              <a:t>Шаль «шелковая». Вторая треть </a:t>
            </a:r>
            <a:r>
              <a:rPr lang="en-US" sz="1400" dirty="0"/>
              <a:t>XIX</a:t>
            </a:r>
            <a:r>
              <a:rPr lang="ru-RU" sz="1400" dirty="0"/>
              <a:t> в. Шелк с шерстью, ручная набойка. </a:t>
            </a:r>
          </a:p>
        </p:txBody>
      </p:sp>
      <p:pic>
        <p:nvPicPr>
          <p:cNvPr id="21" name="Рисунок 20">
            <a:extLst>
              <a:ext uri="{FF2B5EF4-FFF2-40B4-BE49-F238E27FC236}">
                <a16:creationId xmlns:a16="http://schemas.microsoft.com/office/drawing/2014/main" id="{F0386AB5-9042-EA2F-625A-552C71B36D01}"/>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3372644" y="875819"/>
            <a:ext cx="1777738" cy="1660082"/>
          </a:xfrm>
          <a:prstGeom prst="rect">
            <a:avLst/>
          </a:prstGeom>
        </p:spPr>
      </p:pic>
      <p:sp>
        <p:nvSpPr>
          <p:cNvPr id="22" name="TextBox 21">
            <a:extLst>
              <a:ext uri="{FF2B5EF4-FFF2-40B4-BE49-F238E27FC236}">
                <a16:creationId xmlns:a16="http://schemas.microsoft.com/office/drawing/2014/main" id="{A3264922-FE9F-9105-6CF9-0988E8437551}"/>
              </a:ext>
            </a:extLst>
          </p:cNvPr>
          <p:cNvSpPr txBox="1"/>
          <p:nvPr/>
        </p:nvSpPr>
        <p:spPr>
          <a:xfrm>
            <a:off x="3295856" y="2681861"/>
            <a:ext cx="2006850" cy="1169551"/>
          </a:xfrm>
          <a:prstGeom prst="rect">
            <a:avLst/>
          </a:prstGeom>
          <a:noFill/>
        </p:spPr>
        <p:txBody>
          <a:bodyPr wrap="square" rtlCol="0">
            <a:spAutoFit/>
          </a:bodyPr>
          <a:lstStyle/>
          <a:p>
            <a:r>
              <a:rPr lang="ru-RU" sz="1400" dirty="0"/>
              <a:t>Шаль набивная. Пер. пол. </a:t>
            </a:r>
            <a:r>
              <a:rPr lang="en-US" sz="1400" dirty="0"/>
              <a:t>XIX</a:t>
            </a:r>
            <a:r>
              <a:rPr lang="ru-RU" sz="1400" dirty="0"/>
              <a:t> в. Смесовая ткань: шерсть с хлопком, ручная набивка</a:t>
            </a:r>
          </a:p>
        </p:txBody>
      </p:sp>
    </p:spTree>
    <p:extLst>
      <p:ext uri="{BB962C8B-B14F-4D97-AF65-F5344CB8AC3E}">
        <p14:creationId xmlns:p14="http://schemas.microsoft.com/office/powerpoint/2010/main" val="2304064606"/>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1A646E3C-AD26-8519-7777-9826BE96FE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7213" y="325315"/>
            <a:ext cx="4898234" cy="4898234"/>
          </a:xfrm>
          <a:prstGeom prst="rect">
            <a:avLst/>
          </a:prstGeom>
        </p:spPr>
      </p:pic>
      <p:sp>
        <p:nvSpPr>
          <p:cNvPr id="2" name="Прямоугольник 1"/>
          <p:cNvSpPr/>
          <p:nvPr/>
        </p:nvSpPr>
        <p:spPr>
          <a:xfrm>
            <a:off x="1145469" y="5328111"/>
            <a:ext cx="3481722" cy="369332"/>
          </a:xfrm>
          <a:prstGeom prst="rect">
            <a:avLst/>
          </a:prstGeom>
        </p:spPr>
        <p:txBody>
          <a:bodyPr wrap="none">
            <a:spAutoFit/>
          </a:bodyPr>
          <a:lstStyle/>
          <a:p>
            <a:r>
              <a:rPr lang="ru-RU" dirty="0"/>
              <a:t>Дом </a:t>
            </a:r>
            <a:r>
              <a:rPr lang="ru-RU" dirty="0" err="1"/>
              <a:t>Гучковых</a:t>
            </a:r>
            <a:r>
              <a:rPr lang="ru-RU" dirty="0"/>
              <a:t>, ул. Ольховская, 25</a:t>
            </a:r>
          </a:p>
        </p:txBody>
      </p:sp>
      <p:pic>
        <p:nvPicPr>
          <p:cNvPr id="5" name="Рисунок 4">
            <a:extLst>
              <a:ext uri="{FF2B5EF4-FFF2-40B4-BE49-F238E27FC236}">
                <a16:creationId xmlns:a16="http://schemas.microsoft.com/office/drawing/2014/main" id="{544DCA96-0315-6386-14CF-F6C361F6E5FE}"/>
              </a:ext>
            </a:extLst>
          </p:cNvPr>
          <p:cNvPicPr>
            <a:picLocks noChangeAspect="1"/>
          </p:cNvPicPr>
          <p:nvPr/>
        </p:nvPicPr>
        <p:blipFill>
          <a:blip r:embed="rId3"/>
          <a:stretch>
            <a:fillRect/>
          </a:stretch>
        </p:blipFill>
        <p:spPr>
          <a:xfrm>
            <a:off x="5469468" y="325315"/>
            <a:ext cx="2806230" cy="4209345"/>
          </a:xfrm>
          <a:prstGeom prst="rect">
            <a:avLst/>
          </a:prstGeom>
        </p:spPr>
      </p:pic>
      <p:pic>
        <p:nvPicPr>
          <p:cNvPr id="7" name="Рисунок 6">
            <a:extLst>
              <a:ext uri="{FF2B5EF4-FFF2-40B4-BE49-F238E27FC236}">
                <a16:creationId xmlns:a16="http://schemas.microsoft.com/office/drawing/2014/main" id="{A7D4BEBD-DC98-84D8-270A-EE27A7ACE7A5}"/>
              </a:ext>
            </a:extLst>
          </p:cNvPr>
          <p:cNvPicPr>
            <a:picLocks noChangeAspect="1"/>
          </p:cNvPicPr>
          <p:nvPr/>
        </p:nvPicPr>
        <p:blipFill>
          <a:blip r:embed="rId4"/>
          <a:stretch>
            <a:fillRect/>
          </a:stretch>
        </p:blipFill>
        <p:spPr>
          <a:xfrm>
            <a:off x="8275698" y="325315"/>
            <a:ext cx="3087688" cy="3690163"/>
          </a:xfrm>
          <a:prstGeom prst="rect">
            <a:avLst/>
          </a:prstGeom>
        </p:spPr>
      </p:pic>
      <p:sp>
        <p:nvSpPr>
          <p:cNvPr id="9" name="TextBox 8">
            <a:extLst>
              <a:ext uri="{FF2B5EF4-FFF2-40B4-BE49-F238E27FC236}">
                <a16:creationId xmlns:a16="http://schemas.microsoft.com/office/drawing/2014/main" id="{2917BE20-9CA2-E29E-A65D-9514935D56F9}"/>
              </a:ext>
            </a:extLst>
          </p:cNvPr>
          <p:cNvSpPr txBox="1"/>
          <p:nvPr/>
        </p:nvSpPr>
        <p:spPr>
          <a:xfrm>
            <a:off x="5610089" y="4681780"/>
            <a:ext cx="2524987" cy="646331"/>
          </a:xfrm>
          <a:prstGeom prst="rect">
            <a:avLst/>
          </a:prstGeom>
          <a:noFill/>
        </p:spPr>
        <p:txBody>
          <a:bodyPr wrap="none" rtlCol="0">
            <a:spAutoFit/>
          </a:bodyPr>
          <a:lstStyle/>
          <a:p>
            <a:r>
              <a:rPr lang="ru-RU" dirty="0"/>
              <a:t>Иван Федорович Гучков</a:t>
            </a:r>
          </a:p>
          <a:p>
            <a:r>
              <a:rPr lang="ru-RU" dirty="0"/>
              <a:t>       (1809—1865)</a:t>
            </a:r>
          </a:p>
        </p:txBody>
      </p:sp>
      <p:sp>
        <p:nvSpPr>
          <p:cNvPr id="10" name="TextBox 9">
            <a:extLst>
              <a:ext uri="{FF2B5EF4-FFF2-40B4-BE49-F238E27FC236}">
                <a16:creationId xmlns:a16="http://schemas.microsoft.com/office/drawing/2014/main" id="{B1484EB1-BC14-2B92-5E22-92BFAF6F06B4}"/>
              </a:ext>
            </a:extLst>
          </p:cNvPr>
          <p:cNvSpPr txBox="1"/>
          <p:nvPr/>
        </p:nvSpPr>
        <p:spPr>
          <a:xfrm>
            <a:off x="8550340" y="4312448"/>
            <a:ext cx="3338472" cy="1200329"/>
          </a:xfrm>
          <a:prstGeom prst="rect">
            <a:avLst/>
          </a:prstGeom>
          <a:noFill/>
        </p:spPr>
        <p:txBody>
          <a:bodyPr wrap="square">
            <a:spAutoFit/>
          </a:bodyPr>
          <a:lstStyle/>
          <a:p>
            <a:r>
              <a:rPr lang="ru-RU" dirty="0"/>
              <a:t>Ефим Фёдорович Гучков (1805—1859) </a:t>
            </a:r>
          </a:p>
          <a:p>
            <a:r>
              <a:rPr lang="ru-RU" dirty="0"/>
              <a:t> московский городской голова (1858—1859)</a:t>
            </a:r>
          </a:p>
        </p:txBody>
      </p:sp>
    </p:spTree>
    <p:extLst>
      <p:ext uri="{BB962C8B-B14F-4D97-AF65-F5344CB8AC3E}">
        <p14:creationId xmlns:p14="http://schemas.microsoft.com/office/powerpoint/2010/main" val="2750428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theme/theme1.xml><?xml version="1.0" encoding="utf-8"?>
<a:theme xmlns:a="http://schemas.openxmlformats.org/drawingml/2006/main" name="Галерея">
  <a:themeElements>
    <a:clrScheme name="Галерея">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Галерея">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алерея">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320</TotalTime>
  <Words>827</Words>
  <Application>Microsoft Office PowerPoint</Application>
  <PresentationFormat>Широкоэкранный</PresentationFormat>
  <Paragraphs>88</Paragraphs>
  <Slides>22</Slides>
  <Notes>4</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22</vt:i4>
      </vt:variant>
    </vt:vector>
  </HeadingPairs>
  <TitlesOfParts>
    <vt:vector size="29" baseType="lpstr">
      <vt:lpstr>-apple-system</vt:lpstr>
      <vt:lpstr>Arial</vt:lpstr>
      <vt:lpstr>Calibri</vt:lpstr>
      <vt:lpstr>Gill Sans MT</vt:lpstr>
      <vt:lpstr>RbtRegular</vt:lpstr>
      <vt:lpstr>Times New Roman</vt:lpstr>
      <vt:lpstr>Галерея</vt:lpstr>
      <vt:lpstr>Презентация PowerPoint</vt:lpstr>
      <vt:lpstr>Актуальность работы</vt:lpstr>
      <vt:lpstr>Цель проекта</vt:lpstr>
      <vt:lpstr>Задачи проекта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Паровая машина  </vt:lpstr>
      <vt:lpstr>Презентация PowerPoint</vt:lpstr>
      <vt:lpstr>Деловой квартал Лефорт</vt:lpstr>
      <vt:lpstr>Презентация PowerPoint</vt:lpstr>
      <vt:lpstr>Торговые дома и первая фабрика</vt:lpstr>
      <vt:lpstr>       Платочно-вязальная фабрика</vt:lpstr>
      <vt:lpstr>«С.М. Болотин и сын»</vt:lpstr>
      <vt:lpstr>Список литературы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Юлия Бобровская</dc:creator>
  <cp:lastModifiedBy>Анна Томилова</cp:lastModifiedBy>
  <cp:revision>79</cp:revision>
  <dcterms:created xsi:type="dcterms:W3CDTF">2022-12-04T18:45:52Z</dcterms:created>
  <dcterms:modified xsi:type="dcterms:W3CDTF">2023-01-24T16:44:14Z</dcterms:modified>
</cp:coreProperties>
</file>