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8" r:id="rId3"/>
    <p:sldId id="257" r:id="rId4"/>
    <p:sldId id="276" r:id="rId5"/>
    <p:sldId id="274" r:id="rId6"/>
    <p:sldId id="258" r:id="rId7"/>
    <p:sldId id="259" r:id="rId8"/>
    <p:sldId id="260" r:id="rId9"/>
    <p:sldId id="262" r:id="rId10"/>
    <p:sldId id="269" r:id="rId11"/>
    <p:sldId id="264" r:id="rId12"/>
    <p:sldId id="265" r:id="rId13"/>
    <p:sldId id="266" r:id="rId14"/>
    <p:sldId id="263" r:id="rId15"/>
    <p:sldId id="270" r:id="rId16"/>
    <p:sldId id="267" r:id="rId17"/>
    <p:sldId id="271" r:id="rId18"/>
    <p:sldId id="272" r:id="rId19"/>
    <p:sldId id="275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A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9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1E54-AEC9-4B31-80B8-CE6888B34E48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D773E5A-538D-4976-BF33-5CF16543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39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1E54-AEC9-4B31-80B8-CE6888B34E48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773E5A-538D-4976-BF33-5CF16543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6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1E54-AEC9-4B31-80B8-CE6888B34E48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773E5A-538D-4976-BF33-5CF16543D18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5766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1E54-AEC9-4B31-80B8-CE6888B34E48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773E5A-538D-4976-BF33-5CF16543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430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1E54-AEC9-4B31-80B8-CE6888B34E48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773E5A-538D-4976-BF33-5CF16543D18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7506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1E54-AEC9-4B31-80B8-CE6888B34E48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773E5A-538D-4976-BF33-5CF16543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283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1E54-AEC9-4B31-80B8-CE6888B34E48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3E5A-538D-4976-BF33-5CF16543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527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1E54-AEC9-4B31-80B8-CE6888B34E48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3E5A-538D-4976-BF33-5CF16543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7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1E54-AEC9-4B31-80B8-CE6888B34E48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3E5A-538D-4976-BF33-5CF16543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1E54-AEC9-4B31-80B8-CE6888B34E48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D773E5A-538D-4976-BF33-5CF16543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1E54-AEC9-4B31-80B8-CE6888B34E48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773E5A-538D-4976-BF33-5CF16543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72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1E54-AEC9-4B31-80B8-CE6888B34E48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D773E5A-538D-4976-BF33-5CF16543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7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1E54-AEC9-4B31-80B8-CE6888B34E48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3E5A-538D-4976-BF33-5CF16543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26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1E54-AEC9-4B31-80B8-CE6888B34E48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3E5A-538D-4976-BF33-5CF16543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1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1E54-AEC9-4B31-80B8-CE6888B34E48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73E5A-538D-4976-BF33-5CF16543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24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1E54-AEC9-4B31-80B8-CE6888B34E48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D773E5A-538D-4976-BF33-5CF16543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36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11E54-AEC9-4B31-80B8-CE6888B34E48}" type="datetimeFigureOut">
              <a:rPr lang="ru-RU" smtClean="0"/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D773E5A-538D-4976-BF33-5CF16543D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0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665" y="239151"/>
            <a:ext cx="10882947" cy="9087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Букет, которого нет в природе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77046" y="5036234"/>
            <a:ext cx="2414954" cy="1821765"/>
          </a:xfrm>
        </p:spPr>
        <p:txBody>
          <a:bodyPr/>
          <a:lstStyle/>
          <a:p>
            <a:r>
              <a:rPr lang="ru-RU" dirty="0"/>
              <a:t>Работа выполнена Ученицами 6 «Е» класса</a:t>
            </a:r>
          </a:p>
          <a:p>
            <a:r>
              <a:rPr lang="ru-RU" dirty="0"/>
              <a:t>Гимназии № 1505</a:t>
            </a:r>
          </a:p>
        </p:txBody>
      </p:sp>
      <p:pic>
        <p:nvPicPr>
          <p:cNvPr id="1026" name="Picture 2" descr="http://project.gym1505.ru/sites/default/files/project/proj-9676/kfz4p_r3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88" y="1445309"/>
            <a:ext cx="575310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90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665" y="239151"/>
            <a:ext cx="10882947" cy="9087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Эксперимент №2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9667" y="1547445"/>
            <a:ext cx="9289404" cy="2321169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Исполнитель Ильина Стефания</a:t>
            </a:r>
          </a:p>
          <a:p>
            <a:r>
              <a:rPr lang="ru-RU" dirty="0">
                <a:solidFill>
                  <a:srgbClr val="002060"/>
                </a:solidFill>
              </a:rPr>
              <a:t>Эксперимент: по окрашивания цветов ставя в воду с   пищевым красителями, погружение цветов в воду с  текстильным красителями, окрашивание цветка  с помощью краски из флористического баллончика.</a:t>
            </a:r>
          </a:p>
          <a:p>
            <a:r>
              <a:rPr lang="ru-RU" dirty="0">
                <a:solidFill>
                  <a:srgbClr val="002060"/>
                </a:solidFill>
              </a:rPr>
              <a:t>Предметы для эксперимента:  Цветы (хризантема), пищевой краситель, текстильный краситель и  флористическая краска в баллончике (бардовый)</a:t>
            </a:r>
          </a:p>
          <a:p>
            <a:r>
              <a:rPr lang="en-US" dirty="0">
                <a:solidFill>
                  <a:srgbClr val="002060"/>
                </a:solidFill>
              </a:rPr>
              <a:t>P.S </a:t>
            </a:r>
            <a:r>
              <a:rPr lang="ru-RU" dirty="0">
                <a:solidFill>
                  <a:srgbClr val="002060"/>
                </a:solidFill>
              </a:rPr>
              <a:t>эксперимент был проведен за один день</a:t>
            </a:r>
          </a:p>
        </p:txBody>
      </p:sp>
    </p:spTree>
    <p:extLst>
      <p:ext uri="{BB962C8B-B14F-4D97-AF65-F5344CB8AC3E}">
        <p14:creationId xmlns:p14="http://schemas.microsoft.com/office/powerpoint/2010/main" val="1900999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6510"/>
          <a:stretch/>
        </p:blipFill>
        <p:spPr>
          <a:xfrm>
            <a:off x="6111242" y="-5534"/>
            <a:ext cx="6080758" cy="6863534"/>
          </a:xfrm>
          <a:prstGeom prst="rect">
            <a:avLst/>
          </a:prstGeom>
        </p:spPr>
      </p:pic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6111243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6881206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67417"/>
            <a:ext cx="6111241" cy="394325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EFFFF"/>
                </a:solidFill>
              </a:rPr>
              <a:t>Эксперимент №А. Ставим цветы в воду с пищевым красителем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65" y="5138364"/>
            <a:ext cx="6493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Был использован пищевой краситель фиолетового цвета</a:t>
            </a:r>
          </a:p>
        </p:txBody>
      </p:sp>
    </p:spTree>
    <p:extLst>
      <p:ext uri="{BB962C8B-B14F-4D97-AF65-F5344CB8AC3E}">
        <p14:creationId xmlns:p14="http://schemas.microsoft.com/office/powerpoint/2010/main" val="326080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" r="7656"/>
          <a:stretch/>
        </p:blipFill>
        <p:spPr>
          <a:xfrm>
            <a:off x="7540750" y="10"/>
            <a:ext cx="4651250" cy="6858776"/>
          </a:xfrm>
          <a:prstGeom prst="rect">
            <a:avLst/>
          </a:prstGeom>
        </p:spPr>
      </p:pic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7540751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8404003" cy="857047"/>
          </a:xfrm>
          <a:custGeom>
            <a:avLst/>
            <a:gdLst>
              <a:gd name="connsiteX0" fmla="*/ 0 w 8404003"/>
              <a:gd name="connsiteY0" fmla="*/ 0 h 857047"/>
              <a:gd name="connsiteX1" fmla="*/ 797860 w 8404003"/>
              <a:gd name="connsiteY1" fmla="*/ 0 h 857047"/>
              <a:gd name="connsiteX2" fmla="*/ 2482050 w 8404003"/>
              <a:gd name="connsiteY2" fmla="*/ 0 h 857047"/>
              <a:gd name="connsiteX3" fmla="*/ 3003610 w 8404003"/>
              <a:gd name="connsiteY3" fmla="*/ 0 h 857047"/>
              <a:gd name="connsiteX4" fmla="*/ 3219959 w 8404003"/>
              <a:gd name="connsiteY4" fmla="*/ 0 h 857047"/>
              <a:gd name="connsiteX5" fmla="*/ 3311869 w 8404003"/>
              <a:gd name="connsiteY5" fmla="*/ 0 h 857047"/>
              <a:gd name="connsiteX6" fmla="*/ 3326218 w 8404003"/>
              <a:gd name="connsiteY6" fmla="*/ 0 h 857047"/>
              <a:gd name="connsiteX7" fmla="*/ 3426656 w 8404003"/>
              <a:gd name="connsiteY7" fmla="*/ 0 h 857047"/>
              <a:gd name="connsiteX8" fmla="*/ 3516436 w 8404003"/>
              <a:gd name="connsiteY8" fmla="*/ 0 h 857047"/>
              <a:gd name="connsiteX9" fmla="*/ 3601649 w 8404003"/>
              <a:gd name="connsiteY9" fmla="*/ 0 h 857047"/>
              <a:gd name="connsiteX10" fmla="*/ 3699274 w 8404003"/>
              <a:gd name="connsiteY10" fmla="*/ 0 h 857047"/>
              <a:gd name="connsiteX11" fmla="*/ 3718421 w 8404003"/>
              <a:gd name="connsiteY11" fmla="*/ 0 h 857047"/>
              <a:gd name="connsiteX12" fmla="*/ 3910939 w 8404003"/>
              <a:gd name="connsiteY12" fmla="*/ 0 h 857047"/>
              <a:gd name="connsiteX13" fmla="*/ 3927053 w 8404003"/>
              <a:gd name="connsiteY13" fmla="*/ 0 h 857047"/>
              <a:gd name="connsiteX14" fmla="*/ 4198137 w 8404003"/>
              <a:gd name="connsiteY14" fmla="*/ 0 h 857047"/>
              <a:gd name="connsiteX15" fmla="*/ 4230161 w 8404003"/>
              <a:gd name="connsiteY15" fmla="*/ 0 h 857047"/>
              <a:gd name="connsiteX16" fmla="*/ 4245215 w 8404003"/>
              <a:gd name="connsiteY16" fmla="*/ 0 h 857047"/>
              <a:gd name="connsiteX17" fmla="*/ 4350592 w 8404003"/>
              <a:gd name="connsiteY17" fmla="*/ 0 h 857047"/>
              <a:gd name="connsiteX18" fmla="*/ 4357296 w 8404003"/>
              <a:gd name="connsiteY18" fmla="*/ 0 h 857047"/>
              <a:gd name="connsiteX19" fmla="*/ 4404222 w 8404003"/>
              <a:gd name="connsiteY19" fmla="*/ 0 h 857047"/>
              <a:gd name="connsiteX20" fmla="*/ 4531592 w 8404003"/>
              <a:gd name="connsiteY20" fmla="*/ 0 h 857047"/>
              <a:gd name="connsiteX21" fmla="*/ 4598953 w 8404003"/>
              <a:gd name="connsiteY21" fmla="*/ 0 h 857047"/>
              <a:gd name="connsiteX22" fmla="*/ 4779630 w 8404003"/>
              <a:gd name="connsiteY22" fmla="*/ 0 h 857047"/>
              <a:gd name="connsiteX23" fmla="*/ 5132321 w 8404003"/>
              <a:gd name="connsiteY23" fmla="*/ 0 h 857047"/>
              <a:gd name="connsiteX24" fmla="*/ 5141543 w 8404003"/>
              <a:gd name="connsiteY24" fmla="*/ 0 h 857047"/>
              <a:gd name="connsiteX25" fmla="*/ 5188556 w 8404003"/>
              <a:gd name="connsiteY25" fmla="*/ 0 h 857047"/>
              <a:gd name="connsiteX26" fmla="*/ 5206100 w 8404003"/>
              <a:gd name="connsiteY26" fmla="*/ 0 h 857047"/>
              <a:gd name="connsiteX27" fmla="*/ 5722554 w 8404003"/>
              <a:gd name="connsiteY27" fmla="*/ 0 h 857047"/>
              <a:gd name="connsiteX28" fmla="*/ 5732230 w 8404003"/>
              <a:gd name="connsiteY28" fmla="*/ 0 h 857047"/>
              <a:gd name="connsiteX29" fmla="*/ 5798594 w 8404003"/>
              <a:gd name="connsiteY29" fmla="*/ 0 h 857047"/>
              <a:gd name="connsiteX30" fmla="*/ 5799962 w 8404003"/>
              <a:gd name="connsiteY30" fmla="*/ 0 h 857047"/>
              <a:gd name="connsiteX31" fmla="*/ 6338565 w 8404003"/>
              <a:gd name="connsiteY31" fmla="*/ 0 h 857047"/>
              <a:gd name="connsiteX32" fmla="*/ 6649966 w 8404003"/>
              <a:gd name="connsiteY32" fmla="*/ 0 h 857047"/>
              <a:gd name="connsiteX33" fmla="*/ 6730668 w 8404003"/>
              <a:gd name="connsiteY33" fmla="*/ 0 h 857047"/>
              <a:gd name="connsiteX34" fmla="*/ 7178721 w 8404003"/>
              <a:gd name="connsiteY34" fmla="*/ 0 h 857047"/>
              <a:gd name="connsiteX35" fmla="*/ 7277889 w 8404003"/>
              <a:gd name="connsiteY35" fmla="*/ 0 h 857047"/>
              <a:gd name="connsiteX36" fmla="*/ 7782893 w 8404003"/>
              <a:gd name="connsiteY36" fmla="*/ 0 h 857047"/>
              <a:gd name="connsiteX37" fmla="*/ 8006080 w 8404003"/>
              <a:gd name="connsiteY37" fmla="*/ 0 h 857047"/>
              <a:gd name="connsiteX38" fmla="*/ 8030270 w 8404003"/>
              <a:gd name="connsiteY38" fmla="*/ 10516 h 857047"/>
              <a:gd name="connsiteX39" fmla="*/ 8035108 w 8404003"/>
              <a:gd name="connsiteY39" fmla="*/ 15774 h 857047"/>
              <a:gd name="connsiteX40" fmla="*/ 8393118 w 8404003"/>
              <a:gd name="connsiteY40" fmla="*/ 404863 h 857047"/>
              <a:gd name="connsiteX41" fmla="*/ 8393118 w 8404003"/>
              <a:gd name="connsiteY41" fmla="*/ 452185 h 857047"/>
              <a:gd name="connsiteX42" fmla="*/ 8035108 w 8404003"/>
              <a:gd name="connsiteY42" fmla="*/ 841273 h 857047"/>
              <a:gd name="connsiteX43" fmla="*/ 8030270 w 8404003"/>
              <a:gd name="connsiteY43" fmla="*/ 846531 h 857047"/>
              <a:gd name="connsiteX44" fmla="*/ 8006080 w 8404003"/>
              <a:gd name="connsiteY44" fmla="*/ 857047 h 857047"/>
              <a:gd name="connsiteX45" fmla="*/ 7889742 w 8404003"/>
              <a:gd name="connsiteY45" fmla="*/ 857047 h 857047"/>
              <a:gd name="connsiteX46" fmla="*/ 7782893 w 8404003"/>
              <a:gd name="connsiteY46" fmla="*/ 857047 h 857047"/>
              <a:gd name="connsiteX47" fmla="*/ 7776190 w 8404003"/>
              <a:gd name="connsiteY47" fmla="*/ 857047 h 857047"/>
              <a:gd name="connsiteX48" fmla="*/ 7730315 w 8404003"/>
              <a:gd name="connsiteY48" fmla="*/ 857047 h 857047"/>
              <a:gd name="connsiteX49" fmla="*/ 7729264 w 8404003"/>
              <a:gd name="connsiteY49" fmla="*/ 857047 h 857047"/>
              <a:gd name="connsiteX50" fmla="*/ 7601893 w 8404003"/>
              <a:gd name="connsiteY50" fmla="*/ 857047 h 857047"/>
              <a:gd name="connsiteX51" fmla="*/ 7467477 w 8404003"/>
              <a:gd name="connsiteY51" fmla="*/ 857047 h 857047"/>
              <a:gd name="connsiteX52" fmla="*/ 7353856 w 8404003"/>
              <a:gd name="connsiteY52" fmla="*/ 857047 h 857047"/>
              <a:gd name="connsiteX53" fmla="*/ 7075374 w 8404003"/>
              <a:gd name="connsiteY53" fmla="*/ 857047 h 857047"/>
              <a:gd name="connsiteX54" fmla="*/ 6944929 w 8404003"/>
              <a:gd name="connsiteY54" fmla="*/ 857047 h 857047"/>
              <a:gd name="connsiteX55" fmla="*/ 6528153 w 8404003"/>
              <a:gd name="connsiteY55" fmla="*/ 857047 h 857047"/>
              <a:gd name="connsiteX56" fmla="*/ 6334891 w 8404003"/>
              <a:gd name="connsiteY56" fmla="*/ 857047 h 857047"/>
              <a:gd name="connsiteX57" fmla="*/ 5799962 w 8404003"/>
              <a:gd name="connsiteY57" fmla="*/ 857047 h 857047"/>
              <a:gd name="connsiteX58" fmla="*/ 5722554 w 8404003"/>
              <a:gd name="connsiteY58" fmla="*/ 857047 h 857047"/>
              <a:gd name="connsiteX59" fmla="*/ 5648775 w 8404003"/>
              <a:gd name="connsiteY59" fmla="*/ 857047 h 857047"/>
              <a:gd name="connsiteX60" fmla="*/ 5483520 w 8404003"/>
              <a:gd name="connsiteY60" fmla="*/ 857047 h 857047"/>
              <a:gd name="connsiteX61" fmla="*/ 5473550 w 8404003"/>
              <a:gd name="connsiteY61" fmla="*/ 857047 h 857047"/>
              <a:gd name="connsiteX62" fmla="*/ 5132321 w 8404003"/>
              <a:gd name="connsiteY62" fmla="*/ 857047 h 857047"/>
              <a:gd name="connsiteX63" fmla="*/ 5047108 w 8404003"/>
              <a:gd name="connsiteY63" fmla="*/ 857047 h 857047"/>
              <a:gd name="connsiteX64" fmla="*/ 4954764 w 8404003"/>
              <a:gd name="connsiteY64" fmla="*/ 857047 h 857047"/>
              <a:gd name="connsiteX65" fmla="*/ 4930335 w 8404003"/>
              <a:gd name="connsiteY65" fmla="*/ 857047 h 857047"/>
              <a:gd name="connsiteX66" fmla="*/ 4450619 w 8404003"/>
              <a:gd name="connsiteY66" fmla="*/ 857047 h 857047"/>
              <a:gd name="connsiteX67" fmla="*/ 4350592 w 8404003"/>
              <a:gd name="connsiteY67" fmla="*/ 857047 h 857047"/>
              <a:gd name="connsiteX68" fmla="*/ 4335538 w 8404003"/>
              <a:gd name="connsiteY68" fmla="*/ 857047 h 857047"/>
              <a:gd name="connsiteX69" fmla="*/ 4230161 w 8404003"/>
              <a:gd name="connsiteY69" fmla="*/ 857047 h 857047"/>
              <a:gd name="connsiteX70" fmla="*/ 4215812 w 8404003"/>
              <a:gd name="connsiteY70" fmla="*/ 857047 h 857047"/>
              <a:gd name="connsiteX71" fmla="*/ 4115374 w 8404003"/>
              <a:gd name="connsiteY71" fmla="*/ 857047 h 857047"/>
              <a:gd name="connsiteX72" fmla="*/ 4049804 w 8404003"/>
              <a:gd name="connsiteY72" fmla="*/ 857047 h 857047"/>
              <a:gd name="connsiteX73" fmla="*/ 3842757 w 8404003"/>
              <a:gd name="connsiteY73" fmla="*/ 857047 h 857047"/>
              <a:gd name="connsiteX74" fmla="*/ 3614977 w 8404003"/>
              <a:gd name="connsiteY74" fmla="*/ 857047 h 857047"/>
              <a:gd name="connsiteX75" fmla="*/ 3516436 w 8404003"/>
              <a:gd name="connsiteY75" fmla="*/ 857047 h 857047"/>
              <a:gd name="connsiteX76" fmla="*/ 3452333 w 8404003"/>
              <a:gd name="connsiteY76" fmla="*/ 857047 h 857047"/>
              <a:gd name="connsiteX77" fmla="*/ 3311869 w 8404003"/>
              <a:gd name="connsiteY77" fmla="*/ 857047 h 857047"/>
              <a:gd name="connsiteX78" fmla="*/ 3300088 w 8404003"/>
              <a:gd name="connsiteY78" fmla="*/ 857047 h 857047"/>
              <a:gd name="connsiteX79" fmla="*/ 3272588 w 8404003"/>
              <a:gd name="connsiteY79" fmla="*/ 857047 h 857047"/>
              <a:gd name="connsiteX80" fmla="*/ 3179295 w 8404003"/>
              <a:gd name="connsiteY80" fmla="*/ 857047 h 857047"/>
              <a:gd name="connsiteX81" fmla="*/ 3003610 w 8404003"/>
              <a:gd name="connsiteY81" fmla="*/ 857047 h 857047"/>
              <a:gd name="connsiteX82" fmla="*/ 2997618 w 8404003"/>
              <a:gd name="connsiteY82" fmla="*/ 857047 h 857047"/>
              <a:gd name="connsiteX83" fmla="*/ 797860 w 8404003"/>
              <a:gd name="connsiteY83" fmla="*/ 857047 h 857047"/>
              <a:gd name="connsiteX84" fmla="*/ 0 w 8404003"/>
              <a:gd name="connsiteY84" fmla="*/ 857047 h 857047"/>
              <a:gd name="connsiteX85" fmla="*/ 0 w 8404003"/>
              <a:gd name="connsiteY85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404003" h="857047">
                <a:moveTo>
                  <a:pt x="0" y="0"/>
                </a:moveTo>
                <a:cubicBezTo>
                  <a:pt x="0" y="0"/>
                  <a:pt x="0" y="0"/>
                  <a:pt x="797860" y="0"/>
                </a:cubicBezTo>
                <a:cubicBezTo>
                  <a:pt x="797860" y="0"/>
                  <a:pt x="797860" y="0"/>
                  <a:pt x="2482050" y="0"/>
                </a:cubicBezTo>
                <a:lnTo>
                  <a:pt x="3003610" y="0"/>
                </a:lnTo>
                <a:cubicBezTo>
                  <a:pt x="3003610" y="0"/>
                  <a:pt x="3003610" y="0"/>
                  <a:pt x="3219959" y="0"/>
                </a:cubicBezTo>
                <a:lnTo>
                  <a:pt x="3311869" y="0"/>
                </a:lnTo>
                <a:lnTo>
                  <a:pt x="3326218" y="0"/>
                </a:lnTo>
                <a:lnTo>
                  <a:pt x="3426656" y="0"/>
                </a:lnTo>
                <a:lnTo>
                  <a:pt x="3516436" y="0"/>
                </a:lnTo>
                <a:cubicBezTo>
                  <a:pt x="3516436" y="0"/>
                  <a:pt x="3516436" y="0"/>
                  <a:pt x="3601649" y="0"/>
                </a:cubicBezTo>
                <a:lnTo>
                  <a:pt x="3699274" y="0"/>
                </a:lnTo>
                <a:lnTo>
                  <a:pt x="3718421" y="0"/>
                </a:lnTo>
                <a:cubicBezTo>
                  <a:pt x="3768918" y="0"/>
                  <a:pt x="3832038" y="0"/>
                  <a:pt x="3910939" y="0"/>
                </a:cubicBezTo>
                <a:lnTo>
                  <a:pt x="3927053" y="0"/>
                </a:lnTo>
                <a:lnTo>
                  <a:pt x="4198137" y="0"/>
                </a:lnTo>
                <a:lnTo>
                  <a:pt x="4230161" y="0"/>
                </a:lnTo>
                <a:lnTo>
                  <a:pt x="4245215" y="0"/>
                </a:lnTo>
                <a:lnTo>
                  <a:pt x="4350592" y="0"/>
                </a:lnTo>
                <a:lnTo>
                  <a:pt x="4357296" y="0"/>
                </a:lnTo>
                <a:lnTo>
                  <a:pt x="4404222" y="0"/>
                </a:lnTo>
                <a:lnTo>
                  <a:pt x="4531592" y="0"/>
                </a:lnTo>
                <a:lnTo>
                  <a:pt x="4598953" y="0"/>
                </a:lnTo>
                <a:lnTo>
                  <a:pt x="4779630" y="0"/>
                </a:lnTo>
                <a:lnTo>
                  <a:pt x="5132321" y="0"/>
                </a:lnTo>
                <a:cubicBezTo>
                  <a:pt x="5132321" y="0"/>
                  <a:pt x="5132321" y="0"/>
                  <a:pt x="5141543" y="0"/>
                </a:cubicBezTo>
                <a:lnTo>
                  <a:pt x="5188556" y="0"/>
                </a:lnTo>
                <a:lnTo>
                  <a:pt x="5206100" y="0"/>
                </a:lnTo>
                <a:cubicBezTo>
                  <a:pt x="5279879" y="0"/>
                  <a:pt x="5427438" y="0"/>
                  <a:pt x="5722554" y="0"/>
                </a:cubicBezTo>
                <a:cubicBezTo>
                  <a:pt x="5722554" y="0"/>
                  <a:pt x="5722554" y="0"/>
                  <a:pt x="5732230" y="0"/>
                </a:cubicBezTo>
                <a:lnTo>
                  <a:pt x="5798594" y="0"/>
                </a:lnTo>
                <a:lnTo>
                  <a:pt x="5799962" y="0"/>
                </a:lnTo>
                <a:cubicBezTo>
                  <a:pt x="5799962" y="0"/>
                  <a:pt x="5799962" y="0"/>
                  <a:pt x="6338565" y="0"/>
                </a:cubicBezTo>
                <a:lnTo>
                  <a:pt x="6649966" y="0"/>
                </a:lnTo>
                <a:lnTo>
                  <a:pt x="6730668" y="0"/>
                </a:lnTo>
                <a:lnTo>
                  <a:pt x="7178721" y="0"/>
                </a:lnTo>
                <a:lnTo>
                  <a:pt x="7277889" y="0"/>
                </a:lnTo>
                <a:lnTo>
                  <a:pt x="7782893" y="0"/>
                </a:lnTo>
                <a:lnTo>
                  <a:pt x="8006080" y="0"/>
                </a:lnTo>
                <a:cubicBezTo>
                  <a:pt x="8015756" y="0"/>
                  <a:pt x="8025432" y="5258"/>
                  <a:pt x="8030270" y="10516"/>
                </a:cubicBezTo>
                <a:cubicBezTo>
                  <a:pt x="8030270" y="10516"/>
                  <a:pt x="8035108" y="10516"/>
                  <a:pt x="8035108" y="15774"/>
                </a:cubicBezTo>
                <a:cubicBezTo>
                  <a:pt x="8035108" y="15774"/>
                  <a:pt x="8035108" y="15774"/>
                  <a:pt x="8393118" y="404863"/>
                </a:cubicBezTo>
                <a:cubicBezTo>
                  <a:pt x="8407632" y="415379"/>
                  <a:pt x="8407632" y="436411"/>
                  <a:pt x="8393118" y="452185"/>
                </a:cubicBezTo>
                <a:cubicBezTo>
                  <a:pt x="8393118" y="452185"/>
                  <a:pt x="8393118" y="452185"/>
                  <a:pt x="8035108" y="841273"/>
                </a:cubicBezTo>
                <a:cubicBezTo>
                  <a:pt x="8035108" y="841273"/>
                  <a:pt x="8030270" y="841273"/>
                  <a:pt x="8030270" y="846531"/>
                </a:cubicBezTo>
                <a:cubicBezTo>
                  <a:pt x="8025432" y="851789"/>
                  <a:pt x="8015756" y="857047"/>
                  <a:pt x="8006080" y="857047"/>
                </a:cubicBezTo>
                <a:cubicBezTo>
                  <a:pt x="8006080" y="857047"/>
                  <a:pt x="8006080" y="857047"/>
                  <a:pt x="7889742" y="857047"/>
                </a:cubicBezTo>
                <a:lnTo>
                  <a:pt x="7782893" y="857047"/>
                </a:lnTo>
                <a:lnTo>
                  <a:pt x="7776190" y="857047"/>
                </a:lnTo>
                <a:lnTo>
                  <a:pt x="7730315" y="857047"/>
                </a:lnTo>
                <a:lnTo>
                  <a:pt x="7729264" y="857047"/>
                </a:lnTo>
                <a:lnTo>
                  <a:pt x="7601893" y="857047"/>
                </a:lnTo>
                <a:lnTo>
                  <a:pt x="7467477" y="857047"/>
                </a:lnTo>
                <a:lnTo>
                  <a:pt x="7353856" y="857047"/>
                </a:lnTo>
                <a:lnTo>
                  <a:pt x="7075374" y="857047"/>
                </a:lnTo>
                <a:lnTo>
                  <a:pt x="6944929" y="857047"/>
                </a:lnTo>
                <a:lnTo>
                  <a:pt x="6528153" y="857047"/>
                </a:lnTo>
                <a:lnTo>
                  <a:pt x="6334891" y="857047"/>
                </a:lnTo>
                <a:lnTo>
                  <a:pt x="5799962" y="857047"/>
                </a:lnTo>
                <a:cubicBezTo>
                  <a:pt x="5799962" y="857047"/>
                  <a:pt x="5799962" y="857047"/>
                  <a:pt x="5722554" y="857047"/>
                </a:cubicBezTo>
                <a:cubicBezTo>
                  <a:pt x="5722554" y="857047"/>
                  <a:pt x="5722554" y="857047"/>
                  <a:pt x="5648775" y="857047"/>
                </a:cubicBezTo>
                <a:lnTo>
                  <a:pt x="5483520" y="857047"/>
                </a:lnTo>
                <a:lnTo>
                  <a:pt x="5473550" y="857047"/>
                </a:lnTo>
                <a:cubicBezTo>
                  <a:pt x="5390548" y="857047"/>
                  <a:pt x="5279879" y="857047"/>
                  <a:pt x="5132321" y="857047"/>
                </a:cubicBezTo>
                <a:cubicBezTo>
                  <a:pt x="5132321" y="857047"/>
                  <a:pt x="5132321" y="857047"/>
                  <a:pt x="5047108" y="857047"/>
                </a:cubicBezTo>
                <a:lnTo>
                  <a:pt x="4954764" y="857047"/>
                </a:lnTo>
                <a:lnTo>
                  <a:pt x="4930335" y="857047"/>
                </a:lnTo>
                <a:cubicBezTo>
                  <a:pt x="4829342" y="857047"/>
                  <a:pt x="4677853" y="857047"/>
                  <a:pt x="4450619" y="857047"/>
                </a:cubicBezTo>
                <a:lnTo>
                  <a:pt x="4350592" y="857047"/>
                </a:lnTo>
                <a:lnTo>
                  <a:pt x="4335538" y="857047"/>
                </a:lnTo>
                <a:lnTo>
                  <a:pt x="4230161" y="857047"/>
                </a:lnTo>
                <a:lnTo>
                  <a:pt x="4215812" y="857047"/>
                </a:lnTo>
                <a:lnTo>
                  <a:pt x="4115374" y="857047"/>
                </a:lnTo>
                <a:lnTo>
                  <a:pt x="4049804" y="857047"/>
                </a:lnTo>
                <a:lnTo>
                  <a:pt x="3842757" y="857047"/>
                </a:lnTo>
                <a:lnTo>
                  <a:pt x="3614977" y="857047"/>
                </a:lnTo>
                <a:lnTo>
                  <a:pt x="3516436" y="857047"/>
                </a:lnTo>
                <a:cubicBezTo>
                  <a:pt x="3516436" y="857047"/>
                  <a:pt x="3516436" y="857047"/>
                  <a:pt x="3452333" y="857047"/>
                </a:cubicBezTo>
                <a:lnTo>
                  <a:pt x="3311869" y="857047"/>
                </a:lnTo>
                <a:lnTo>
                  <a:pt x="3300088" y="857047"/>
                </a:lnTo>
                <a:lnTo>
                  <a:pt x="3272588" y="857047"/>
                </a:lnTo>
                <a:lnTo>
                  <a:pt x="3179295" y="857047"/>
                </a:lnTo>
                <a:lnTo>
                  <a:pt x="3003610" y="857047"/>
                </a:lnTo>
                <a:lnTo>
                  <a:pt x="2997618" y="857047"/>
                </a:lnTo>
                <a:cubicBezTo>
                  <a:pt x="2683367" y="857047"/>
                  <a:pt x="2054864" y="857047"/>
                  <a:pt x="797860" y="857047"/>
                </a:cubicBezTo>
                <a:cubicBezTo>
                  <a:pt x="797860" y="857047"/>
                  <a:pt x="797860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" y="967417"/>
            <a:ext cx="7215496" cy="394325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EFFFF"/>
                </a:solidFill>
              </a:rPr>
              <a:t>Эксперимент №Б Окунание цветов в воду с текстильным красителем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278" y="5189400"/>
            <a:ext cx="6692953" cy="544260"/>
          </a:xfrm>
        </p:spPr>
        <p:txBody>
          <a:bodyPr anchor="ctr">
            <a:normAutofit/>
          </a:bodyPr>
          <a:lstStyle/>
          <a:p>
            <a:r>
              <a:rPr lang="ru-RU" sz="2000" dirty="0">
                <a:solidFill>
                  <a:srgbClr val="FEFFFF"/>
                </a:solidFill>
              </a:rPr>
              <a:t>Был использован красный краситель</a:t>
            </a:r>
          </a:p>
        </p:txBody>
      </p:sp>
    </p:spTree>
    <p:extLst>
      <p:ext uri="{BB962C8B-B14F-4D97-AF65-F5344CB8AC3E}">
        <p14:creationId xmlns:p14="http://schemas.microsoft.com/office/powerpoint/2010/main" val="1583727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4" t="22815" r="1" b="30696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1795848"/>
            <a:ext cx="4639731" cy="3237157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3700" dirty="0">
                <a:solidFill>
                  <a:srgbClr val="FEFFFF"/>
                </a:solidFill>
              </a:rPr>
              <a:t>Эксперимент №В</a:t>
            </a:r>
            <a:br>
              <a:rPr lang="ru-RU" sz="3700" dirty="0">
                <a:solidFill>
                  <a:srgbClr val="FEFFFF"/>
                </a:solidFill>
              </a:rPr>
            </a:br>
            <a:r>
              <a:rPr lang="ru-RU" sz="3700" dirty="0">
                <a:solidFill>
                  <a:srgbClr val="FEFFFF"/>
                </a:solidFill>
              </a:rPr>
              <a:t>окрашивание с помощью краски из флористического баллончика.</a:t>
            </a:r>
            <a:br>
              <a:rPr lang="ru-RU" sz="3700" dirty="0">
                <a:solidFill>
                  <a:srgbClr val="FEFFFF"/>
                </a:solidFill>
              </a:rPr>
            </a:br>
            <a:endParaRPr lang="ru-RU" sz="3700" dirty="0">
              <a:solidFill>
                <a:srgbClr val="FEFF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89400"/>
            <a:ext cx="5158854" cy="544260"/>
          </a:xfrm>
        </p:spPr>
        <p:txBody>
          <a:bodyPr anchor="ctr">
            <a:noAutofit/>
          </a:bodyPr>
          <a:lstStyle/>
          <a:p>
            <a:r>
              <a:rPr lang="ru-RU" sz="2000" dirty="0">
                <a:solidFill>
                  <a:srgbClr val="FEFFFF"/>
                </a:solidFill>
              </a:rPr>
              <a:t>Был использован баллончик с краской бордо</a:t>
            </a:r>
          </a:p>
        </p:txBody>
      </p:sp>
    </p:spTree>
    <p:extLst>
      <p:ext uri="{BB962C8B-B14F-4D97-AF65-F5344CB8AC3E}">
        <p14:creationId xmlns:p14="http://schemas.microsoft.com/office/powerpoint/2010/main" val="3459354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665" y="239151"/>
            <a:ext cx="10882947" cy="9087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Завершение Эксперимент №2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/>
          <a:stretch/>
        </p:blipFill>
        <p:spPr>
          <a:xfrm>
            <a:off x="1973359" y="1698001"/>
            <a:ext cx="8179557" cy="509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49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665" y="239151"/>
            <a:ext cx="10882947" cy="9087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Эксперимент №3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9667" y="1547445"/>
            <a:ext cx="9410554" cy="18372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Исполнитель Ильина Стефания</a:t>
            </a:r>
          </a:p>
          <a:p>
            <a:r>
              <a:rPr lang="ru-RU" dirty="0">
                <a:solidFill>
                  <a:srgbClr val="002060"/>
                </a:solidFill>
              </a:rPr>
              <a:t>Эксперимент: по окрашивания цветов ставя в воду с красителями, </a:t>
            </a:r>
          </a:p>
          <a:p>
            <a:r>
              <a:rPr lang="ru-RU" dirty="0">
                <a:solidFill>
                  <a:srgbClr val="002060"/>
                </a:solidFill>
              </a:rPr>
              <a:t>Предметы для эксперимента:  Цветы (хризантема), пищевой краситель</a:t>
            </a:r>
          </a:p>
        </p:txBody>
      </p:sp>
    </p:spTree>
    <p:extLst>
      <p:ext uri="{BB962C8B-B14F-4D97-AF65-F5344CB8AC3E}">
        <p14:creationId xmlns:p14="http://schemas.microsoft.com/office/powerpoint/2010/main" val="3834021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994" y="1317463"/>
            <a:ext cx="5640502" cy="4230376"/>
          </a:xfrm>
          <a:prstGeom prst="rect">
            <a:avLst/>
          </a:prstGeom>
        </p:spPr>
      </p:pic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279" y="967417"/>
            <a:ext cx="3778870" cy="3943250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EFFFF"/>
                </a:solidFill>
              </a:rPr>
              <a:t>Начало недели</a:t>
            </a:r>
          </a:p>
        </p:txBody>
      </p:sp>
    </p:spTree>
    <p:extLst>
      <p:ext uri="{BB962C8B-B14F-4D97-AF65-F5344CB8AC3E}">
        <p14:creationId xmlns:p14="http://schemas.microsoft.com/office/powerpoint/2010/main" val="3526433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994" y="1317463"/>
            <a:ext cx="5640502" cy="4230376"/>
          </a:xfrm>
          <a:prstGeom prst="rect">
            <a:avLst/>
          </a:prstGeom>
        </p:spPr>
      </p:pic>
      <p:sp>
        <p:nvSpPr>
          <p:cNvPr id="12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279" y="967417"/>
            <a:ext cx="3778870" cy="3943250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EFFFF"/>
                </a:solidFill>
              </a:rPr>
              <a:t>Конец недели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345" y="5262959"/>
            <a:ext cx="5237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Цветы приобрели легкого розовую окраску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62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665" y="239151"/>
            <a:ext cx="10882947" cy="9087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Актуальность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8436" y="1997611"/>
            <a:ext cx="9289404" cy="99880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Цветы в природе бывают очень разные, но их цветовая палитра ограничена. Мы хотим в домашних условиях создать букет необычной окраски всех цветов радуги.</a:t>
            </a:r>
          </a:p>
        </p:txBody>
      </p:sp>
    </p:spTree>
    <p:extLst>
      <p:ext uri="{BB962C8B-B14F-4D97-AF65-F5344CB8AC3E}">
        <p14:creationId xmlns:p14="http://schemas.microsoft.com/office/powerpoint/2010/main" val="3645247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665" y="239151"/>
            <a:ext cx="10882947" cy="9087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Советы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7764" y="1147917"/>
            <a:ext cx="10882946" cy="447916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1. Для быстрого окрашивания больше подходят хризантемы, розы и гвоздики</a:t>
            </a:r>
          </a:p>
          <a:p>
            <a:r>
              <a:rPr lang="ru-RU" dirty="0">
                <a:solidFill>
                  <a:srgbClr val="002060"/>
                </a:solidFill>
              </a:rPr>
              <a:t>2. Для окрашивания через воду стоит брать кустовые хризантемы, не напитые водой, тогда процесс окрашивания пройдет намного быстрее, так как у цветов жажда и они хотят быстрее напиться</a:t>
            </a:r>
          </a:p>
          <a:p>
            <a:r>
              <a:rPr lang="ru-RU" dirty="0">
                <a:solidFill>
                  <a:srgbClr val="002060"/>
                </a:solidFill>
              </a:rPr>
              <a:t>3. Чтобы цветок быстрее окрасился через воду, стоит обрезать листья, поскольку они тоже окрашиваются</a:t>
            </a:r>
          </a:p>
          <a:p>
            <a:r>
              <a:rPr lang="ru-RU" dirty="0">
                <a:solidFill>
                  <a:srgbClr val="002060"/>
                </a:solidFill>
              </a:rPr>
              <a:t>4. Чтобы быстрей окрасить цветок, достаточно добавить в полстакана воды 2 столовые ложки красителя и 2 чайных ложки сахара</a:t>
            </a:r>
          </a:p>
          <a:p>
            <a:r>
              <a:rPr lang="ru-RU" dirty="0">
                <a:solidFill>
                  <a:srgbClr val="002060"/>
                </a:solidFill>
              </a:rPr>
              <a:t>5. Чтобы цветок быстрее окрасился, стоит добавлять в раствор больше красителя, а не воды</a:t>
            </a:r>
          </a:p>
          <a:p>
            <a:r>
              <a:rPr lang="ru-RU" dirty="0">
                <a:solidFill>
                  <a:srgbClr val="002060"/>
                </a:solidFill>
              </a:rPr>
              <a:t>6. Перед тем, как поставить цветок в воду, надо подрезать стебель на 2 – 5 см.</a:t>
            </a:r>
          </a:p>
          <a:p>
            <a:r>
              <a:rPr lang="ru-RU" dirty="0">
                <a:solidFill>
                  <a:srgbClr val="002060"/>
                </a:solidFill>
              </a:rPr>
              <a:t>7. Чтобы вода прошла по цветку, стоит обрезать стебель ножом или лезвием</a:t>
            </a:r>
          </a:p>
          <a:p>
            <a:r>
              <a:rPr lang="ru-RU" dirty="0">
                <a:solidFill>
                  <a:srgbClr val="002060"/>
                </a:solidFill>
              </a:rPr>
              <a:t>8. Лучше всего для окрашивания цветка подойдет пищевой краситель.</a:t>
            </a:r>
          </a:p>
          <a:p>
            <a:r>
              <a:rPr lang="ru-RU" dirty="0">
                <a:solidFill>
                  <a:srgbClr val="002060"/>
                </a:solidFill>
              </a:rPr>
              <a:t>9. Если окрашивать цветок баллончиком, стоит делать это в открытом или хорошо проветриваемом помещении</a:t>
            </a:r>
          </a:p>
          <a:p>
            <a:r>
              <a:rPr lang="ru-RU" dirty="0">
                <a:solidFill>
                  <a:srgbClr val="002060"/>
                </a:solidFill>
              </a:rPr>
              <a:t>10. Если окрашивать цветок способом окунания, стоит брать краситель для текстиля </a:t>
            </a:r>
          </a:p>
          <a:p>
            <a:r>
              <a:rPr lang="ru-RU" dirty="0">
                <a:solidFill>
                  <a:srgbClr val="002060"/>
                </a:solidFill>
              </a:rPr>
              <a:t>11. Если окрашивать цветок способом окунания в краситель, стоит брать яркие красители</a:t>
            </a:r>
          </a:p>
          <a:p>
            <a:r>
              <a:rPr lang="ru-RU" dirty="0">
                <a:solidFill>
                  <a:srgbClr val="002060"/>
                </a:solidFill>
              </a:rPr>
              <a:t>12. Если окрашивать цветок способом окунания в краситель, стоит держать цветок в воде не менее 5 минут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350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664" y="-8726"/>
            <a:ext cx="10882947" cy="14540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Состав команды и обязанности членов команды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86588" y="5036234"/>
            <a:ext cx="9005412" cy="1821765"/>
          </a:xfrm>
        </p:spPr>
        <p:txBody>
          <a:bodyPr/>
          <a:lstStyle/>
          <a:p>
            <a:r>
              <a:rPr lang="ru-RU" dirty="0"/>
              <a:t>Командир: Дарья Поваляева</a:t>
            </a:r>
          </a:p>
          <a:p>
            <a:r>
              <a:rPr lang="ru-RU" dirty="0"/>
              <a:t>Ответственный за компьютерные работы: Ильина Стефания</a:t>
            </a:r>
          </a:p>
          <a:p>
            <a:r>
              <a:rPr lang="ru-RU" dirty="0"/>
              <a:t>Поиск информации : Мелконян Софья</a:t>
            </a:r>
          </a:p>
          <a:p>
            <a:r>
              <a:rPr lang="ru-RU" dirty="0"/>
              <a:t>Ответственный за эксперименты: </a:t>
            </a:r>
            <a:r>
              <a:rPr lang="ru-RU" dirty="0" err="1"/>
              <a:t>Подколзина</a:t>
            </a:r>
            <a:r>
              <a:rPr lang="ru-RU" dirty="0"/>
              <a:t> Юлия</a:t>
            </a:r>
          </a:p>
        </p:txBody>
      </p:sp>
      <p:pic>
        <p:nvPicPr>
          <p:cNvPr id="4" name="Picture 2" descr="http://project.gym1505.ru/sites/default/files/styles/project-team-photo-page/public/project/proj-9676/img_20161015_124906_002.jpg?itok=QzMo8Zp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155" y="1373285"/>
            <a:ext cx="4979964" cy="373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559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665" y="239151"/>
            <a:ext cx="10882947" cy="9087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Вывод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44" y="1744393"/>
            <a:ext cx="9078388" cy="157558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Проводя эксперименты с покраской цветов, мы пришли к выводу, что мать – природа еще до нас создала разнообразные цвета и оттенки в своем многообразии и менять что - либо на наш взгляд не имеет смысла. На этом наш эксперимент с чистой совестью можно считать завершенным.</a:t>
            </a:r>
          </a:p>
        </p:txBody>
      </p:sp>
    </p:spTree>
    <p:extLst>
      <p:ext uri="{BB962C8B-B14F-4D97-AF65-F5344CB8AC3E}">
        <p14:creationId xmlns:p14="http://schemas.microsoft.com/office/powerpoint/2010/main" val="85662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665" y="239151"/>
            <a:ext cx="10882947" cy="9087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Проблемы и Цель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665" y="1519311"/>
            <a:ext cx="9549277" cy="2011680"/>
          </a:xfrm>
        </p:spPr>
        <p:txBody>
          <a:bodyPr>
            <a:normAutofit/>
          </a:bodyPr>
          <a:lstStyle/>
          <a:p>
            <a:pPr fontAlgn="base"/>
            <a:r>
              <a:rPr lang="ru-RU" b="1" dirty="0">
                <a:solidFill>
                  <a:srgbClr val="002060"/>
                </a:solidFill>
              </a:rPr>
              <a:t>Проблема проекта: </a:t>
            </a:r>
          </a:p>
          <a:p>
            <a:pPr fontAlgn="base"/>
            <a:r>
              <a:rPr lang="ru-RU" dirty="0">
                <a:solidFill>
                  <a:srgbClr val="002060"/>
                </a:solidFill>
              </a:rPr>
              <a:t>Букет необычной окраски станет запоминающимся и приятным подарком.</a:t>
            </a:r>
          </a:p>
          <a:p>
            <a:pPr fontAlgn="base"/>
            <a:r>
              <a:rPr lang="ru-RU" b="1" dirty="0">
                <a:solidFill>
                  <a:srgbClr val="002060"/>
                </a:solidFill>
              </a:rPr>
              <a:t>Цель проекта: </a:t>
            </a:r>
          </a:p>
          <a:p>
            <a:pPr fontAlgn="base"/>
            <a:r>
              <a:rPr lang="ru-RU" dirty="0">
                <a:solidFill>
                  <a:srgbClr val="002060"/>
                </a:solidFill>
              </a:rPr>
              <a:t>Предоставить проверенные советы по окрашиванию срезанных цветов в оранжевый, красный, зеленый, синий оттенки.</a:t>
            </a:r>
          </a:p>
          <a:p>
            <a:pPr fontAlgn="base"/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2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665" y="168813"/>
            <a:ext cx="10882947" cy="114791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Поиск Информации</a:t>
            </a:r>
            <a:br>
              <a:rPr lang="ru-RU" dirty="0"/>
            </a:br>
            <a:r>
              <a:rPr lang="ru-RU" sz="3600" dirty="0"/>
              <a:t>Пигменты растений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665" y="1519311"/>
            <a:ext cx="9549277" cy="2011680"/>
          </a:xfrm>
        </p:spPr>
        <p:txBody>
          <a:bodyPr>
            <a:normAutofit/>
          </a:bodyPr>
          <a:lstStyle/>
          <a:p>
            <a:pPr fontAlgn="base"/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389873"/>
              </p:ext>
            </p:extLst>
          </p:nvPr>
        </p:nvGraphicFramePr>
        <p:xfrm>
          <a:off x="922776" y="1316730"/>
          <a:ext cx="10280723" cy="505565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30837">
                  <a:extLst>
                    <a:ext uri="{9D8B030D-6E8A-4147-A177-3AD203B41FA5}">
                      <a16:colId xmlns:a16="http://schemas.microsoft.com/office/drawing/2014/main" val="1394781884"/>
                    </a:ext>
                  </a:extLst>
                </a:gridCol>
                <a:gridCol w="2641866">
                  <a:extLst>
                    <a:ext uri="{9D8B030D-6E8A-4147-A177-3AD203B41FA5}">
                      <a16:colId xmlns:a16="http://schemas.microsoft.com/office/drawing/2014/main" val="3694833389"/>
                    </a:ext>
                  </a:extLst>
                </a:gridCol>
                <a:gridCol w="3211580">
                  <a:extLst>
                    <a:ext uri="{9D8B030D-6E8A-4147-A177-3AD203B41FA5}">
                      <a16:colId xmlns:a16="http://schemas.microsoft.com/office/drawing/2014/main" val="3035556434"/>
                    </a:ext>
                  </a:extLst>
                </a:gridCol>
                <a:gridCol w="2896440">
                  <a:extLst>
                    <a:ext uri="{9D8B030D-6E8A-4147-A177-3AD203B41FA5}">
                      <a16:colId xmlns:a16="http://schemas.microsoft.com/office/drawing/2014/main" val="1290068569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Цвет пластид </a:t>
                      </a:r>
                      <a:endParaRPr lang="ru-RU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Название пигмента </a:t>
                      </a:r>
                      <a:endParaRPr lang="ru-RU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Часть растения </a:t>
                      </a:r>
                      <a:endParaRPr lang="ru-RU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Местонахождение пигмента в клетке</a:t>
                      </a:r>
                      <a:endParaRPr lang="ru-RU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727545"/>
                  </a:ext>
                </a:extLst>
              </a:tr>
              <a:tr h="554111">
                <a:tc>
                  <a:txBody>
                    <a:bodyPr/>
                    <a:lstStyle/>
                    <a:p>
                      <a:r>
                        <a:rPr lang="ru-RU" dirty="0"/>
                        <a:t>Зелёный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хлорофилл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Лист, стебель, почки 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Хлоропласты</a:t>
                      </a:r>
                      <a:endParaRPr lang="ru-RU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4493"/>
                  </a:ext>
                </a:extLst>
              </a:tr>
              <a:tr h="65598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Желто-</a:t>
                      </a:r>
                    </a:p>
                    <a:p>
                      <a:r>
                        <a:rPr lang="ru-RU" dirty="0"/>
                        <a:t>оранжевый</a:t>
                      </a:r>
                      <a:endParaRPr lang="ru-RU" dirty="0">
                        <a:solidFill>
                          <a:srgbClr val="FF66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каротиноид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Цветки, листья, плоды, семена 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effectLst/>
                        </a:rPr>
                        <a:t>Хлоропласты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69641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Синий</a:t>
                      </a:r>
                      <a:endParaRPr lang="ru-RU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effectLst/>
                        </a:rPr>
                        <a:t>антоциан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effectLst/>
                        </a:rPr>
                        <a:t>Цветки и плоды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effectLst/>
                        </a:rPr>
                        <a:t>Клеточный сок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965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effectLst/>
                        </a:rPr>
                        <a:t>Желтый</a:t>
                      </a:r>
                      <a:endParaRPr lang="ru-RU" dirty="0">
                        <a:solidFill>
                          <a:srgbClr val="F0EA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effectLst/>
                        </a:rPr>
                        <a:t>флавон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effectLst/>
                        </a:rPr>
                        <a:t>Листья, цветки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effectLst/>
                        </a:rPr>
                        <a:t>Клеточный сок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73727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effectLst/>
                        </a:rPr>
                        <a:t>Красный</a:t>
                      </a:r>
                      <a:endParaRPr lang="ru-RU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effectLst/>
                        </a:rPr>
                        <a:t>антоциан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effectLst/>
                        </a:rPr>
                        <a:t>Цветки, плоды, листья, стебли, корни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effectLst/>
                        </a:rPr>
                        <a:t>Клеточный сок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81192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effectLst/>
                        </a:rPr>
                        <a:t>Тёмный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effectLst/>
                        </a:rPr>
                        <a:t>меланин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effectLst/>
                        </a:rPr>
                        <a:t>Редко встречается в листьях и цветах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effectLst/>
                        </a:rPr>
                        <a:t>?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55415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effectLst/>
                        </a:rPr>
                        <a:t>Белый</a:t>
                      </a:r>
                      <a:endParaRPr lang="ru-RU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effectLst/>
                        </a:rPr>
                        <a:t>бетулин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effectLst/>
                        </a:rPr>
                        <a:t>Цветки, стебли, пятна на листьях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effectLst/>
                        </a:rPr>
                        <a:t>?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388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923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665" y="239151"/>
            <a:ext cx="10882947" cy="9087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Интервью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665" y="1147917"/>
            <a:ext cx="11434347" cy="364353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Нами были взяты интервью у Анастасии </a:t>
            </a:r>
            <a:r>
              <a:rPr lang="ru-RU" dirty="0" err="1">
                <a:solidFill>
                  <a:srgbClr val="002060"/>
                </a:solidFill>
              </a:rPr>
              <a:t>Маскенской</a:t>
            </a:r>
            <a:r>
              <a:rPr lang="ru-RU" dirty="0">
                <a:solidFill>
                  <a:srgbClr val="002060"/>
                </a:solidFill>
              </a:rPr>
              <a:t> (флорист), так же у продавцов в цветочных палатках.</a:t>
            </a:r>
          </a:p>
          <a:p>
            <a:r>
              <a:rPr lang="ru-RU" dirty="0">
                <a:solidFill>
                  <a:srgbClr val="002060"/>
                </a:solidFill>
              </a:rPr>
              <a:t> Флористы применяют красители в случаях: 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на выставках для создания единой идеи и оригинальности. 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в новогодних композициях, но окрашиваются только ветки и зелень. 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в коммерческих целях, чтобы продать цветок дороже</a:t>
            </a:r>
          </a:p>
        </p:txBody>
      </p:sp>
    </p:spTree>
    <p:extLst>
      <p:ext uri="{BB962C8B-B14F-4D97-AF65-F5344CB8AC3E}">
        <p14:creationId xmlns:p14="http://schemas.microsoft.com/office/powerpoint/2010/main" val="3033781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665" y="239151"/>
            <a:ext cx="10882947" cy="9087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Эксперимент №1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9667" y="1547446"/>
            <a:ext cx="8646942" cy="156151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Исполнитель Юлия </a:t>
            </a:r>
            <a:r>
              <a:rPr lang="ru-RU" dirty="0" err="1">
                <a:solidFill>
                  <a:srgbClr val="002060"/>
                </a:solidFill>
              </a:rPr>
              <a:t>Подколзина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Эксперимент: по окрашивания цветов ставя в воду с красителями</a:t>
            </a:r>
          </a:p>
          <a:p>
            <a:r>
              <a:rPr lang="ru-RU" dirty="0">
                <a:solidFill>
                  <a:srgbClr val="002060"/>
                </a:solidFill>
              </a:rPr>
              <a:t>Предметы для эксперимента:  Цветы( хризантема, роза, гвоздика и гербера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9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r="7516"/>
          <a:stretch/>
        </p:blipFill>
        <p:spPr>
          <a:xfrm>
            <a:off x="4639732" y="1"/>
            <a:ext cx="7552268" cy="6960358"/>
          </a:xfrm>
          <a:prstGeom prst="rect">
            <a:avLst/>
          </a:prstGeom>
        </p:spPr>
      </p:pic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279" y="967417"/>
            <a:ext cx="3778870" cy="394325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EFFFF"/>
                </a:solidFill>
              </a:rPr>
              <a:t>День №1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89400"/>
            <a:ext cx="5064369" cy="544260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EFFFF"/>
                </a:solidFill>
              </a:rPr>
              <a:t>Цветы были поставлены в красители ( красный, оранжевый, зеленый, голубой)</a:t>
            </a:r>
          </a:p>
        </p:txBody>
      </p:sp>
    </p:spTree>
    <p:extLst>
      <p:ext uri="{BB962C8B-B14F-4D97-AF65-F5344CB8AC3E}">
        <p14:creationId xmlns:p14="http://schemas.microsoft.com/office/powerpoint/2010/main" val="2665558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" r="-1" b="28562"/>
          <a:stretch/>
        </p:blipFill>
        <p:spPr>
          <a:xfrm>
            <a:off x="6111242" y="-5534"/>
            <a:ext cx="6080758" cy="6863534"/>
          </a:xfrm>
          <a:prstGeom prst="rect">
            <a:avLst/>
          </a:prstGeom>
        </p:spPr>
      </p:pic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2" y="0"/>
            <a:ext cx="6111243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6881206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279" y="967417"/>
            <a:ext cx="5280460" cy="394325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EFFFF"/>
                </a:solidFill>
              </a:rPr>
              <a:t>День№2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5696748" cy="544260"/>
          </a:xfrm>
        </p:spPr>
        <p:txBody>
          <a:bodyPr anchor="ctr">
            <a:noAutofit/>
          </a:bodyPr>
          <a:lstStyle/>
          <a:p>
            <a:r>
              <a:rPr lang="ru-RU" sz="2000" dirty="0">
                <a:solidFill>
                  <a:srgbClr val="FEFFFF"/>
                </a:solidFill>
              </a:rPr>
              <a:t>Окрашиваться начала только хризантема</a:t>
            </a:r>
          </a:p>
        </p:txBody>
      </p:sp>
    </p:spTree>
    <p:extLst>
      <p:ext uri="{BB962C8B-B14F-4D97-AF65-F5344CB8AC3E}">
        <p14:creationId xmlns:p14="http://schemas.microsoft.com/office/powerpoint/2010/main" val="3500635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994" y="1160130"/>
            <a:ext cx="2738388" cy="4545042"/>
          </a:xfrm>
          <a:prstGeom prst="rect">
            <a:avLst/>
          </a:prstGeom>
        </p:spPr>
      </p:pic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0108" y="1835923"/>
            <a:ext cx="2738388" cy="31934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279" y="967417"/>
            <a:ext cx="3778870" cy="394325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EFFFF"/>
                </a:solidFill>
              </a:rPr>
              <a:t>Четвертый день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182" y="5189400"/>
            <a:ext cx="4954137" cy="544260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FEFFFF"/>
                </a:solidFill>
              </a:rPr>
              <a:t>Окрасилась только хризантема и увяла, а остальные цветы увяли в первую неделю</a:t>
            </a:r>
          </a:p>
        </p:txBody>
      </p:sp>
    </p:spTree>
    <p:extLst>
      <p:ext uri="{BB962C8B-B14F-4D97-AF65-F5344CB8AC3E}">
        <p14:creationId xmlns:p14="http://schemas.microsoft.com/office/powerpoint/2010/main" val="424933486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561</TotalTime>
  <Words>679</Words>
  <Application>Microsoft Office PowerPoint</Application>
  <PresentationFormat>Широкоэкранный</PresentationFormat>
  <Paragraphs>99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Легкий дым</vt:lpstr>
      <vt:lpstr>Букет, которого нет в природе  </vt:lpstr>
      <vt:lpstr>Состав команды и обязанности членов команды</vt:lpstr>
      <vt:lpstr>Проблемы и Цель</vt:lpstr>
      <vt:lpstr>Поиск Информации Пигменты растений</vt:lpstr>
      <vt:lpstr>Интервью</vt:lpstr>
      <vt:lpstr>Эксперимент №1</vt:lpstr>
      <vt:lpstr>День №1</vt:lpstr>
      <vt:lpstr>День№2</vt:lpstr>
      <vt:lpstr>Четвертый день</vt:lpstr>
      <vt:lpstr>Эксперимент №2</vt:lpstr>
      <vt:lpstr>Эксперимент №А. Ставим цветы в воду с пищевым красителем</vt:lpstr>
      <vt:lpstr>Эксперимент №Б Окунание цветов в воду с текстильным красителем</vt:lpstr>
      <vt:lpstr>Эксперимент №В окрашивание с помощью краски из флористического баллончика. </vt:lpstr>
      <vt:lpstr>Завершение Эксперимент №2</vt:lpstr>
      <vt:lpstr>Эксперимент №3</vt:lpstr>
      <vt:lpstr>Начало недели</vt:lpstr>
      <vt:lpstr>Конец недели</vt:lpstr>
      <vt:lpstr>Актуальность</vt:lpstr>
      <vt:lpstr>Советы</vt:lpstr>
      <vt:lpstr>Вывод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Букет, которого нет в природе  </dc:title>
  <dc:creator>стефания ильина</dc:creator>
  <cp:lastModifiedBy>стефания ильина</cp:lastModifiedBy>
  <cp:revision>27</cp:revision>
  <dcterms:created xsi:type="dcterms:W3CDTF">2016-12-06T13:44:58Z</dcterms:created>
  <dcterms:modified xsi:type="dcterms:W3CDTF">2016-12-13T20:16:49Z</dcterms:modified>
</cp:coreProperties>
</file>