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256" r:id="rId2"/>
    <p:sldId id="263" r:id="rId3"/>
    <p:sldId id="307" r:id="rId4"/>
    <p:sldId id="296" r:id="rId5"/>
    <p:sldId id="297" r:id="rId6"/>
    <p:sldId id="298" r:id="rId7"/>
    <p:sldId id="300" r:id="rId8"/>
    <p:sldId id="299" r:id="rId9"/>
    <p:sldId id="301" r:id="rId10"/>
    <p:sldId id="302" r:id="rId11"/>
    <p:sldId id="305" r:id="rId12"/>
    <p:sldId id="306" r:id="rId13"/>
    <p:sldId id="264" r:id="rId14"/>
    <p:sldId id="265" r:id="rId15"/>
    <p:sldId id="270" r:id="rId16"/>
    <p:sldId id="293" r:id="rId17"/>
    <p:sldId id="257" r:id="rId18"/>
    <p:sldId id="276" r:id="rId19"/>
    <p:sldId id="295" r:id="rId20"/>
    <p:sldId id="294" r:id="rId21"/>
    <p:sldId id="29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16" autoAdjust="0"/>
  </p:normalViewPr>
  <p:slideViewPr>
    <p:cSldViewPr>
      <p:cViewPr>
        <p:scale>
          <a:sx n="66" d="100"/>
          <a:sy n="66" d="100"/>
        </p:scale>
        <p:origin x="-14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036701E-0748-4ECA-BC03-8CA6D58DB52B}" type="datetimeFigureOut">
              <a:rPr lang="ru-RU"/>
              <a:pPr>
                <a:defRPr/>
              </a:pPr>
              <a:t>15.12.2013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09CDC23-8718-4708-939D-9D8FE57CF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246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B37F70-4FC5-411D-AB25-4C4BAAD91BE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28691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692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81EE1-166D-48B3-8FC3-4BDDE2D52A23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19C9E-7880-4544-9169-8A778747F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B833D-A5FD-466D-8A28-ABDF7C916F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F7982-64CC-40B1-9043-AB2414E38386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7E10C-9760-4EF3-90C0-D591EBB1F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CCEB1-514D-4F18-A260-046DBB712116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0FD29-61E6-4B0D-8073-E5B582DE05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7690B-4E77-4611-AD84-961237A909AD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103BA-1623-4130-A56A-1877C1D3FC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F16CB-F8FE-41D2-A69A-E8CE0F3CFABE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6A9F2-C939-4C74-8321-80E38A63F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879B-94E3-41C9-AF51-88FA860C4018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86AB0-EE8C-45F4-BFDE-CD37E3E04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040BF-14BE-4B4A-90FE-644CE9ED5B8B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35A0B-A4F1-4875-8E37-C94B6005B8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940DB-729F-4E88-8048-9D84DD8CD960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BE8EB-62B7-4352-963F-7ADEF1C04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8333A-F6AE-462B-B03C-25C267949EBE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D6153-9ECE-4011-AD45-568E06CB0D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1F12F-650B-43E1-97D9-759F8932F867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BA253-9551-474B-9469-BE15AAD071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AF4B6-9F89-42E3-840B-4C56B257A7AC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09A9CB-BDE3-44BA-A0B6-0698754C7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6E8E6-6577-4F95-8D8A-0123B0014312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C2393AD3-5A95-4E6E-97E8-FF2A42A2F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76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7654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27656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27659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27660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66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F0BB0174-3927-46C0-B5EA-C655C3D6515B}" type="datetimeFigureOut">
              <a:rPr lang="en-US"/>
              <a:pPr>
                <a:defRPr/>
              </a:pPr>
              <a:t>12/15/2013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62" r:id="rId3"/>
    <p:sldLayoutId id="2147483661" r:id="rId4"/>
    <p:sldLayoutId id="2147483660" r:id="rId5"/>
    <p:sldLayoutId id="2147483659" r:id="rId6"/>
    <p:sldLayoutId id="2147483658" r:id="rId7"/>
    <p:sldLayoutId id="2147483657" r:id="rId8"/>
    <p:sldLayoutId id="2147483656" r:id="rId9"/>
    <p:sldLayoutId id="2147483655" r:id="rId10"/>
    <p:sldLayoutId id="2147483654" r:id="rId11"/>
    <p:sldLayoutId id="21474836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novate.ru/files/la-s0leil/mini_cities/miniatur-moscow_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rand-maket.r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rand-maket.ru/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images.yandex.ru/yandsearch?source=wiz&amp;img_url=http://daypic.ru/wp-content/uploads/2011/07/19_Mini-Gorod-700x466.jpg&amp;uinfo=sw-1349-sh-609-fw-1124-fh-448-pd-1&amp;p=3&amp;text=%D0%B3%D0%BE%D1%80%D0%BE%D0%B4%D0%B0%20%D0%B2%20%D0%BC%D0%B8%D0%BD%D0%B8%D0%B0%D1%82%D1%8E%D1%80%D0%B5&amp;noreask=1&amp;pos=109&amp;rpt=simage&amp;lr=213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7"/>
          <p:cNvPicPr>
            <a:picLocks noChangeAspect="1" noChangeArrowheads="1"/>
          </p:cNvPicPr>
          <p:nvPr/>
        </p:nvPicPr>
        <p:blipFill>
          <a:blip r:embed="rId3" cstate="print"/>
          <a:srcRect l="35596" t="39220" r="45483" b="41537"/>
          <a:stretch>
            <a:fillRect/>
          </a:stretch>
        </p:blipFill>
        <p:spPr bwMode="auto">
          <a:xfrm>
            <a:off x="4216400" y="5334000"/>
            <a:ext cx="2794000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2" name="Group 22"/>
          <p:cNvGrpSpPr>
            <a:grpSpLocks/>
          </p:cNvGrpSpPr>
          <p:nvPr/>
        </p:nvGrpSpPr>
        <p:grpSpPr bwMode="auto">
          <a:xfrm>
            <a:off x="0" y="-228600"/>
            <a:ext cx="9144000" cy="7086601"/>
            <a:chOff x="0" y="0"/>
            <a:chExt cx="5760" cy="4464"/>
          </a:xfrm>
        </p:grpSpPr>
        <p:pic>
          <p:nvPicPr>
            <p:cNvPr id="15366" name="Рисунок 5"/>
            <p:cNvPicPr>
              <a:picLocks noChangeAspect="1" noChangeArrowheads="1"/>
            </p:cNvPicPr>
            <p:nvPr/>
          </p:nvPicPr>
          <p:blipFill>
            <a:blip r:embed="rId4" cstate="print"/>
            <a:srcRect l="27098" t="26154" r="36343" b="30000"/>
            <a:stretch>
              <a:fillRect/>
            </a:stretch>
          </p:blipFill>
          <p:spPr bwMode="auto">
            <a:xfrm>
              <a:off x="4368" y="3504"/>
              <a:ext cx="1392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Рисунок 7"/>
            <p:cNvPicPr>
              <a:picLocks noChangeAspect="1" noChangeArrowheads="1"/>
            </p:cNvPicPr>
            <p:nvPr/>
          </p:nvPicPr>
          <p:blipFill>
            <a:blip r:embed="rId5" cstate="print"/>
            <a:srcRect l="28220" t="21796" r="37146" b="29231"/>
            <a:stretch>
              <a:fillRect/>
            </a:stretch>
          </p:blipFill>
          <p:spPr bwMode="auto">
            <a:xfrm>
              <a:off x="0" y="1200"/>
              <a:ext cx="1296" cy="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Рисунок 8"/>
            <p:cNvPicPr>
              <a:picLocks noChangeAspect="1" noChangeArrowheads="1"/>
            </p:cNvPicPr>
            <p:nvPr/>
          </p:nvPicPr>
          <p:blipFill>
            <a:blip r:embed="rId6" cstate="print"/>
            <a:srcRect l="23891" t="21281" r="32817" b="25641"/>
            <a:stretch>
              <a:fillRect/>
            </a:stretch>
          </p:blipFill>
          <p:spPr bwMode="auto">
            <a:xfrm>
              <a:off x="0" y="3504"/>
              <a:ext cx="1152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Рисунок 13"/>
            <p:cNvPicPr>
              <a:picLocks noChangeAspect="1" noChangeArrowheads="1"/>
            </p:cNvPicPr>
            <p:nvPr/>
          </p:nvPicPr>
          <p:blipFill>
            <a:blip r:embed="rId7" cstate="print"/>
            <a:srcRect l="24693" t="23846" r="34419" b="27435"/>
            <a:stretch>
              <a:fillRect/>
            </a:stretch>
          </p:blipFill>
          <p:spPr bwMode="auto">
            <a:xfrm>
              <a:off x="960" y="2496"/>
              <a:ext cx="153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Рисунок 15"/>
            <p:cNvPicPr>
              <a:picLocks noChangeAspect="1" noChangeArrowheads="1"/>
            </p:cNvPicPr>
            <p:nvPr/>
          </p:nvPicPr>
          <p:blipFill>
            <a:blip r:embed="rId8" cstate="print"/>
            <a:srcRect l="25975" t="26154" r="35222" b="35896"/>
            <a:stretch>
              <a:fillRect/>
            </a:stretch>
          </p:blipFill>
          <p:spPr bwMode="auto">
            <a:xfrm>
              <a:off x="4368" y="2640"/>
              <a:ext cx="1392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Рисунок 16"/>
            <p:cNvPicPr>
              <a:picLocks noChangeAspect="1" noChangeArrowheads="1"/>
            </p:cNvPicPr>
            <p:nvPr/>
          </p:nvPicPr>
          <p:blipFill>
            <a:blip r:embed="rId9" cstate="print"/>
            <a:srcRect l="20683" t="22821" r="29770" b="30257"/>
            <a:stretch>
              <a:fillRect/>
            </a:stretch>
          </p:blipFill>
          <p:spPr bwMode="auto">
            <a:xfrm>
              <a:off x="2448" y="2496"/>
              <a:ext cx="1920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372" name="Group 21"/>
            <p:cNvGrpSpPr>
              <a:grpSpLocks/>
            </p:cNvGrpSpPr>
            <p:nvPr/>
          </p:nvGrpSpPr>
          <p:grpSpPr bwMode="auto">
            <a:xfrm>
              <a:off x="0" y="0"/>
              <a:ext cx="5760" cy="4464"/>
              <a:chOff x="0" y="0"/>
              <a:chExt cx="5760" cy="4464"/>
            </a:xfrm>
          </p:grpSpPr>
          <p:pic>
            <p:nvPicPr>
              <p:cNvPr id="15373" name="Рисунок 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3090" t="21538" r="32817" b="25641"/>
              <a:stretch>
                <a:fillRect/>
              </a:stretch>
            </p:blipFill>
            <p:spPr bwMode="auto">
              <a:xfrm>
                <a:off x="0" y="0"/>
                <a:ext cx="1650" cy="1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4" name="Рисунок 4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l="23248" t="21281" r="33298" b="27180"/>
              <a:stretch>
                <a:fillRect/>
              </a:stretch>
            </p:blipFill>
            <p:spPr bwMode="auto">
              <a:xfrm>
                <a:off x="4134" y="0"/>
                <a:ext cx="1626" cy="1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5" name="Рисунок 6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8059" t="28719" r="37306" b="35385"/>
              <a:stretch>
                <a:fillRect/>
              </a:stretch>
            </p:blipFill>
            <p:spPr bwMode="auto">
              <a:xfrm>
                <a:off x="1296" y="1236"/>
                <a:ext cx="1296" cy="1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6" name="Рисунок 9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 l="39284" t="50769" r="39070" b="23590"/>
              <a:stretch>
                <a:fillRect/>
              </a:stretch>
            </p:blipFill>
            <p:spPr bwMode="auto">
              <a:xfrm>
                <a:off x="2592" y="0"/>
                <a:ext cx="1566" cy="1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7" name="Рисунок 1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l="32388" t="21027" r="41956" b="24615"/>
              <a:stretch>
                <a:fillRect/>
              </a:stretch>
            </p:blipFill>
            <p:spPr bwMode="auto">
              <a:xfrm>
                <a:off x="1632" y="0"/>
                <a:ext cx="960" cy="1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8" name="Рисунок 11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l="31747" t="20769" r="42278" b="24872"/>
              <a:stretch>
                <a:fillRect/>
              </a:stretch>
            </p:blipFill>
            <p:spPr bwMode="auto">
              <a:xfrm>
                <a:off x="0" y="2544"/>
                <a:ext cx="1008" cy="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79" name="Рисунок 12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35435" t="34543" r="44843" b="36411"/>
              <a:stretch>
                <a:fillRect/>
              </a:stretch>
            </p:blipFill>
            <p:spPr bwMode="auto">
              <a:xfrm>
                <a:off x="4512" y="1236"/>
                <a:ext cx="1248" cy="1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0" name="Рисунок 1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l="20363" t="31863" r="30090" b="32307"/>
              <a:stretch>
                <a:fillRect/>
              </a:stretch>
            </p:blipFill>
            <p:spPr bwMode="auto">
              <a:xfrm>
                <a:off x="2592" y="1236"/>
                <a:ext cx="1920" cy="9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81" name="Рисунок 18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25655" t="25026" r="25441" b="22820"/>
              <a:stretch>
                <a:fillRect/>
              </a:stretch>
            </p:blipFill>
            <p:spPr bwMode="auto">
              <a:xfrm>
                <a:off x="1008" y="3504"/>
                <a:ext cx="1824" cy="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2" name="Прямоугольник 21"/>
          <p:cNvSpPr/>
          <p:nvPr/>
        </p:nvSpPr>
        <p:spPr>
          <a:xfrm>
            <a:off x="0" y="3200400"/>
            <a:ext cx="9144000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В МИНИАТЮРЕ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Rectangle 20"/>
          <p:cNvSpPr>
            <a:spLocks noChangeArrowheads="1"/>
          </p:cNvSpPr>
          <p:nvPr/>
        </p:nvSpPr>
        <p:spPr bwMode="auto">
          <a:xfrm>
            <a:off x="2362200" y="5985669"/>
            <a:ext cx="6781800" cy="87233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365" name="Прямоугольник 11"/>
          <p:cNvSpPr>
            <a:spLocks noChangeArrowheads="1"/>
          </p:cNvSpPr>
          <p:nvPr/>
        </p:nvSpPr>
        <p:spPr bwMode="auto">
          <a:xfrm>
            <a:off x="2541814" y="6049748"/>
            <a:ext cx="66021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Смирнов Георгий 8а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проекта: Колобаев Пётр 8а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chemeClr val="bg2"/>
                </a:solidFill>
              </a:rPr>
              <a:t>Swissminiatur</a:t>
            </a:r>
            <a:endParaRPr lang="ru-RU" sz="3200" dirty="0">
              <a:solidFill>
                <a:schemeClr val="bg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05000"/>
            <a:ext cx="3810000" cy="24384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миниатюрный парк расположился в городе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Мелид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берегу озера Лугано в окружении красивейших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гор. Посетители парка могут восхититься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более, чем 120 моделями в масштабе 1:25, представляющих собой наиболее значимые здания и памятники, которые находятся в Швейцарии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://pics.livejournal.com/mclaren2000/pic/000tp7z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43053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38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парке такие объекты как поезда, лодки, машины могут двигаться, что придаёт парку живой вид.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www.travel-minsk.by/images/gallery/14_3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67229"/>
            <a:ext cx="50006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dsbw.ru/public/site/images/photo/catalog/partition/info-section/14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89001"/>
            <a:ext cx="2762250" cy="372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775067"/>
              </p:ext>
            </p:extLst>
          </p:nvPr>
        </p:nvGraphicFramePr>
        <p:xfrm>
          <a:off x="381000" y="2286000"/>
          <a:ext cx="822960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539240"/>
                <a:gridCol w="1752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миниатюре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Италия в миниатюре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Франция в миниатюре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Швейцария в миниатюре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(га)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 га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га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аттракционов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посещения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евро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евро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евро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евро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Доп.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Аттракционы, рестораны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405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bg2"/>
                </a:solidFill>
              </a:rPr>
              <a:t>Целевые группы потребителей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400" smtClean="0"/>
              <a:t>Иностранные туристы</a:t>
            </a:r>
          </a:p>
          <a:p>
            <a:pPr eaLnBrk="1" hangingPunct="1"/>
            <a:r>
              <a:rPr lang="ru-RU" sz="2400" smtClean="0"/>
              <a:t>Дети дошкольного возраста </a:t>
            </a:r>
          </a:p>
          <a:p>
            <a:pPr eaLnBrk="1" hangingPunct="1"/>
            <a:r>
              <a:rPr lang="ru-RU" sz="2400" smtClean="0"/>
              <a:t>Студенты и школьники</a:t>
            </a:r>
          </a:p>
          <a:p>
            <a:pPr eaLnBrk="1" hangingPunct="1"/>
            <a:r>
              <a:rPr lang="ru-RU" sz="2400" smtClean="0"/>
              <a:t>Гости из регионов России</a:t>
            </a:r>
          </a:p>
          <a:p>
            <a:pPr eaLnBrk="1" hangingPunct="1">
              <a:buFont typeface="Wingdings" pitchFamily="2" charset="2"/>
              <a:buNone/>
            </a:pPr>
            <a:endParaRPr lang="ru-RU" sz="2400" smtClean="0"/>
          </a:p>
          <a:p>
            <a:pPr eaLnBrk="1" hangingPunct="1">
              <a:buFont typeface="Wingdings" pitchFamily="2" charset="2"/>
              <a:buNone/>
            </a:pPr>
            <a:endParaRPr lang="ru-RU" sz="2400" smtClean="0"/>
          </a:p>
          <a:p>
            <a:pPr eaLnBrk="1" hangingPunct="1">
              <a:buFont typeface="Arial" charset="0"/>
              <a:buNone/>
            </a:pPr>
            <a:r>
              <a:rPr lang="ru-RU" smtClean="0"/>
              <a:t> </a:t>
            </a:r>
          </a:p>
        </p:txBody>
      </p:sp>
      <p:pic>
        <p:nvPicPr>
          <p:cNvPr id="18435" name="Picture 5" descr="Прогулка по мини-городам для туристов-великанов. Обзор парков миниатюр">
            <a:hlinkClick r:id="rId2" tooltip="Прогулка по мини-городам для туристов-великанов. Обзор парков миниатюр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886" y="4343400"/>
            <a:ext cx="367166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75066d815bb2a213d8225101c5a544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524000"/>
            <a:ext cx="3530600" cy="2201863"/>
          </a:xfrm>
          <a:prstGeom prst="rect">
            <a:avLst/>
          </a:prstGeom>
          <a:noFill/>
        </p:spPr>
      </p:pic>
      <p:pic>
        <p:nvPicPr>
          <p:cNvPr id="6" name="Picture 6" descr="11100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210050"/>
            <a:ext cx="3200400" cy="2401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bg2"/>
                </a:solidFill>
              </a:rPr>
              <a:t>Конкурентная среда в России</a:t>
            </a:r>
          </a:p>
        </p:txBody>
      </p:sp>
      <p:sp>
        <p:nvSpPr>
          <p:cNvPr id="1945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686800" cy="4572000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b="1" u="sng" dirty="0" err="1" smtClean="0">
                <a:solidFill>
                  <a:schemeClr val="bg2"/>
                </a:solidFill>
              </a:rPr>
              <a:t>Проект</a:t>
            </a:r>
            <a:r>
              <a:rPr lang="en-US" b="1" u="sng" dirty="0" smtClean="0">
                <a:solidFill>
                  <a:schemeClr val="bg2"/>
                </a:solidFill>
              </a:rPr>
              <a:t> </a:t>
            </a:r>
            <a:r>
              <a:rPr lang="en-US" b="1" u="sng" dirty="0" smtClean="0">
                <a:solidFill>
                  <a:schemeClr val="bg2"/>
                </a:solidFill>
                <a:hlinkClick r:id="rId2" tooltip="Грандмакет"/>
              </a:rPr>
              <a:t>«</a:t>
            </a:r>
            <a:r>
              <a:rPr lang="en-US" b="1" u="sng" dirty="0" err="1" smtClean="0">
                <a:solidFill>
                  <a:schemeClr val="bg2"/>
                </a:solidFill>
                <a:hlinkClick r:id="rId2" tooltip="Грандмакет"/>
              </a:rPr>
              <a:t>Грандмакет</a:t>
            </a:r>
            <a:r>
              <a:rPr lang="en-US" b="1" u="sng" dirty="0" smtClean="0">
                <a:solidFill>
                  <a:schemeClr val="bg2"/>
                </a:solidFill>
                <a:hlinkClick r:id="rId2" tooltip="Грандмакет"/>
              </a:rPr>
              <a:t>»</a:t>
            </a:r>
            <a:r>
              <a:rPr lang="ru-RU" b="1" u="sng" dirty="0" smtClean="0">
                <a:solidFill>
                  <a:schemeClr val="bg2"/>
                </a:solidFill>
              </a:rPr>
              <a:t> г.Санкт-Петербург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b="1" dirty="0" smtClean="0">
              <a:solidFill>
                <a:schemeClr val="bg2"/>
              </a:solidFill>
            </a:endParaRPr>
          </a:p>
          <a:p>
            <a:pPr marL="381000" indent="-381000" eaLnBrk="1" hangingPunct="1">
              <a:lnSpc>
                <a:spcPct val="80000"/>
              </a:lnSpc>
            </a:pPr>
            <a:r>
              <a:rPr lang="ru-RU" sz="2400" dirty="0" smtClean="0"/>
              <a:t>Площадь  </a:t>
            </a:r>
            <a:r>
              <a:rPr lang="en-US" sz="2400" dirty="0" smtClean="0"/>
              <a:t>800 </a:t>
            </a:r>
            <a:r>
              <a:rPr lang="ru-RU" sz="2400" dirty="0" smtClean="0"/>
              <a:t>м2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ru-RU" sz="2400" dirty="0" smtClean="0"/>
              <a:t>Представлены макеты в разных климатических зонах: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400" dirty="0" smtClean="0"/>
          </a:p>
          <a:p>
            <a:pPr marL="381000" indent="-381000" eaLnBrk="1" hangingPunct="1">
              <a:lnSpc>
                <a:spcPct val="80000"/>
              </a:lnSpc>
              <a:buFont typeface="Arial" charset="0"/>
              <a:buChar char="−"/>
            </a:pPr>
            <a:r>
              <a:rPr lang="ru-RU" sz="2400" dirty="0" smtClean="0"/>
              <a:t>К</a:t>
            </a:r>
            <a:r>
              <a:rPr lang="en-US" sz="2400" dirty="0" err="1" smtClean="0"/>
              <a:t>рупные</a:t>
            </a:r>
            <a:r>
              <a:rPr lang="en-US" sz="2400" dirty="0" smtClean="0"/>
              <a:t> </a:t>
            </a:r>
            <a:r>
              <a:rPr lang="en-US" sz="2400" dirty="0" err="1" smtClean="0"/>
              <a:t>города</a:t>
            </a:r>
            <a:r>
              <a:rPr lang="en-US" sz="2400" dirty="0" smtClean="0"/>
              <a:t> </a:t>
            </a:r>
            <a:r>
              <a:rPr lang="en-US" sz="2400" dirty="0" err="1" smtClean="0"/>
              <a:t>России</a:t>
            </a:r>
            <a:endParaRPr lang="ru-RU" sz="2400" dirty="0" smtClean="0"/>
          </a:p>
          <a:p>
            <a:pPr marL="381000" indent="-381000" eaLnBrk="1" hangingPunct="1">
              <a:lnSpc>
                <a:spcPct val="80000"/>
              </a:lnSpc>
              <a:buFont typeface="Arial" charset="0"/>
              <a:buChar char="−"/>
            </a:pPr>
            <a:r>
              <a:rPr lang="ru-RU" sz="2400" dirty="0" smtClean="0"/>
              <a:t>Реки</a:t>
            </a:r>
          </a:p>
          <a:p>
            <a:pPr marL="381000" indent="-381000" eaLnBrk="1" hangingPunct="1">
              <a:lnSpc>
                <a:spcPct val="80000"/>
              </a:lnSpc>
              <a:buFont typeface="Arial" charset="0"/>
              <a:buChar char="−"/>
            </a:pPr>
            <a:r>
              <a:rPr lang="ru-RU" sz="2400" dirty="0" smtClean="0"/>
              <a:t>Горные цепи</a:t>
            </a:r>
          </a:p>
          <a:p>
            <a:pPr marL="381000" indent="-381000" eaLnBrk="1" hangingPunct="1">
              <a:lnSpc>
                <a:spcPct val="80000"/>
              </a:lnSpc>
              <a:buFont typeface="Arial" charset="0"/>
              <a:buChar char="−"/>
            </a:pPr>
            <a:r>
              <a:rPr lang="ru-RU" sz="2400" dirty="0" smtClean="0"/>
              <a:t>Инфраструктура</a:t>
            </a:r>
          </a:p>
          <a:p>
            <a:pPr marL="381000" indent="-381000" eaLnBrk="1" hangingPunct="1">
              <a:lnSpc>
                <a:spcPct val="80000"/>
              </a:lnSpc>
              <a:buFont typeface="Arial" charset="0"/>
              <a:buChar char="−"/>
            </a:pPr>
            <a:endParaRPr lang="ru-RU" sz="2400" dirty="0" smtClean="0"/>
          </a:p>
          <a:p>
            <a:pPr marL="381000" indent="-381000" eaLnBrk="1" hangingPunct="1">
              <a:lnSpc>
                <a:spcPct val="80000"/>
              </a:lnSpc>
            </a:pPr>
            <a:r>
              <a:rPr lang="ru-RU" sz="2400" dirty="0" smtClean="0"/>
              <a:t>О</a:t>
            </a:r>
            <a:r>
              <a:rPr lang="en-US" sz="2400" dirty="0" err="1" smtClean="0"/>
              <a:t>рганизовано</a:t>
            </a:r>
            <a:r>
              <a:rPr lang="en-US" sz="2400" dirty="0" smtClean="0"/>
              <a:t> </a:t>
            </a:r>
            <a:r>
              <a:rPr lang="en-US" sz="2400" dirty="0" err="1" smtClean="0"/>
              <a:t>несколько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 marL="381000" indent="-381000" eaLnBrk="1" hangingPunct="1">
              <a:lnSpc>
                <a:spcPct val="80000"/>
              </a:lnSpc>
              <a:buNone/>
            </a:pPr>
            <a:r>
              <a:rPr lang="ru-RU" sz="2400" dirty="0" smtClean="0"/>
              <a:t>	</a:t>
            </a:r>
            <a:r>
              <a:rPr lang="en-US" sz="2400" dirty="0" err="1" smtClean="0"/>
              <a:t>накопительных</a:t>
            </a:r>
            <a:r>
              <a:rPr lang="en-US" sz="2400" dirty="0" smtClean="0"/>
              <a:t> </a:t>
            </a:r>
            <a:r>
              <a:rPr lang="en-US" sz="2400" dirty="0" err="1" smtClean="0"/>
              <a:t>вокзалов</a:t>
            </a:r>
            <a:r>
              <a:rPr lang="en-US" sz="2400" dirty="0" smtClean="0"/>
              <a:t> и </a:t>
            </a:r>
            <a:r>
              <a:rPr lang="en-US" sz="2400" dirty="0" err="1" smtClean="0"/>
              <a:t>стоянок</a:t>
            </a:r>
            <a:r>
              <a:rPr lang="ru-RU" sz="2400" dirty="0" smtClean="0"/>
              <a:t> </a:t>
            </a:r>
          </a:p>
          <a:p>
            <a:pPr marL="381000" indent="-381000" eaLnBrk="1" hangingPunct="1">
              <a:lnSpc>
                <a:spcPct val="80000"/>
              </a:lnSpc>
            </a:pPr>
            <a:r>
              <a:rPr lang="en-US" sz="2400" dirty="0" err="1" smtClean="0"/>
              <a:t>Цифровое</a:t>
            </a:r>
            <a:r>
              <a:rPr lang="en-US" sz="2400" dirty="0" smtClean="0"/>
              <a:t> </a:t>
            </a:r>
            <a:r>
              <a:rPr lang="en-US" sz="2400" dirty="0" err="1" smtClean="0"/>
              <a:t>управление</a:t>
            </a:r>
            <a:r>
              <a:rPr lang="en-US" sz="2400" dirty="0" smtClean="0"/>
              <a:t> </a:t>
            </a:r>
            <a:endParaRPr lang="ru-RU" sz="2400" dirty="0" smtClean="0"/>
          </a:p>
          <a:p>
            <a:pPr marL="381000" indent="-381000" eaLnBrk="1" hangingPunct="1">
              <a:lnSpc>
                <a:spcPct val="80000"/>
              </a:lnSpc>
            </a:pPr>
            <a:r>
              <a:rPr lang="ru-RU" sz="2400" dirty="0" smtClean="0"/>
              <a:t>Освещение во время </a:t>
            </a:r>
            <a:r>
              <a:rPr lang="en-US" sz="2400" dirty="0" smtClean="0"/>
              <a:t>«</a:t>
            </a:r>
            <a:r>
              <a:rPr lang="en-US" sz="2400" dirty="0" err="1" smtClean="0"/>
              <a:t>ночного</a:t>
            </a:r>
            <a:r>
              <a:rPr lang="en-US" sz="2400" dirty="0" smtClean="0"/>
              <a:t> </a:t>
            </a:r>
            <a:r>
              <a:rPr lang="en-US" sz="2400" dirty="0" err="1" smtClean="0"/>
              <a:t>режима</a:t>
            </a:r>
            <a:r>
              <a:rPr lang="en-US" sz="2400" dirty="0" smtClean="0"/>
              <a:t>»</a:t>
            </a:r>
          </a:p>
          <a:p>
            <a:pPr marL="381000" indent="-381000" eaLnBrk="1" hangingPunct="1">
              <a:lnSpc>
                <a:spcPct val="80000"/>
              </a:lnSpc>
            </a:pPr>
            <a:endParaRPr lang="ru-RU" sz="2400" dirty="0" smtClean="0"/>
          </a:p>
          <a:p>
            <a:pPr marL="381000" indent="-381000" eaLnBrk="1" hangingPunct="1">
              <a:lnSpc>
                <a:spcPct val="80000"/>
              </a:lnSpc>
            </a:pPr>
            <a:endParaRPr lang="ru-RU" sz="2400" dirty="0" smtClean="0"/>
          </a:p>
        </p:txBody>
      </p:sp>
      <p:pic>
        <p:nvPicPr>
          <p:cNvPr id="4" name="Picture 5" descr="i-n-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396" y="2743200"/>
            <a:ext cx="3581104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305800" cy="13716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bg2"/>
                </a:solidFill>
              </a:rPr>
              <a:t>Конкурентная среда в России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19200"/>
            <a:ext cx="8763000" cy="762000"/>
          </a:xfrm>
        </p:spPr>
        <p:txBody>
          <a:bodyPr/>
          <a:lstStyle/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b="1" u="sng" smtClean="0">
                <a:solidFill>
                  <a:schemeClr val="bg2"/>
                </a:solidFill>
              </a:rPr>
              <a:t>Проект </a:t>
            </a:r>
            <a:r>
              <a:rPr lang="en-US" b="1" u="sng" smtClean="0">
                <a:solidFill>
                  <a:schemeClr val="bg2"/>
                </a:solidFill>
                <a:hlinkClick r:id="rId2" tooltip="Грандмакет"/>
              </a:rPr>
              <a:t>«Грандмакет»</a:t>
            </a:r>
            <a:r>
              <a:rPr lang="ru-RU" b="1" u="sng" smtClean="0">
                <a:solidFill>
                  <a:schemeClr val="bg2"/>
                </a:solidFill>
              </a:rPr>
              <a:t> г.Санкт-Петербург</a:t>
            </a: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2800" b="1" smtClean="0">
              <a:solidFill>
                <a:schemeClr val="bg2"/>
              </a:solidFill>
            </a:endParaRPr>
          </a:p>
          <a:p>
            <a:pPr marL="381000" indent="-381000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400" smtClean="0"/>
              <a:t>Цены:</a:t>
            </a:r>
          </a:p>
        </p:txBody>
      </p:sp>
      <p:graphicFrame>
        <p:nvGraphicFramePr>
          <p:cNvPr id="20502" name="Group 22"/>
          <p:cNvGraphicFramePr>
            <a:graphicFrameLocks noGrp="1"/>
          </p:cNvGraphicFramePr>
          <p:nvPr>
            <p:ph sz="half" idx="2"/>
          </p:nvPr>
        </p:nvGraphicFramePr>
        <p:xfrm>
          <a:off x="609600" y="2514600"/>
          <a:ext cx="7620000" cy="2468880"/>
        </p:xfrm>
        <a:graphic>
          <a:graphicData uri="http://schemas.openxmlformats.org/drawingml/2006/table">
            <a:tbl>
              <a:tblPr/>
              <a:tblGrid>
                <a:gridCol w="4103688"/>
                <a:gridCol w="3516312"/>
              </a:tblGrid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Взрослый билет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14 лет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 рублей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Льготный билет*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только по понедельникам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Кроме выходных и праздничных дней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Любительская фото</a:t>
                      </a:r>
                      <a:b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видео съемка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99060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bg2"/>
                </a:solidFill>
              </a:rPr>
              <a:t>Основные требования к проекту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Расположение в пределах </a:t>
            </a:r>
            <a:r>
              <a:rPr lang="ru-RU" sz="1800" b="1" dirty="0" smtClean="0"/>
              <a:t>5</a:t>
            </a:r>
            <a:r>
              <a:rPr lang="ru-RU" sz="1800" b="1" u="sng" dirty="0" smtClean="0"/>
              <a:t>0 км от МКАД </a:t>
            </a:r>
            <a:r>
              <a:rPr lang="ru-RU" sz="1800" b="1" dirty="0" smtClean="0"/>
              <a:t>по  Варшавскому или Симферопольскому шоссе,</a:t>
            </a:r>
            <a:r>
              <a:rPr lang="ru-RU" sz="1800" dirty="0" smtClean="0"/>
              <a:t> в связи с относительно  низкой загрузкой по сравнению с другими направлениями, наличием транспортных магистралей и  железнодорожного  сообщения с Москвой,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800" dirty="0" smtClean="0"/>
              <a:t>	города-сателлиты:  Подольск, Щербинка, Домодедово, Видное и т.д. </a:t>
            </a:r>
            <a:endParaRPr lang="ru-RU" sz="1800" u="sng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u="sng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Общая площадь под застройку  </a:t>
            </a:r>
            <a:r>
              <a:rPr lang="ru-RU" sz="1800" b="1" u="sng" dirty="0" smtClean="0"/>
              <a:t>40 га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u="sng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Разработка и поддержка собственного сайта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Разработка познавательных программ и шоу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Строительство </a:t>
            </a:r>
            <a:r>
              <a:rPr lang="en-GB" sz="1800" dirty="0" smtClean="0"/>
              <a:t>Imax</a:t>
            </a:r>
            <a:r>
              <a:rPr lang="en-US" sz="1800" dirty="0" smtClean="0"/>
              <a:t> </a:t>
            </a:r>
            <a:r>
              <a:rPr lang="ru-RU" sz="1800" dirty="0" smtClean="0"/>
              <a:t>кинотеатра и аттракционов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Возведение ландшафтной карты России и установка фуникулера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Изготовление отдельных достопримечательностей России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Создание </a:t>
            </a:r>
            <a:r>
              <a:rPr lang="en-GB" sz="1800" dirty="0" smtClean="0"/>
              <a:t>3D</a:t>
            </a:r>
            <a:r>
              <a:rPr lang="en-US" sz="1800" dirty="0" smtClean="0"/>
              <a:t>  </a:t>
            </a:r>
            <a:r>
              <a:rPr lang="ru-RU" sz="1800" dirty="0" smtClean="0"/>
              <a:t>фильмов о памятниках природы России (например, путешествие к </a:t>
            </a:r>
            <a:r>
              <a:rPr lang="ru-RU" sz="1800" dirty="0" err="1" smtClean="0"/>
              <a:t>ленским</a:t>
            </a:r>
            <a:r>
              <a:rPr lang="ru-RU" sz="1800" dirty="0" smtClean="0"/>
              <a:t> столбам и </a:t>
            </a:r>
            <a:r>
              <a:rPr lang="ru-RU" sz="1800" dirty="0" err="1" smtClean="0"/>
              <a:t>кунгурским</a:t>
            </a:r>
            <a:r>
              <a:rPr lang="ru-RU" sz="1800" dirty="0" smtClean="0"/>
              <a:t> пещерам, спуск с камчатских вулканов и прогулка среди гейзеров)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1600" dirty="0" smtClean="0"/>
              <a:t>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381000" y="533400"/>
            <a:ext cx="8229600" cy="1066800"/>
          </a:xfrm>
        </p:spPr>
        <p:txBody>
          <a:bodyPr/>
          <a:lstStyle/>
          <a:p>
            <a:pPr rtl="1" eaLnBrk="1" hangingPunct="1"/>
            <a:r>
              <a:rPr lang="ru-RU" sz="3200" b="1" smtClean="0">
                <a:solidFill>
                  <a:schemeClr val="bg2"/>
                </a:solidFill>
              </a:rPr>
              <a:t>Предполагаемые показатели по проекту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Количество посетителей 3 000 000 чел/год </a:t>
            </a:r>
          </a:p>
          <a:p>
            <a:pPr eaLnBrk="1" hangingPunct="1">
              <a:lnSpc>
                <a:spcPct val="90000"/>
              </a:lnSpc>
            </a:pPr>
            <a:r>
              <a:rPr lang="ru-RU" sz="2800" dirty="0" smtClean="0"/>
              <a:t>Стоимость входных билетов: </a:t>
            </a:r>
            <a:br>
              <a:rPr lang="ru-RU" sz="2800" dirty="0" smtClean="0"/>
            </a:br>
            <a:endParaRPr lang="ru-RU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4800" dirty="0" smtClean="0"/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ru-RU" sz="2800" dirty="0" smtClean="0"/>
          </a:p>
        </p:txBody>
      </p:sp>
      <p:graphicFrame>
        <p:nvGraphicFramePr>
          <p:cNvPr id="23573" name="Group 21"/>
          <p:cNvGraphicFramePr>
            <a:graphicFrameLocks noGrp="1"/>
          </p:cNvGraphicFramePr>
          <p:nvPr/>
        </p:nvGraphicFramePr>
        <p:xfrm>
          <a:off x="609600" y="3429000"/>
          <a:ext cx="7924800" cy="2834640"/>
        </p:xfrm>
        <a:graphic>
          <a:graphicData uri="http://schemas.openxmlformats.org/drawingml/2006/table">
            <a:tbl>
              <a:tblPr/>
              <a:tblGrid>
                <a:gridCol w="4267200"/>
                <a:gridCol w="3657600"/>
              </a:tblGrid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Взрослый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билет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с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14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лет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Детский билет (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3 -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 лет)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1 00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рублей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400 рублей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Абонемент на посещение всех аттракционов в течение дня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1500 рублей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Любительская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фото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видео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съемка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Бесплатно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381000" y="533400"/>
            <a:ext cx="8229600" cy="1066800"/>
          </a:xfrm>
        </p:spPr>
        <p:txBody>
          <a:bodyPr/>
          <a:lstStyle/>
          <a:p>
            <a:pPr rtl="1" eaLnBrk="1" hangingPunct="1"/>
            <a:r>
              <a:rPr lang="ru-RU" sz="3200" b="1" smtClean="0">
                <a:solidFill>
                  <a:schemeClr val="bg2"/>
                </a:solidFill>
              </a:rPr>
              <a:t>РЕКЛАМА</a:t>
            </a: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981200"/>
            <a:ext cx="8229600" cy="4495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000" dirty="0" smtClean="0"/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Контекстная реклама на сайтах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Объявления в турагентствах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Реклама на транспорте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Информация в дошкольных и учебных заведениях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в учебных заведениях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Выезд представителя в крупные компании с экскурсионным предложением и организация праздничных мероприятий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dirty="0" smtClean="0"/>
              <a:t>Реклама на автозаправках</a:t>
            </a:r>
          </a:p>
          <a:p>
            <a:pPr eaLnBrk="1" hangingPunct="1">
              <a:lnSpc>
                <a:spcPct val="80000"/>
              </a:lnSpc>
            </a:pPr>
            <a:endParaRPr lang="ru-R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 smtClean="0"/>
              <a:t>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391400" cy="6096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Этапы проекта</a:t>
            </a:r>
          </a:p>
        </p:txBody>
      </p:sp>
      <p:graphicFrame>
        <p:nvGraphicFramePr>
          <p:cNvPr id="40244" name="Group 308"/>
          <p:cNvGraphicFramePr>
            <a:graphicFrameLocks noGrp="1"/>
          </p:cNvGraphicFramePr>
          <p:nvPr/>
        </p:nvGraphicFramePr>
        <p:xfrm>
          <a:off x="457200" y="1219200"/>
          <a:ext cx="8305800" cy="5303520"/>
        </p:xfrm>
        <a:graphic>
          <a:graphicData uri="http://schemas.openxmlformats.org/drawingml/2006/table">
            <a:tbl>
              <a:tblPr/>
              <a:tblGrid>
                <a:gridCol w="1332062"/>
                <a:gridCol w="2350698"/>
                <a:gridCol w="1175349"/>
                <a:gridCol w="3447691"/>
              </a:tblGrid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Наименование этапа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Наименование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подэтапа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Длительность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Результат этапа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Старт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Устав проекта и регламентация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1 мес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В наличии документы, регламентирующие управление проектом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Формирование проектной команды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1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мес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Проектная команда сформирована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ТЭО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3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мес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Сформировано ТЭО проекта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Реализация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Подбор подрядчиков и заключение договоров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Заключены договоры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Проектные работы, в т.ч. ландшафтное проектирование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4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мес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Наличие проектов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Строительно-монтажные работы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18 мес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Здания, сооружения и прочая инфраструктура возведены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Ландшафтные работы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6 мес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Ландшафтный дизайн выполнен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Работы по сооружению достопримечательностей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3 мес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Достопримечательности готовы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Окончание проекта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Подбор подрядчиков и заключение договоров на обслуживание парка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3 мес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Заключены договоры на обслуживание парка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Набор и обучение персонала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4 мес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Персонал набран и готов к работе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Разработка стандартов по эксплуатации парка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3 мес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Calibri" pitchFamily="34" charset="0"/>
                        </a:rPr>
                        <a:t>Стандарты на обслуживание парка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 проекта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представить модель и презентацию по теме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 план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17411" name="Picture 6" descr="i?id=57305382-45-73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962400"/>
            <a:ext cx="366712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543800" cy="30480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chemeClr val="bg2"/>
                </a:solidFill>
              </a:rPr>
              <a:t>Бюджет проекта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4800" y="990599"/>
          <a:ext cx="8382000" cy="5483558"/>
        </p:xfrm>
        <a:graphic>
          <a:graphicData uri="http://schemas.openxmlformats.org/drawingml/2006/table">
            <a:tbl>
              <a:tblPr/>
              <a:tblGrid>
                <a:gridCol w="3276600"/>
                <a:gridCol w="1219200"/>
                <a:gridCol w="3886200"/>
              </a:tblGrid>
              <a:tr h="743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Сумма (млн.рублей)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Примечание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2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Стоимость земли 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40 га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600</a:t>
                      </a: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Стоимость 1 Га по южному направлению до 50 км от МКАД ~ 15 млн. руб. (при оптовой покупке)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2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Стоимость оборудования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250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Аттракционы 40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% - детские, 40% семейные,  20% - экстремальные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Стоимость строительства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2500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>
                        <a:latin typeface="Calibri"/>
                        <a:ea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Инженерные коммуникации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500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Здания и павильоны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1500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В т.ч. объекты общепита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5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Дорожные развязки и стоянки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500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Сооружение </a:t>
                      </a:r>
                      <a:r>
                        <a:rPr lang="ru-RU" sz="1400" dirty="0" smtClean="0">
                          <a:latin typeface="Calibri"/>
                          <a:ea typeface="Calibri"/>
                          <a:cs typeface="Times New Roman"/>
                        </a:rPr>
                        <a:t>достопримечательностей </a:t>
                      </a: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в миниатюре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Ландшафтный дизайн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300</a:t>
                      </a: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Calibri"/>
                          <a:ea typeface="Calibri"/>
                          <a:cs typeface="Times New Roman"/>
                        </a:rPr>
                        <a:t>В т.ч. сооружение географических объектов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Управление проектом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r>
                        <a:rPr lang="ru-RU" sz="140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Итого расходы: 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4 200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Выручка в   год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Calibri"/>
                          <a:ea typeface="Calibri"/>
                          <a:cs typeface="Times New Roman"/>
                        </a:rPr>
                        <a:t>3 000</a:t>
                      </a: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400" dirty="0">
                        <a:latin typeface="Calibri"/>
                        <a:ea typeface="Times New Roman"/>
                      </a:endParaRPr>
                    </a:p>
                  </a:txBody>
                  <a:tcPr marL="57873" marR="57873" marT="28937" marB="2893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7400" y="2438400"/>
            <a:ext cx="5181600" cy="609600"/>
          </a:xfrm>
        </p:spPr>
        <p:txBody>
          <a:bodyPr/>
          <a:lstStyle/>
          <a:p>
            <a:r>
              <a:rPr lang="ru-RU" sz="2000" b="1" smtClean="0">
                <a:solidFill>
                  <a:schemeClr val="bg2"/>
                </a:solidFill>
              </a:rPr>
              <a:t>СПАСИБО ЗА ВНИМАНИЕ!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17463"/>
            <a:ext cx="106521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100">
                <a:latin typeface="Calibri" pitchFamily="34" charset="0"/>
                <a:cs typeface="Times New Roman" pitchFamily="18" charset="0"/>
              </a:rPr>
              <a:t>Этапы проекта</a:t>
            </a:r>
            <a:endParaRPr lang="ru-RU"/>
          </a:p>
        </p:txBody>
      </p:sp>
      <p:sp>
        <p:nvSpPr>
          <p:cNvPr id="49182" name="Rectangle 30"/>
          <p:cNvSpPr>
            <a:spLocks noChangeArrowheads="1"/>
          </p:cNvSpPr>
          <p:nvPr/>
        </p:nvSpPr>
        <p:spPr bwMode="auto">
          <a:xfrm>
            <a:off x="0" y="6840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парков миниатюр</a:t>
            </a:r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парки миниатюр появились ещё в начале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общедоступным парком миниатюр стал парк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Беконскот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Bekoscot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открытый в 1929 году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Сначала парки миниатюр были популярны только в Великобритании, но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позже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 стали появляться и в континентальной Европе</a:t>
            </a:r>
            <a:r>
              <a:rPr lang="ru-RU" sz="2400" dirty="0"/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artslon.su/wp-content/uploads/798px-Buildings_and_train_Bekonsco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44950"/>
            <a:ext cx="3190327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ravel-smile.ru/wp-content/uploads/2013/05/1276202734_4-500x3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44950"/>
            <a:ext cx="360405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951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Парки в других странах</a:t>
            </a:r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странах мира, таких как Италия, Франция, Швейцария имеются собственные парки-миниатюры определённых городов и стран. В Германии существует даже парк-миниатюра всей Европы.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kruizi-mira.ru/uploads/posts/2012-09/1346859817_italiyavminiaty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44196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8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 Italia</a:t>
            </a:r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достопримечательностью Итальянского города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Римини является парк "Италия в миниатюре", в котором собрано 270 копий самых известных архитектурных сооружений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G_5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3962400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03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19556"/>
          <a:stretch/>
        </p:blipFill>
        <p:spPr bwMode="auto">
          <a:xfrm>
            <a:off x="4648200" y="3657600"/>
            <a:ext cx="3984171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6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800" y="903513"/>
            <a:ext cx="3352800" cy="1981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итальянских памятников архитектуры здесь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найти достопримечательности и других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европейских стран: Англии, Голландии, Испании, Португалии, Австрии, Бельгии, Германии, Дании, Греции, Ирландии, Франции, Югославии, Швейцарии.</a:t>
            </a:r>
          </a:p>
        </p:txBody>
      </p:sp>
      <p:pic>
        <p:nvPicPr>
          <p:cNvPr id="3074" name="Picture 2" descr="IMG_51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6" y="762000"/>
            <a:ext cx="4044044" cy="26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G_51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3624943"/>
            <a:ext cx="4044044" cy="269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291114"/>
            <a:ext cx="8610600" cy="67128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объекты двигаются - работают краны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ездят поезда.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IMG_52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G_52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096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G_51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G_52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0386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8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 miniature</a:t>
            </a:r>
            <a:endParaRPr lang="ru-RU" sz="32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 Франция в миниатюре расположен в городе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Эланкур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департаменте Ивлин в 37 километрах к юго-западу от Парижа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площадью 5 гектаров оформлена в виде карты Франции.</a:t>
            </a:r>
          </a:p>
        </p:txBody>
      </p:sp>
      <p:pic>
        <p:nvPicPr>
          <p:cNvPr id="5122" name="Picture 2" descr="http://frenchparis.ru/wp-content/uploads/frenchparis/2012/10/La-France-en-Minia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657600"/>
            <a:ext cx="4210050" cy="27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hermestour.fr/upload/files/MINIATURE%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7600"/>
            <a:ext cx="2817338" cy="27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03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0663" y="4648200"/>
            <a:ext cx="7212737" cy="12954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разных местах карты установлено порядка 100 уменьшенных копий знаменитых французских памятников в масштабе 1:30.</a:t>
            </a:r>
          </a:p>
        </p:txBody>
      </p:sp>
      <p:pic>
        <p:nvPicPr>
          <p:cNvPr id="6146" name="Picture 2" descr="http://parisweb.ru/wp-content/uploads/2012/08/FranceMiniature-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388965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videodorogi.ru/wp-content/uploads/2013/05/IMG_6252_800x5332-600x3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64027"/>
            <a:ext cx="3871686" cy="25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3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1126</TotalTime>
  <Words>744</Words>
  <Application>Microsoft Office PowerPoint</Application>
  <PresentationFormat>Экран (4:3)</PresentationFormat>
  <Paragraphs>192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Пиксел</vt:lpstr>
      <vt:lpstr>Презентация PowerPoint</vt:lpstr>
      <vt:lpstr>Основная идея проекта</vt:lpstr>
      <vt:lpstr>История парков миниатюр</vt:lpstr>
      <vt:lpstr>Парки в других странах</vt:lpstr>
      <vt:lpstr>Mini Italia</vt:lpstr>
      <vt:lpstr>Презентация PowerPoint</vt:lpstr>
      <vt:lpstr>Презентация PowerPoint</vt:lpstr>
      <vt:lpstr>France miniature</vt:lpstr>
      <vt:lpstr>Презентация PowerPoint</vt:lpstr>
      <vt:lpstr>Swissminiatur</vt:lpstr>
      <vt:lpstr>Презентация PowerPoint</vt:lpstr>
      <vt:lpstr>Презентация PowerPoint</vt:lpstr>
      <vt:lpstr>Целевые группы потребителей</vt:lpstr>
      <vt:lpstr>Конкурентная среда в России</vt:lpstr>
      <vt:lpstr>Конкурентная среда в России</vt:lpstr>
      <vt:lpstr>Основные требования к проекту</vt:lpstr>
      <vt:lpstr>Предполагаемые показатели по проекту</vt:lpstr>
      <vt:lpstr>РЕКЛАМА</vt:lpstr>
      <vt:lpstr>Этапы проекта</vt:lpstr>
      <vt:lpstr>Бюджет проекта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ДОСТОПРИМЕЧАТЕЛЬНОСТИ РОССИИ НА ЛАДОНИ</dc:title>
  <dc:creator>Лариса</dc:creator>
  <cp:lastModifiedBy>Александр</cp:lastModifiedBy>
  <cp:revision>65</cp:revision>
  <dcterms:created xsi:type="dcterms:W3CDTF">2013-06-23T08:00:46Z</dcterms:created>
  <dcterms:modified xsi:type="dcterms:W3CDTF">2013-12-15T18:45:11Z</dcterms:modified>
</cp:coreProperties>
</file>