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known\Desktop\&#1056;&#1077;&#1079;&#1091;&#1083;&#1100;&#1090;&#1072;&#1090;&#1099;%20&#1090;&#1072;&#1073;&#1083;&#1080;&#1094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known\Desktop\&#1056;&#1077;&#1079;&#1091;&#1083;&#1100;&#1090;&#1072;&#1090;&#1099;%20&#1090;&#1072;&#1073;&#1083;&#1080;&#1094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nknown\Desktop\&#1056;&#1077;&#1079;&#1091;&#1083;&#1100;&#1090;&#1072;&#1090;&#1099;%20&#1090;&#1072;&#1073;&#1083;&#1080;&#1094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Подборка</a:t>
            </a:r>
            <a:r>
              <a:rPr lang="ru-RU" baseline="0"/>
              <a:t> 1</a:t>
            </a:r>
            <a:endParaRPr lang="ru-RU"/>
          </a:p>
        </c:rich>
      </c:tx>
      <c:layout>
        <c:manualLayout>
          <c:xMode val="edge"/>
          <c:yMode val="edge"/>
          <c:x val="0.3830971020589434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16471502889241E-2"/>
          <c:y val="0.17171296296296296"/>
          <c:w val="0.70781271770057175"/>
          <c:h val="0.638472222222222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Лист1!$D$3</c:f>
              <c:numCache>
                <c:formatCode>0%</c:formatCode>
                <c:ptCount val="1"/>
                <c:pt idx="0">
                  <c:v>0.89</c:v>
                </c:pt>
              </c:numCache>
            </c:numRef>
          </c:val>
        </c:ser>
        <c:ser>
          <c:idx val="2"/>
          <c:order val="2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Лист1!$D$4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</c:ser>
        <c:ser>
          <c:idx val="3"/>
          <c:order val="3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Лист1!$D$5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</c:ser>
        <c:ser>
          <c:idx val="4"/>
          <c:order val="4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Лист1!$D$6</c:f>
              <c:numCache>
                <c:formatCode>0%</c:formatCode>
                <c:ptCount val="1"/>
                <c:pt idx="0">
                  <c:v>0.94</c:v>
                </c:pt>
              </c:numCache>
            </c:numRef>
          </c:val>
        </c:ser>
        <c:ser>
          <c:idx val="5"/>
          <c:order val="5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Лист1!$D$7</c:f>
              <c:numCache>
                <c:formatCode>0%</c:formatCode>
                <c:ptCount val="1"/>
                <c:pt idx="0">
                  <c:v>0.94</c:v>
                </c:pt>
              </c:numCache>
            </c:numRef>
          </c:val>
        </c:ser>
        <c:ser>
          <c:idx val="6"/>
          <c:order val="6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Лист1!$D$8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8015128"/>
        <c:axId val="218013168"/>
      </c:barChart>
      <c:catAx>
        <c:axId val="218015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Ученики</a:t>
                </a:r>
                <a:r>
                  <a:rPr lang="ru-RU" baseline="0"/>
                  <a:t> по классам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7640341231152108"/>
              <c:y val="0.92129629629629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218013168"/>
        <c:crosses val="autoZero"/>
        <c:auto val="0"/>
        <c:lblAlgn val="ctr"/>
        <c:lblOffset val="100"/>
        <c:tickMarkSkip val="1"/>
        <c:noMultiLvlLbl val="0"/>
      </c:catAx>
      <c:valAx>
        <c:axId val="21801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21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Процент правильных ответов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015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Подборка</a:t>
            </a:r>
            <a:r>
              <a:rPr lang="ru-RU" baseline="0"/>
              <a:t> 2</a:t>
            </a:r>
            <a:endParaRPr lang="ru-RU"/>
          </a:p>
        </c:rich>
      </c:tx>
      <c:layout>
        <c:manualLayout>
          <c:xMode val="edge"/>
          <c:yMode val="edge"/>
          <c:x val="0.38861053986975264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16471502889241E-2"/>
          <c:y val="0.17171296296296296"/>
          <c:w val="0.70781271770057175"/>
          <c:h val="0.638472222222222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AD4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Лист1!$D$9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</c:ser>
        <c:ser>
          <c:idx val="1"/>
          <c:order val="1"/>
          <c:spPr>
            <a:solidFill>
              <a:srgbClr val="70AD4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Лист1!$D$10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spPr>
            <a:solidFill>
              <a:srgbClr val="E7E6E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Лист1!$D$11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spPr>
            <a:solidFill>
              <a:srgbClr val="E7E6E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Лист1!$D$12</c:f>
              <c:numCache>
                <c:formatCode>0%</c:formatCode>
                <c:ptCount val="1"/>
                <c:pt idx="0">
                  <c:v>0.96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8010816"/>
        <c:axId val="218013560"/>
      </c:barChart>
      <c:catAx>
        <c:axId val="2180108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Ученики</a:t>
                </a:r>
                <a:r>
                  <a:rPr lang="ru-RU" baseline="0"/>
                  <a:t> по классам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7640341231152108"/>
              <c:y val="0.92129629629629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218013560"/>
        <c:crosses val="autoZero"/>
        <c:auto val="0"/>
        <c:lblAlgn val="ctr"/>
        <c:lblOffset val="100"/>
        <c:tickMarkSkip val="1"/>
        <c:noMultiLvlLbl val="0"/>
      </c:catAx>
      <c:valAx>
        <c:axId val="21801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21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Процент правильных ответов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01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Подборка</a:t>
            </a:r>
            <a:r>
              <a:rPr lang="ru-RU" baseline="0"/>
              <a:t> 3</a:t>
            </a:r>
            <a:endParaRPr lang="ru-RU"/>
          </a:p>
        </c:rich>
      </c:tx>
      <c:layout>
        <c:manualLayout>
          <c:xMode val="edge"/>
          <c:yMode val="edge"/>
          <c:x val="0.38309710205894348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16471502889241E-2"/>
          <c:y val="0.17171296296296296"/>
          <c:w val="0.70781271770057175"/>
          <c:h val="0.638472222222222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7E6E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Лист1!$D$13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spPr>
            <a:solidFill>
              <a:srgbClr val="E7E6E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Лист1!$D$14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8014736"/>
        <c:axId val="218013952"/>
      </c:barChart>
      <c:catAx>
        <c:axId val="2180147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Ученики</a:t>
                </a:r>
                <a:r>
                  <a:rPr lang="ru-RU" baseline="0"/>
                  <a:t> по классам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37640341231152108"/>
              <c:y val="0.92129629629629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218013952"/>
        <c:crosses val="autoZero"/>
        <c:auto val="0"/>
        <c:lblAlgn val="ctr"/>
        <c:lblOffset val="100"/>
        <c:tickMarkSkip val="1"/>
        <c:noMultiLvlLbl val="0"/>
      </c:catAx>
      <c:valAx>
        <c:axId val="21801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21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Процент правильных ответов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01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0.72982</cdr:x>
      <cdr:y>0.11806</cdr:y>
    </cdr:from>
    <cdr:to>
      <cdr:x>0.98641</cdr:x>
      <cdr:y>0.61111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90989" y="323850"/>
          <a:ext cx="1438275" cy="13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0.24384</cdr:x>
      <cdr:y>0.82986</cdr:y>
    </cdr:from>
    <cdr:to>
      <cdr:x>0.29822</cdr:x>
      <cdr:y>0.91319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66839" y="2276475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6</a:t>
          </a:r>
        </a:p>
      </cdr:txBody>
    </cdr:sp>
  </cdr:relSizeAnchor>
  <cdr:relSizeAnchor xmlns:cdr="http://schemas.openxmlformats.org/drawingml/2006/chartDrawing">
    <cdr:from>
      <cdr:x>0.61909</cdr:x>
      <cdr:y>0.83449</cdr:y>
    </cdr:from>
    <cdr:to>
      <cdr:x>0.67346</cdr:x>
      <cdr:y>0.91782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470275" y="2289175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8</a:t>
          </a:r>
        </a:p>
      </cdr:txBody>
    </cdr:sp>
  </cdr:relSizeAnchor>
  <cdr:relSizeAnchor xmlns:cdr="http://schemas.openxmlformats.org/drawingml/2006/chartDrawing">
    <cdr:from>
      <cdr:x>0.45596</cdr:x>
      <cdr:y>0.83102</cdr:y>
    </cdr:from>
    <cdr:to>
      <cdr:x>0.51034</cdr:x>
      <cdr:y>0.91435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555875" y="227965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7</a:t>
          </a:r>
        </a:p>
      </cdr:txBody>
    </cdr:sp>
  </cdr:relSizeAnchor>
  <cdr:relSizeAnchor xmlns:cdr="http://schemas.openxmlformats.org/drawingml/2006/chartDrawing">
    <cdr:from>
      <cdr:x>0.80289</cdr:x>
      <cdr:y>0.20139</cdr:y>
    </cdr:from>
    <cdr:to>
      <cdr:x>0.98641</cdr:x>
      <cdr:y>0.79167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8275" y="552450"/>
          <a:ext cx="1268176" cy="161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7 учеников из 6,7,8-х классов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 baseline="0"/>
            <a:t>Справились - </a:t>
          </a:r>
          <a:r>
            <a:rPr lang="ru-RU" sz="1100" baseline="0">
              <a:solidFill>
                <a:schemeClr val="accent6"/>
              </a:solidFill>
            </a:rPr>
            <a:t>6</a:t>
          </a:r>
        </a:p>
        <a:p xmlns:a="http://schemas.openxmlformats.org/drawingml/2006/main">
          <a:r>
            <a:rPr lang="ru-RU" sz="1100" baseline="0"/>
            <a:t>Не смогли - </a:t>
          </a:r>
          <a:r>
            <a:rPr lang="ru-RU" sz="1100" baseline="0">
              <a:solidFill>
                <a:srgbClr val="FF0000"/>
              </a:solidFill>
            </a:rPr>
            <a:t>1</a:t>
          </a:r>
        </a:p>
        <a:p xmlns:a="http://schemas.openxmlformats.org/drawingml/2006/main">
          <a:endParaRPr lang="ru-RU" sz="1100" baseline="0"/>
        </a:p>
        <a:p xmlns:a="http://schemas.openxmlformats.org/drawingml/2006/main">
          <a:r>
            <a:rPr lang="ru-RU" sz="1100" baseline="0"/>
            <a:t>Успешность подборки - 86% 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0.72982</cdr:x>
      <cdr:y>0.11806</cdr:y>
    </cdr:from>
    <cdr:to>
      <cdr:x>0.98641</cdr:x>
      <cdr:y>0.61111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90989" y="323850"/>
          <a:ext cx="1438275" cy="13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0.28657</cdr:x>
      <cdr:y>0.84028</cdr:y>
    </cdr:from>
    <cdr:to>
      <cdr:x>0.34095</cdr:x>
      <cdr:y>0.92361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80304" y="2305047"/>
          <a:ext cx="375787" cy="22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</a:t>
          </a:r>
        </a:p>
      </cdr:txBody>
    </cdr:sp>
  </cdr:relSizeAnchor>
  <cdr:relSizeAnchor xmlns:cdr="http://schemas.openxmlformats.org/drawingml/2006/chartDrawing">
    <cdr:from>
      <cdr:x>0.54604</cdr:x>
      <cdr:y>0.84491</cdr:y>
    </cdr:from>
    <cdr:to>
      <cdr:x>0.60041</cdr:x>
      <cdr:y>0.92824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773328" y="2317748"/>
          <a:ext cx="375718" cy="22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10</a:t>
          </a:r>
        </a:p>
      </cdr:txBody>
    </cdr:sp>
  </cdr:relSizeAnchor>
  <cdr:relSizeAnchor xmlns:cdr="http://schemas.openxmlformats.org/drawingml/2006/chartDrawing">
    <cdr:from>
      <cdr:x>0.45596</cdr:x>
      <cdr:y>0.83102</cdr:y>
    </cdr:from>
    <cdr:to>
      <cdr:x>0.51034</cdr:x>
      <cdr:y>0.91435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555875" y="2279650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0.80289</cdr:x>
      <cdr:y>0.20139</cdr:y>
    </cdr:from>
    <cdr:to>
      <cdr:x>0.98641</cdr:x>
      <cdr:y>0.79167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8275" y="552450"/>
          <a:ext cx="1268176" cy="161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4 учеников из 9,10-х классов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 baseline="0"/>
            <a:t>Справились - </a:t>
          </a:r>
          <a:r>
            <a:rPr lang="ru-RU" sz="1100" baseline="0">
              <a:solidFill>
                <a:schemeClr val="accent6"/>
              </a:solidFill>
            </a:rPr>
            <a:t>4</a:t>
          </a:r>
        </a:p>
        <a:p xmlns:a="http://schemas.openxmlformats.org/drawingml/2006/main">
          <a:r>
            <a:rPr lang="ru-RU" sz="1100" baseline="0"/>
            <a:t>Не смогли - </a:t>
          </a:r>
          <a:r>
            <a:rPr lang="ru-RU" sz="1100" baseline="0">
              <a:solidFill>
                <a:srgbClr val="FF0000"/>
              </a:solidFill>
            </a:rPr>
            <a:t>0</a:t>
          </a:r>
        </a:p>
        <a:p xmlns:a="http://schemas.openxmlformats.org/drawingml/2006/main">
          <a:endParaRPr lang="ru-RU" sz="1100" baseline="0"/>
        </a:p>
        <a:p xmlns:a="http://schemas.openxmlformats.org/drawingml/2006/main">
          <a:r>
            <a:rPr lang="ru-RU" sz="1100" baseline="0"/>
            <a:t>Успешность подборки - 100% </a:t>
          </a:r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0.72982</cdr:x>
      <cdr:y>0.11806</cdr:y>
    </cdr:from>
    <cdr:to>
      <cdr:x>0.98641</cdr:x>
      <cdr:y>0.61111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90989" y="323850"/>
          <a:ext cx="1438275" cy="13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0.24384</cdr:x>
      <cdr:y>0.82986</cdr:y>
    </cdr:from>
    <cdr:to>
      <cdr:x>0.29822</cdr:x>
      <cdr:y>0.91319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66839" y="2276475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0.61909</cdr:x>
      <cdr:y>0.83449</cdr:y>
    </cdr:from>
    <cdr:to>
      <cdr:x>0.67346</cdr:x>
      <cdr:y>0.91782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470275" y="2289175"/>
          <a:ext cx="304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0.41874</cdr:x>
      <cdr:y>0.83796</cdr:y>
    </cdr:from>
    <cdr:to>
      <cdr:x>0.47312</cdr:x>
      <cdr:y>0.92129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893686" y="2298704"/>
          <a:ext cx="375787" cy="22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10</a:t>
          </a:r>
        </a:p>
      </cdr:txBody>
    </cdr:sp>
  </cdr:relSizeAnchor>
  <cdr:relSizeAnchor xmlns:cdr="http://schemas.openxmlformats.org/drawingml/2006/chartDrawing">
    <cdr:from>
      <cdr:x>0.80289</cdr:x>
      <cdr:y>0.20139</cdr:y>
    </cdr:from>
    <cdr:to>
      <cdr:x>0.98641</cdr:x>
      <cdr:y>0.79167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8275" y="552450"/>
          <a:ext cx="1268176" cy="1619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2 ученика из 10-х классов</a:t>
          </a:r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 baseline="0"/>
            <a:t>Справились - </a:t>
          </a:r>
          <a:r>
            <a:rPr lang="ru-RU" sz="1100" baseline="0">
              <a:solidFill>
                <a:schemeClr val="accent6"/>
              </a:solidFill>
            </a:rPr>
            <a:t>1</a:t>
          </a:r>
        </a:p>
        <a:p xmlns:a="http://schemas.openxmlformats.org/drawingml/2006/main">
          <a:r>
            <a:rPr lang="ru-RU" sz="1100" baseline="0"/>
            <a:t>Не смогли - </a:t>
          </a:r>
          <a:r>
            <a:rPr lang="ru-RU" sz="1100" baseline="0">
              <a:solidFill>
                <a:srgbClr val="FF0000"/>
              </a:solidFill>
            </a:rPr>
            <a:t>1</a:t>
          </a:r>
        </a:p>
        <a:p xmlns:a="http://schemas.openxmlformats.org/drawingml/2006/main">
          <a:endParaRPr lang="ru-RU" sz="1100" baseline="0"/>
        </a:p>
        <a:p xmlns:a="http://schemas.openxmlformats.org/drawingml/2006/main">
          <a:r>
            <a:rPr lang="ru-RU" sz="1100" baseline="0"/>
            <a:t>Успешность подборки - 50% 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98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77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25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9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9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4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9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5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6475-1027-4626-9E39-6FF2C5B89180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F589B-4EB7-42B8-A130-4563C19D9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.gym1505.ru/node/11150" TargetMode="External"/><Relationship Id="rId2" Type="http://schemas.openxmlformats.org/officeDocument/2006/relationships/hyperlink" Target="http://project.gym1505.ru/node/111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.gym1505.ru/node/111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Иностранные песни как способ изучения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Наседкина Лада 8Б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57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731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27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Весомую часть ошибок ученики допускают из-за невнимательного прочтения задания</a:t>
            </a:r>
            <a:r>
              <a:rPr lang="en-US" dirty="0" smtClean="0"/>
              <a:t> (</a:t>
            </a:r>
            <a:r>
              <a:rPr lang="ru-RU" dirty="0" smtClean="0"/>
              <a:t>используют не тот перевод русского слова, который указан в тексте песни или неправильно воспринимают его смысл)</a:t>
            </a:r>
          </a:p>
          <a:p>
            <a:r>
              <a:rPr lang="ru-RU" dirty="0" smtClean="0"/>
              <a:t>Часто ученики не могут отделить какую-либо фразу или оборот от остального текста (например, при переводе фразы «быть на седьмом небе от счастья», пишут «</a:t>
            </a:r>
            <a:r>
              <a:rPr lang="en-US" dirty="0" smtClean="0"/>
              <a:t>falling from cloud nine</a:t>
            </a:r>
            <a:r>
              <a:rPr lang="ru-RU" dirty="0" smtClean="0"/>
              <a:t>», т.е. прямо с куском текста, вместо «</a:t>
            </a:r>
            <a:r>
              <a:rPr lang="en-US" dirty="0" smtClean="0"/>
              <a:t>to be on the 9 cloud</a:t>
            </a:r>
            <a:r>
              <a:rPr lang="ru-RU" dirty="0" smtClean="0"/>
              <a:t>»), а иногда наоборот отрезают часть фразы (вместо «</a:t>
            </a:r>
            <a:r>
              <a:rPr lang="en-US" dirty="0" smtClean="0"/>
              <a:t>to </a:t>
            </a:r>
            <a:r>
              <a:rPr lang="en-US" dirty="0" smtClean="0"/>
              <a:t>let go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пишут «</a:t>
            </a:r>
            <a:r>
              <a:rPr lang="en-US" dirty="0" smtClean="0"/>
              <a:t>let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38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045434"/>
              </p:ext>
            </p:extLst>
          </p:nvPr>
        </p:nvGraphicFramePr>
        <p:xfrm>
          <a:off x="838200" y="1690688"/>
          <a:ext cx="7842250" cy="1383030"/>
        </p:xfrm>
        <a:graphic>
          <a:graphicData uri="http://schemas.openxmlformats.org/drawingml/2006/table">
            <a:tbl>
              <a:tblPr/>
              <a:tblGrid>
                <a:gridCol w="3921125"/>
                <a:gridCol w="3921125"/>
              </a:tblGrid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solidFill>
                            <a:srgbClr val="0099FF"/>
                          </a:solidFill>
                          <a:effectLst/>
                          <a:hlinkClick r:id="rId2"/>
                        </a:rPr>
                        <a:t>http://www.amalgama-lab.com/songs/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>
                          <a:effectLst/>
                        </a:rPr>
                        <a:t>Тексты песен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solidFill>
                            <a:srgbClr val="0099FF"/>
                          </a:solidFill>
                          <a:effectLst/>
                          <a:hlinkClick r:id="rId3"/>
                        </a:rPr>
                        <a:t>https://puzzle-english.com/videopuzzles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AFAFA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</a:rPr>
                        <a:t>Примеры заданий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bg1"/>
                      </a:fgClr>
                      <a:bgClr>
                        <a:schemeClr val="accent1">
                          <a:lumMod val="20000"/>
                          <a:lumOff val="80000"/>
                        </a:schemeClr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solidFill>
                            <a:srgbClr val="0099FF"/>
                          </a:solidFill>
                          <a:effectLst/>
                          <a:hlinkClick r:id="rId4"/>
                        </a:rPr>
                        <a:t>http://english-study-cafe.ru/index.php/students/songs</a:t>
                      </a:r>
                      <a:endParaRPr lang="en-US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>
                          <a:effectLst/>
                        </a:rPr>
                        <a:t>Примеры заданий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65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Когда человек задаётся целью выучить иностранный язык, </a:t>
            </a:r>
            <a:r>
              <a:rPr lang="ru-RU" dirty="0" smtClean="0"/>
              <a:t>кажется, </a:t>
            </a:r>
            <a:r>
              <a:rPr lang="ru-RU" dirty="0"/>
              <a:t>что практически нет альтернативы штудированию учебников. И обучение может стать достаточно скучным. </a:t>
            </a:r>
            <a:r>
              <a:rPr lang="ru-RU" dirty="0" smtClean="0"/>
              <a:t>Чтобы разнообразить этот процесс, можно, например, </a:t>
            </a:r>
            <a:r>
              <a:rPr lang="ru-RU" dirty="0"/>
              <a:t>использовать фильмы, книги, комиксы и песни. В своей работе я </a:t>
            </a:r>
            <a:r>
              <a:rPr lang="ru-RU" dirty="0" smtClean="0"/>
              <a:t>рассмотрела </a:t>
            </a:r>
            <a:r>
              <a:rPr lang="ru-RU" dirty="0"/>
              <a:t>использование песен. </a:t>
            </a:r>
            <a:r>
              <a:rPr lang="ru-RU" dirty="0" smtClean="0"/>
              <a:t>Процесс </a:t>
            </a:r>
            <a:r>
              <a:rPr lang="ru-RU" dirty="0"/>
              <a:t>прослушивания музыки </a:t>
            </a:r>
            <a:r>
              <a:rPr lang="ru-RU" dirty="0" smtClean="0"/>
              <a:t>может быть не </a:t>
            </a:r>
            <a:r>
              <a:rPr lang="ru-RU" dirty="0"/>
              <a:t>только приятным, но и более полезным, </a:t>
            </a:r>
            <a:r>
              <a:rPr lang="ru-RU" dirty="0" smtClean="0"/>
              <a:t>если использовать </a:t>
            </a:r>
            <a:r>
              <a:rPr lang="ru-RU" dirty="0"/>
              <a:t>песни, как материал для изучения языка и самопроверки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191408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Создать отработанный, проверенный на учениках сборник песен и упражнений к ним для разных возрастов и уровня знания языка.</a:t>
            </a:r>
            <a:br>
              <a:rPr lang="ru-RU" dirty="0"/>
            </a:br>
            <a:r>
              <a:rPr lang="ru-RU" dirty="0"/>
              <a:t>Для этого будет проведён ряд проверок как для целых групп - прослушивание аудио и выполнение одного упражнения из сборника, так и индивидуальных - отдельно выбранным людям предоставляются аудио и полный комплекс упражнений. После чего выполняется проверка выполненных заданий, а вместе с отдельно выбранными людьми мы обсуждаем все трудности и недочёты программы, с которыми они столкнулись в процессе её выполнения.</a:t>
            </a:r>
            <a:br>
              <a:rPr lang="ru-RU" dirty="0"/>
            </a:br>
            <a:r>
              <a:rPr lang="ru-RU" dirty="0"/>
              <a:t>Подборка песен и упражнений к ним будет считаться правильной и эффективной в случае, если 75% работ будут выполнены успешно (на оценку 3/4/5).</a:t>
            </a:r>
          </a:p>
        </p:txBody>
      </p:sp>
    </p:spTree>
    <p:extLst>
      <p:ext uri="{BB962C8B-B14F-4D97-AF65-F5344CB8AC3E}">
        <p14:creationId xmlns:p14="http://schemas.microsoft.com/office/powerpoint/2010/main" val="201907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Собрать несколько подборок песен, различных по сложности восприятия и целевой аудитории;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2. Придумать ряд упражнений к каждой подборке песен;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3. Провести проверку эффективности подборок песен и упражнений к ним;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4. Исправить недочёты в программе, если есть, что исправлять;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5. Опробовать эту подборку песен с упражнениями на каком-либо другом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403534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 1: поиск шаблонов упражнений, песен, создание упражнений к песням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424" y="1825625"/>
            <a:ext cx="5384800" cy="4351338"/>
          </a:xfrm>
          <a:ln w="317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Translate </a:t>
            </a:r>
            <a:r>
              <a:rPr lang="en-US" b="1" dirty="0"/>
              <a:t>these phrases into English (use </a:t>
            </a:r>
            <a:r>
              <a:rPr lang="en-US" b="1" dirty="0" smtClean="0"/>
              <a:t>the</a:t>
            </a:r>
            <a:r>
              <a:rPr lang="ru-RU" b="1" dirty="0" smtClean="0"/>
              <a:t> </a:t>
            </a:r>
            <a:r>
              <a:rPr lang="en-US" b="1" dirty="0" smtClean="0"/>
              <a:t>lyrics).</a:t>
            </a:r>
            <a:endParaRPr lang="ru-RU" b="1" dirty="0" smtClean="0"/>
          </a:p>
          <a:p>
            <a:pPr marL="514350" indent="-514350">
              <a:buAutoNum type="arabicParenR"/>
            </a:pPr>
            <a:endParaRPr lang="ru-RU" dirty="0"/>
          </a:p>
          <a:p>
            <a:pPr lvl="0"/>
            <a:r>
              <a:rPr lang="ru-RU" dirty="0"/>
              <a:t>Проснувшийся</a:t>
            </a:r>
          </a:p>
          <a:p>
            <a:pPr lvl="0"/>
            <a:r>
              <a:rPr lang="ru-RU" dirty="0"/>
              <a:t>Быть в неведении</a:t>
            </a:r>
          </a:p>
          <a:p>
            <a:pPr lvl="0"/>
            <a:r>
              <a:rPr lang="ru-RU" dirty="0"/>
              <a:t>Погружаться с головой</a:t>
            </a:r>
          </a:p>
          <a:p>
            <a:pPr lvl="0"/>
            <a:r>
              <a:rPr lang="ru-RU" dirty="0"/>
              <a:t>Казаться</a:t>
            </a:r>
          </a:p>
          <a:p>
            <a:pPr lvl="0"/>
            <a:r>
              <a:rPr lang="ru-RU" dirty="0"/>
              <a:t>Преклоняться</a:t>
            </a:r>
          </a:p>
          <a:p>
            <a:pPr lvl="0"/>
            <a:r>
              <a:rPr lang="ru-RU" dirty="0"/>
              <a:t>Просыпаться</a:t>
            </a:r>
          </a:p>
          <a:p>
            <a:pPr lvl="0"/>
            <a:r>
              <a:rPr lang="ru-RU" dirty="0"/>
              <a:t>Быть на седьмом небе от счастья</a:t>
            </a:r>
          </a:p>
          <a:p>
            <a:pPr lvl="0"/>
            <a:r>
              <a:rPr lang="ru-RU" dirty="0"/>
              <a:t>Отпускать</a:t>
            </a:r>
          </a:p>
          <a:p>
            <a:pPr lvl="0"/>
            <a:r>
              <a:rPr lang="ru-RU" dirty="0"/>
              <a:t>Подбирать</a:t>
            </a:r>
          </a:p>
          <a:p>
            <a:pPr lvl="0"/>
            <a:r>
              <a:rPr lang="ru-RU" dirty="0"/>
              <a:t>Удачно приземлиться</a:t>
            </a:r>
          </a:p>
          <a:p>
            <a:pPr lvl="0"/>
            <a:r>
              <a:rPr lang="ru-RU" dirty="0"/>
              <a:t>Продолжать</a:t>
            </a:r>
            <a:r>
              <a:rPr lang="en-US" dirty="0"/>
              <a:t>, </a:t>
            </a:r>
            <a:r>
              <a:rPr lang="ru-RU" dirty="0"/>
              <a:t>держаться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628775"/>
          </a:xfrm>
          <a:ln w="317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Write the full form of these </a:t>
            </a:r>
            <a:r>
              <a:rPr lang="en-US" b="1" dirty="0" smtClean="0"/>
              <a:t>words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en-US" dirty="0"/>
              <a:t>ain’t</a:t>
            </a:r>
            <a:endParaRPr lang="ru-RU" dirty="0"/>
          </a:p>
          <a:p>
            <a:pPr lvl="0"/>
            <a:r>
              <a:rPr lang="en-US" dirty="0"/>
              <a:t>til</a:t>
            </a:r>
            <a:endParaRPr lang="ru-RU" dirty="0"/>
          </a:p>
          <a:p>
            <a:pPr lvl="0"/>
            <a:r>
              <a:rPr lang="en-US" dirty="0"/>
              <a:t>outta</a:t>
            </a:r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4001294"/>
            <a:ext cx="4516581" cy="923330"/>
          </a:xfrm>
          <a:prstGeom prst="rect">
            <a:avLst/>
          </a:prstGeom>
          <a:noFill/>
          <a:ln w="317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do you think about the main character of that song? Does she want to change her life? Prove your opinion.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9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2: </a:t>
            </a:r>
            <a:r>
              <a:rPr lang="ru-RU" dirty="0"/>
              <a:t>рассылка упражнений специально выбранным </a:t>
            </a:r>
            <a:r>
              <a:rPr lang="ru-RU" dirty="0" smtClean="0"/>
              <a:t>ученикам, </a:t>
            </a:r>
            <a:r>
              <a:rPr lang="ru-RU" dirty="0"/>
              <a:t>обработка </a:t>
            </a:r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Рассылка </a:t>
            </a:r>
            <a:r>
              <a:rPr lang="ru-RU" dirty="0" smtClean="0"/>
              <a:t>файлов с упражнениями и аудио через соц. сеть двум специально </a:t>
            </a:r>
            <a:r>
              <a:rPr lang="ru-RU" dirty="0" smtClean="0"/>
              <a:t>выбранным </a:t>
            </a:r>
            <a:r>
              <a:rPr lang="ru-RU" dirty="0" smtClean="0"/>
              <a:t>ученицам</a:t>
            </a:r>
          </a:p>
          <a:p>
            <a:r>
              <a:rPr lang="ru-RU" dirty="0" smtClean="0"/>
              <a:t>выставление </a:t>
            </a:r>
            <a:r>
              <a:rPr lang="ru-RU" dirty="0" smtClean="0"/>
              <a:t>оценок за каждую работу</a:t>
            </a:r>
          </a:p>
          <a:p>
            <a:r>
              <a:rPr lang="ru-RU" dirty="0" smtClean="0"/>
              <a:t>анализ ошибок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53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3: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рассылка упражнений </a:t>
            </a:r>
            <a:r>
              <a:rPr lang="ru-RU" dirty="0" smtClean="0"/>
              <a:t>девяти ученикам гимназии из разных параллелей через соц. сеть </a:t>
            </a:r>
          </a:p>
          <a:p>
            <a:r>
              <a:rPr lang="ru-RU" dirty="0" smtClean="0"/>
              <a:t>выставление </a:t>
            </a:r>
            <a:r>
              <a:rPr lang="ru-RU" dirty="0" smtClean="0"/>
              <a:t>оценок</a:t>
            </a:r>
          </a:p>
          <a:p>
            <a:r>
              <a:rPr lang="ru-RU" dirty="0" smtClean="0"/>
              <a:t>проверка каждой песни на соответствие критериям эффективности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97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6099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859416"/>
              </p:ext>
            </p:extLst>
          </p:nvPr>
        </p:nvGraphicFramePr>
        <p:xfrm>
          <a:off x="838200" y="1631662"/>
          <a:ext cx="10448636" cy="4214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62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5211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001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462</Words>
  <Application>Microsoft Office PowerPoint</Application>
  <PresentationFormat>Широкоэкранный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Иностранные песни как способ изучения языка</vt:lpstr>
      <vt:lpstr>Актуальность:</vt:lpstr>
      <vt:lpstr>Цель:</vt:lpstr>
      <vt:lpstr>Задачи:</vt:lpstr>
      <vt:lpstr>Этап 1: поиск шаблонов упражнений, песен, создание упражнений к песням</vt:lpstr>
      <vt:lpstr>Этап 2: рассылка упражнений специально выбранным ученикам, обработка результатов</vt:lpstr>
      <vt:lpstr>Этап 3:</vt:lpstr>
      <vt:lpstr>Результаты</vt:lpstr>
      <vt:lpstr>Результаты</vt:lpstr>
      <vt:lpstr>Результаты</vt:lpstr>
      <vt:lpstr>Заключение</vt:lpstr>
      <vt:lpstr>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Иностранные песни как способ изучения языка</dc:title>
  <dc:creator>Unknown</dc:creator>
  <cp:lastModifiedBy>Unknown</cp:lastModifiedBy>
  <cp:revision>20</cp:revision>
  <dcterms:created xsi:type="dcterms:W3CDTF">2016-12-27T09:17:48Z</dcterms:created>
  <dcterms:modified xsi:type="dcterms:W3CDTF">2016-12-27T20:35:55Z</dcterms:modified>
</cp:coreProperties>
</file>