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2" r:id="rId4"/>
    <p:sldId id="257" r:id="rId5"/>
    <p:sldId id="258" r:id="rId6"/>
    <p:sldId id="259" r:id="rId7"/>
    <p:sldId id="260" r:id="rId8"/>
    <p:sldId id="269" r:id="rId9"/>
    <p:sldId id="261" r:id="rId10"/>
    <p:sldId id="262" r:id="rId11"/>
    <p:sldId id="263" r:id="rId12"/>
    <p:sldId id="270" r:id="rId13"/>
    <p:sldId id="271" r:id="rId14"/>
    <p:sldId id="273" r:id="rId15"/>
    <p:sldId id="264" r:id="rId16"/>
    <p:sldId id="265" r:id="rId17"/>
    <p:sldId id="266" r:id="rId18"/>
    <p:sldId id="267" r:id="rId1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985F626-95C6-4391-B076-3CC6C8B783F4}" type="datetimeFigureOut">
              <a:rPr lang="ru-RU" smtClean="0"/>
              <a:t>23.12.2016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127659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85F626-95C6-4391-B076-3CC6C8B783F4}" type="datetimeFigureOut">
              <a:rPr lang="ru-RU" smtClean="0"/>
              <a:t>23.12.2016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63780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85F626-95C6-4391-B076-3CC6C8B783F4}" type="datetimeFigureOut">
              <a:rPr lang="ru-RU" smtClean="0"/>
              <a:t>23.12.2016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406536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985F626-95C6-4391-B076-3CC6C8B783F4}" type="datetimeFigureOut">
              <a:rPr lang="ru-RU" smtClean="0"/>
              <a:t>23.12.2016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36961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985F626-95C6-4391-B076-3CC6C8B783F4}" type="datetimeFigureOut">
              <a:rPr lang="ru-RU" smtClean="0"/>
              <a:t>23.12.2016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4008201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985F626-95C6-4391-B076-3CC6C8B783F4}" type="datetimeFigureOut">
              <a:rPr lang="ru-RU" smtClean="0"/>
              <a:t>23.12.2016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345947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985F626-95C6-4391-B076-3CC6C8B783F4}" type="datetimeFigureOut">
              <a:rPr lang="ru-RU" smtClean="0"/>
              <a:t>23.12.2016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271405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985F626-95C6-4391-B076-3CC6C8B783F4}" type="datetimeFigureOut">
              <a:rPr lang="ru-RU" smtClean="0"/>
              <a:t>23.12.2016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2170458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85F626-95C6-4391-B076-3CC6C8B783F4}" type="datetimeFigureOut">
              <a:rPr lang="ru-RU" smtClean="0"/>
              <a:t>23.12.2016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181664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985F626-95C6-4391-B076-3CC6C8B783F4}" type="datetimeFigureOut">
              <a:rPr lang="ru-RU" smtClean="0"/>
              <a:t>23.12.2016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136943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985F626-95C6-4391-B076-3CC6C8B783F4}" type="datetimeFigureOut">
              <a:rPr lang="ru-RU" smtClean="0"/>
              <a:t>23.12.2016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9282205-790C-41D3-99B2-07F07F16691F}" type="slidenum">
              <a:rPr lang="ru-RU" smtClean="0"/>
              <a:t>‹#›</a:t>
            </a:fld>
            <a:endParaRPr lang="ru-RU"/>
          </a:p>
        </p:txBody>
      </p:sp>
    </p:spTree>
    <p:extLst>
      <p:ext uri="{BB962C8B-B14F-4D97-AF65-F5344CB8AC3E}">
        <p14:creationId xmlns:p14="http://schemas.microsoft.com/office/powerpoint/2010/main" val="186689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5F626-95C6-4391-B076-3CC6C8B783F4}" type="datetimeFigureOut">
              <a:rPr lang="ru-RU" smtClean="0"/>
              <a:t>23.12.2016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82205-790C-41D3-99B2-07F07F16691F}" type="slidenum">
              <a:rPr lang="ru-RU" smtClean="0"/>
              <a:t>‹#›</a:t>
            </a:fld>
            <a:endParaRPr lang="ru-RU"/>
          </a:p>
        </p:txBody>
      </p:sp>
    </p:spTree>
    <p:extLst>
      <p:ext uri="{BB962C8B-B14F-4D97-AF65-F5344CB8AC3E}">
        <p14:creationId xmlns:p14="http://schemas.microsoft.com/office/powerpoint/2010/main" val="400833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nntu.ru/RUS/fakyl/VECH/metod/metrology/3_2.htm" TargetMode="External"/><Relationship Id="rId2" Type="http://schemas.openxmlformats.org/officeDocument/2006/relationships/hyperlink" Target="http://vklasse.org/7-klass/uchebniki/fizika/ns-purysheva-ne-vazheevskaya-201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latin typeface="Times New Roman" panose="02020603050405020304" pitchFamily="18" charset="0"/>
                <a:cs typeface="Times New Roman" panose="02020603050405020304" pitchFamily="18" charset="0"/>
              </a:rPr>
              <a:t>Силы, измерение сил, сложение сил международная система единиц</a:t>
            </a: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ru-RU" dirty="0" smtClean="0"/>
              <a:t>Голенков А. 8 «А»</a:t>
            </a:r>
            <a:endParaRPr lang="ru-RU" dirty="0"/>
          </a:p>
        </p:txBody>
      </p:sp>
    </p:spTree>
    <p:extLst>
      <p:ext uri="{BB962C8B-B14F-4D97-AF65-F5344CB8AC3E}">
        <p14:creationId xmlns:p14="http://schemas.microsoft.com/office/powerpoint/2010/main" val="1223548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stretch>
            <a:fillRect/>
          </a:stretch>
        </p:blipFill>
        <p:spPr>
          <a:xfrm>
            <a:off x="114300" y="3052914"/>
            <a:ext cx="6728979" cy="4670112"/>
          </a:xfrm>
          <a:prstGeom prst="rect">
            <a:avLst/>
          </a:prstGeom>
        </p:spPr>
      </p:pic>
      <p:sp>
        <p:nvSpPr>
          <p:cNvPr id="2" name="TextBox 1"/>
          <p:cNvSpPr txBox="1"/>
          <p:nvPr/>
        </p:nvSpPr>
        <p:spPr>
          <a:xfrm>
            <a:off x="114300" y="467591"/>
            <a:ext cx="11980718" cy="286232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Прибор для измерения силы называют динамометром. Основной его частью является пружина, растяжение которой в результате деформации характеризует значение действующей силы. Рассмотрим принцип действия динамометра. Пружина динамометра закреплена в верхней части. В нижней части имеется специальный индикатор (стрелка), который показывает удлинение пружины под действием растягивающей её силы. Основным обязательным условием работы динамометра является упругая деформация пружины, т.е. такая деформация которая после снятия нагрузки полностью исчезает, пружина при этом вернётся в исходное состояние. Нулевая отметка динамометра соответствует положению стрелки нерастянутой пружины. Начнём постепенно увеличивать нагрузку, подвешивая грузы массой 100г, 200г, 300г и т.д. В результате взаимодействий с Землёй грузы, смещаясь вниз, начнут растягивать пружину. Удлинение пружины будет прямо пропорционально действующей силе. В этом нас убедит одинаковое увеличение расстояний между предыдущем и последующим показанием стрелки на пружине.</a:t>
            </a:r>
            <a:endParaRPr lang="ru-RU"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a:blip r:embed="rId3"/>
          <a:stretch>
            <a:fillRect/>
          </a:stretch>
        </p:blipFill>
        <p:spPr>
          <a:xfrm>
            <a:off x="5946197" y="3400425"/>
            <a:ext cx="5391150" cy="3457575"/>
          </a:xfrm>
          <a:prstGeom prst="rect">
            <a:avLst/>
          </a:prstGeom>
        </p:spPr>
      </p:pic>
    </p:spTree>
    <p:extLst>
      <p:ext uri="{BB962C8B-B14F-4D97-AF65-F5344CB8AC3E}">
        <p14:creationId xmlns:p14="http://schemas.microsoft.com/office/powerpoint/2010/main" val="256172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362" y="145715"/>
            <a:ext cx="10859448"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Международная система единиц</a:t>
            </a:r>
            <a:endParaRPr lang="ru-RU" sz="6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3518" y="1161378"/>
            <a:ext cx="12098481" cy="2031325"/>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В большинстве стран мира принята Международная </a:t>
            </a:r>
            <a:r>
              <a:rPr lang="ru-RU" dirty="0">
                <a:latin typeface="Times New Roman" panose="02020603050405020304" pitchFamily="18" charset="0"/>
                <a:cs typeface="Times New Roman" panose="02020603050405020304" pitchFamily="18" charset="0"/>
              </a:rPr>
              <a:t>система </a:t>
            </a:r>
            <a:r>
              <a:rPr lang="ru-RU" dirty="0" smtClean="0">
                <a:latin typeface="Times New Roman" panose="02020603050405020304" pitchFamily="18" charset="0"/>
                <a:cs typeface="Times New Roman" panose="02020603050405020304" pitchFamily="18" charset="0"/>
              </a:rPr>
              <a:t>единиц (сокращённо пишут СИ – система интернациональная). С этой системой могут быть соотнесены любые специальные единицы, принятые в разных странах и разных отраслях науки и техники. Международная система единиц основана на базе 7 единиц </a:t>
            </a:r>
            <a:r>
              <a:rPr lang="ru-RU" dirty="0">
                <a:latin typeface="Times New Roman" panose="02020603050405020304" pitchFamily="18" charset="0"/>
                <a:cs typeface="Times New Roman" panose="02020603050405020304" pitchFamily="18" charset="0"/>
              </a:rPr>
              <a:t>физических величин - метр, килограмм, секунда, ампер, кельвин, моль и кандела</a:t>
            </a:r>
            <a:r>
              <a:rPr lang="ru-RU" dirty="0" smtClean="0">
                <a:latin typeface="Times New Roman" panose="02020603050405020304" pitchFamily="18" charset="0"/>
                <a:cs typeface="Times New Roman" panose="02020603050405020304" pitchFamily="18" charset="0"/>
              </a:rPr>
              <a:t>, называемых основными. Все остальные единицы измерения называются производными, т.е. они выражены через основные единицы. Единицей скорости в СИ является 1 м</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с, ускорения – 1 м</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с</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Производной также является единица силы – 1Н, так как 1Н = 1кг * 1м</a:t>
            </a:r>
            <a:r>
              <a:rPr lang="en-US"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 1 кг*м</a:t>
            </a:r>
            <a:r>
              <a:rPr lang="en-US"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4457690" y="3192703"/>
            <a:ext cx="3210791" cy="3210791"/>
          </a:xfrm>
          <a:prstGeom prst="rect">
            <a:avLst/>
          </a:prstGeom>
        </p:spPr>
      </p:pic>
    </p:spTree>
    <p:extLst>
      <p:ext uri="{BB962C8B-B14F-4D97-AF65-F5344CB8AC3E}">
        <p14:creationId xmlns:p14="http://schemas.microsoft.com/office/powerpoint/2010/main" val="1234667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6037" y="0"/>
            <a:ext cx="4807278"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Сложение сил</a:t>
            </a:r>
            <a:endParaRPr lang="ru-RU" sz="6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76200" y="809583"/>
            <a:ext cx="12115800" cy="1969770"/>
          </a:xfrm>
          <a:prstGeom prst="rect">
            <a:avLst/>
          </a:prstGeom>
        </p:spPr>
        <p:txBody>
          <a:bodyPr wrap="square">
            <a:spAutoFit/>
          </a:bodyPr>
          <a:lstStyle/>
          <a:p>
            <a:r>
              <a:rPr lang="ru-RU" b="1" dirty="0" smtClean="0">
                <a:latin typeface="Times New Roman" panose="02020603050405020304" pitchFamily="18" charset="0"/>
                <a:cs typeface="Times New Roman" panose="02020603050405020304" pitchFamily="18" charset="0"/>
              </a:rPr>
              <a:t>   Силу</a:t>
            </a:r>
            <a:r>
              <a:rPr lang="ru-RU" b="1" dirty="0">
                <a:latin typeface="Times New Roman" panose="02020603050405020304" pitchFamily="18" charset="0"/>
                <a:cs typeface="Times New Roman" panose="02020603050405020304" pitchFamily="18" charset="0"/>
              </a:rPr>
              <a:t>, которая производит на тело такое же действие, как несколько одновременно действующих сил, называют равнодействующей этих сил. </a:t>
            </a:r>
            <a:r>
              <a:rPr lang="ru-RU" dirty="0">
                <a:latin typeface="Times New Roman" panose="02020603050405020304" pitchFamily="18" charset="0"/>
                <a:cs typeface="Times New Roman" panose="02020603050405020304" pitchFamily="18" charset="0"/>
              </a:rPr>
              <a:t>Чтобы её найти нужно узнать геометрическую сумму всех сил, действующих на тело</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Модуль равнодействующей сил равен сумме модулей всех действующих сил, если они направлены вдоль одной и той же прямой в одну сторону. Направление равнодействующих сил в этом случае совпадает с направлением действующих сил</a:t>
            </a:r>
            <a:r>
              <a:rPr lang="ru-RU" dirty="0" smtClean="0">
                <a:latin typeface="Times New Roman" panose="02020603050405020304" pitchFamily="18" charset="0"/>
                <a:cs typeface="Times New Roman" panose="02020603050405020304" pitchFamily="18" charset="0"/>
              </a:rPr>
              <a:t>.</a:t>
            </a:r>
          </a:p>
          <a:p>
            <a:pPr lvl="0" algn="ctr"/>
            <a:r>
              <a:rPr lang="en-US" sz="3200" dirty="0">
                <a:solidFill>
                  <a:srgbClr val="C00000"/>
                </a:solidFill>
                <a:latin typeface="Times New Roman" panose="02020603050405020304" pitchFamily="18" charset="0"/>
                <a:cs typeface="Times New Roman" panose="02020603050405020304" pitchFamily="18" charset="0"/>
              </a:rPr>
              <a:t>F = F</a:t>
            </a:r>
            <a:r>
              <a:rPr lang="en-US" sz="3200" baseline="-25000" dirty="0">
                <a:solidFill>
                  <a:srgbClr val="C00000"/>
                </a:solidFill>
                <a:latin typeface="Times New Roman" panose="02020603050405020304" pitchFamily="18" charset="0"/>
                <a:cs typeface="Times New Roman" panose="02020603050405020304" pitchFamily="18" charset="0"/>
              </a:rPr>
              <a:t>1</a:t>
            </a:r>
            <a:r>
              <a:rPr lang="en-US" sz="3200" dirty="0">
                <a:solidFill>
                  <a:srgbClr val="C00000"/>
                </a:solidFill>
                <a:latin typeface="Times New Roman" panose="02020603050405020304" pitchFamily="18" charset="0"/>
                <a:cs typeface="Times New Roman" panose="02020603050405020304" pitchFamily="18" charset="0"/>
              </a:rPr>
              <a:t> + F</a:t>
            </a:r>
            <a:r>
              <a:rPr lang="en-US" sz="3200" baseline="-25000" dirty="0">
                <a:solidFill>
                  <a:srgbClr val="C00000"/>
                </a:solidFill>
                <a:latin typeface="Times New Roman" panose="02020603050405020304" pitchFamily="18" charset="0"/>
                <a:cs typeface="Times New Roman" panose="02020603050405020304" pitchFamily="18" charset="0"/>
              </a:rPr>
              <a:t>2</a:t>
            </a:r>
            <a:r>
              <a:rPr lang="en-US" sz="3200" dirty="0">
                <a:solidFill>
                  <a:srgbClr val="C00000"/>
                </a:solidFill>
                <a:latin typeface="Times New Roman" panose="02020603050405020304" pitchFamily="18" charset="0"/>
                <a:cs typeface="Times New Roman" panose="02020603050405020304" pitchFamily="18" charset="0"/>
              </a:rPr>
              <a:t> </a:t>
            </a:r>
            <a:r>
              <a:rPr lang="ru-RU" sz="3200" dirty="0">
                <a:solidFill>
                  <a:srgbClr val="C00000"/>
                </a:solidFill>
                <a:latin typeface="Times New Roman" panose="02020603050405020304" pitchFamily="18" charset="0"/>
                <a:cs typeface="Times New Roman" panose="02020603050405020304" pitchFamily="18" charset="0"/>
              </a:rPr>
              <a:t>+ …</a:t>
            </a:r>
          </a:p>
          <a:p>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3616037" y="2429065"/>
            <a:ext cx="4530436" cy="4153824"/>
          </a:xfrm>
          <a:prstGeom prst="rect">
            <a:avLst/>
          </a:prstGeom>
        </p:spPr>
      </p:pic>
    </p:spTree>
    <p:extLst>
      <p:ext uri="{BB962C8B-B14F-4D97-AF65-F5344CB8AC3E}">
        <p14:creationId xmlns:p14="http://schemas.microsoft.com/office/powerpoint/2010/main" val="938198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4236" y="854306"/>
            <a:ext cx="11263746" cy="1415772"/>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Модуль равнодействующей сил равен разности модулей действующих сил, если они направлены вдоль одной и той же прямой в противоположные стороны. Направление равнодействующих сил в этом случае направлена в сторону большей по модулю силы</a:t>
            </a:r>
            <a:r>
              <a:rPr lang="ru-R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hlinkClick r:id="rId2" action="ppaction://hlinksldjump"/>
              </a:rPr>
              <a:t>Узнать больше.</a:t>
            </a:r>
            <a:endParaRPr lang="ru-RU" dirty="0">
              <a:latin typeface="Times New Roman" panose="02020603050405020304" pitchFamily="18" charset="0"/>
              <a:cs typeface="Times New Roman" panose="02020603050405020304" pitchFamily="18" charset="0"/>
            </a:endParaRPr>
          </a:p>
          <a:p>
            <a:pPr lvl="0" algn="ctr"/>
            <a:r>
              <a:rPr lang="en-US" sz="3200" dirty="0">
                <a:solidFill>
                  <a:srgbClr val="C00000"/>
                </a:solidFill>
                <a:latin typeface="Times New Roman" panose="02020603050405020304" pitchFamily="18" charset="0"/>
                <a:cs typeface="Times New Roman" panose="02020603050405020304" pitchFamily="18" charset="0"/>
              </a:rPr>
              <a:t>F = F</a:t>
            </a:r>
            <a:r>
              <a:rPr lang="en-US" sz="3200" baseline="-25000" dirty="0">
                <a:solidFill>
                  <a:srgbClr val="C00000"/>
                </a:solidFill>
                <a:latin typeface="Times New Roman" panose="02020603050405020304" pitchFamily="18" charset="0"/>
                <a:cs typeface="Times New Roman" panose="02020603050405020304" pitchFamily="18" charset="0"/>
              </a:rPr>
              <a:t>1</a:t>
            </a:r>
            <a:r>
              <a:rPr lang="en-US" sz="3200" dirty="0">
                <a:solidFill>
                  <a:srgbClr val="C00000"/>
                </a:solidFill>
                <a:latin typeface="Times New Roman" panose="02020603050405020304" pitchFamily="18" charset="0"/>
                <a:cs typeface="Times New Roman" panose="02020603050405020304" pitchFamily="18" charset="0"/>
              </a:rPr>
              <a:t> </a:t>
            </a:r>
            <a:r>
              <a:rPr lang="ru-RU" sz="3200" dirty="0">
                <a:solidFill>
                  <a:srgbClr val="C00000"/>
                </a:solidFill>
                <a:latin typeface="Times New Roman" panose="02020603050405020304" pitchFamily="18" charset="0"/>
                <a:cs typeface="Times New Roman" panose="02020603050405020304" pitchFamily="18" charset="0"/>
              </a:rPr>
              <a:t>-</a:t>
            </a:r>
            <a:r>
              <a:rPr lang="en-US" sz="3200" dirty="0">
                <a:solidFill>
                  <a:srgbClr val="C00000"/>
                </a:solidFill>
                <a:latin typeface="Times New Roman" panose="02020603050405020304" pitchFamily="18" charset="0"/>
                <a:cs typeface="Times New Roman" panose="02020603050405020304" pitchFamily="18" charset="0"/>
              </a:rPr>
              <a:t> F</a:t>
            </a:r>
            <a:r>
              <a:rPr lang="en-US" sz="3200" baseline="-25000" dirty="0">
                <a:solidFill>
                  <a:srgbClr val="C00000"/>
                </a:solidFill>
                <a:latin typeface="Times New Roman" panose="02020603050405020304" pitchFamily="18" charset="0"/>
                <a:cs typeface="Times New Roman" panose="02020603050405020304" pitchFamily="18" charset="0"/>
              </a:rPr>
              <a:t>2</a:t>
            </a:r>
            <a:r>
              <a:rPr lang="en-US" sz="3200" dirty="0">
                <a:solidFill>
                  <a:srgbClr val="C00000"/>
                </a:solidFill>
                <a:latin typeface="Times New Roman" panose="02020603050405020304" pitchFamily="18" charset="0"/>
                <a:cs typeface="Times New Roman" panose="02020603050405020304" pitchFamily="18" charset="0"/>
              </a:rPr>
              <a:t> </a:t>
            </a:r>
            <a:endParaRPr lang="ru-RU" sz="3200" dirty="0">
              <a:solidFill>
                <a:srgbClr val="C00000"/>
              </a:solidFill>
              <a:latin typeface="Times New Roman" panose="02020603050405020304" pitchFamily="18" charset="0"/>
              <a:cs typeface="Times New Roman" panose="02020603050405020304" pitchFamily="18" charset="0"/>
            </a:endParaRPr>
          </a:p>
        </p:txBody>
      </p:sp>
      <p:grpSp>
        <p:nvGrpSpPr>
          <p:cNvPr id="8" name="Группа 7"/>
          <p:cNvGrpSpPr/>
          <p:nvPr/>
        </p:nvGrpSpPr>
        <p:grpSpPr>
          <a:xfrm>
            <a:off x="2651288" y="2425942"/>
            <a:ext cx="6778349" cy="3767305"/>
            <a:chOff x="386071" y="3038740"/>
            <a:chExt cx="4610100" cy="2562225"/>
          </a:xfrm>
        </p:grpSpPr>
        <p:pic>
          <p:nvPicPr>
            <p:cNvPr id="4" name="Рисунок 3"/>
            <p:cNvPicPr>
              <a:picLocks noChangeAspect="1"/>
            </p:cNvPicPr>
            <p:nvPr/>
          </p:nvPicPr>
          <p:blipFill>
            <a:blip r:embed="rId3"/>
            <a:stretch>
              <a:fillRect/>
            </a:stretch>
          </p:blipFill>
          <p:spPr>
            <a:xfrm rot="16200000">
              <a:off x="1410008" y="2014803"/>
              <a:ext cx="2562225" cy="4610100"/>
            </a:xfrm>
            <a:prstGeom prst="rect">
              <a:avLst/>
            </a:prstGeom>
          </p:spPr>
        </p:pic>
        <p:sp>
          <p:nvSpPr>
            <p:cNvPr id="5" name="TextBox 4"/>
            <p:cNvSpPr txBox="1"/>
            <p:nvPr/>
          </p:nvSpPr>
          <p:spPr>
            <a:xfrm>
              <a:off x="3927763" y="3542518"/>
              <a:ext cx="466794" cy="523220"/>
            </a:xfrm>
            <a:prstGeom prst="rect">
              <a:avLst/>
            </a:prstGeom>
            <a:noFill/>
          </p:spPr>
          <p:txBody>
            <a:bodyPr wrap="none" rtlCol="0">
              <a:spAutoFit/>
            </a:bodyPr>
            <a:lstStyle/>
            <a:p>
              <a:r>
                <a:rPr lang="en-US" sz="2800" dirty="0" smtClean="0"/>
                <a:t>F</a:t>
              </a:r>
              <a:r>
                <a:rPr lang="en-US" dirty="0" smtClean="0"/>
                <a:t>1</a:t>
              </a:r>
              <a:endParaRPr lang="ru-RU" dirty="0"/>
            </a:p>
          </p:txBody>
        </p:sp>
        <p:sp>
          <p:nvSpPr>
            <p:cNvPr id="6" name="TextBox 5"/>
            <p:cNvSpPr txBox="1"/>
            <p:nvPr/>
          </p:nvSpPr>
          <p:spPr>
            <a:xfrm>
              <a:off x="1704040" y="3535022"/>
              <a:ext cx="466794" cy="523220"/>
            </a:xfrm>
            <a:prstGeom prst="rect">
              <a:avLst/>
            </a:prstGeom>
            <a:noFill/>
          </p:spPr>
          <p:txBody>
            <a:bodyPr wrap="none" rtlCol="0">
              <a:spAutoFit/>
            </a:bodyPr>
            <a:lstStyle/>
            <a:p>
              <a:r>
                <a:rPr lang="en-US" sz="2800" dirty="0" smtClean="0"/>
                <a:t>F</a:t>
              </a:r>
              <a:r>
                <a:rPr lang="en-US" dirty="0" smtClean="0"/>
                <a:t>2</a:t>
              </a:r>
              <a:endParaRPr lang="ru-RU" dirty="0"/>
            </a:p>
          </p:txBody>
        </p:sp>
        <p:sp>
          <p:nvSpPr>
            <p:cNvPr id="7" name="TextBox 6"/>
            <p:cNvSpPr txBox="1"/>
            <p:nvPr/>
          </p:nvSpPr>
          <p:spPr>
            <a:xfrm>
              <a:off x="3045676" y="4319853"/>
              <a:ext cx="349776" cy="523220"/>
            </a:xfrm>
            <a:prstGeom prst="rect">
              <a:avLst/>
            </a:prstGeom>
            <a:noFill/>
          </p:spPr>
          <p:txBody>
            <a:bodyPr wrap="none" rtlCol="0">
              <a:spAutoFit/>
            </a:bodyPr>
            <a:lstStyle/>
            <a:p>
              <a:r>
                <a:rPr lang="en-US" sz="2800" dirty="0" smtClean="0"/>
                <a:t>F</a:t>
              </a:r>
              <a:endParaRPr lang="ru-RU" sz="2800" dirty="0"/>
            </a:p>
          </p:txBody>
        </p:sp>
      </p:grpSp>
    </p:spTree>
    <p:extLst>
      <p:ext uri="{BB962C8B-B14F-4D97-AF65-F5344CB8AC3E}">
        <p14:creationId xmlns:p14="http://schemas.microsoft.com/office/powerpoint/2010/main" val="3225210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94227" y="0"/>
            <a:ext cx="3142142"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Вопросы</a:t>
            </a:r>
            <a:endParaRPr lang="ru-RU" sz="6000"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4552949" y="1331615"/>
            <a:ext cx="3624696" cy="2393003"/>
          </a:xfrm>
          <a:prstGeom prst="rect">
            <a:avLst/>
          </a:prstGeom>
        </p:spPr>
      </p:pic>
      <p:sp>
        <p:nvSpPr>
          <p:cNvPr id="4" name="TextBox 3"/>
          <p:cNvSpPr txBox="1"/>
          <p:nvPr/>
        </p:nvSpPr>
        <p:spPr>
          <a:xfrm>
            <a:off x="2280129" y="1010600"/>
            <a:ext cx="8170337" cy="923330"/>
          </a:xfrm>
          <a:prstGeom prst="rect">
            <a:avLst/>
          </a:prstGeom>
          <a:noFill/>
        </p:spPr>
        <p:txBody>
          <a:bodyPr wrap="square" rtlCol="0">
            <a:spAutoFit/>
          </a:bodyPr>
          <a:lstStyle/>
          <a:p>
            <a:pPr marL="342900" indent="-342900" algn="ctr">
              <a:buAutoNum type="arabicPeriod"/>
            </a:pPr>
            <a:r>
              <a:rPr lang="ru-RU" dirty="0" smtClean="0">
                <a:latin typeface="Times New Roman" panose="02020603050405020304" pitchFamily="18" charset="0"/>
                <a:cs typeface="Times New Roman" panose="02020603050405020304" pitchFamily="18" charset="0"/>
              </a:rPr>
              <a:t>Рассмотрите рисунок. Чему равна равнодействующая сил </a:t>
            </a:r>
            <a:r>
              <a:rPr lang="en-US" dirty="0" smtClean="0">
                <a:latin typeface="Times New Roman" panose="02020603050405020304" pitchFamily="18" charset="0"/>
                <a:cs typeface="Times New Roman" panose="02020603050405020304" pitchFamily="18" charset="0"/>
              </a:rPr>
              <a:t>F1 </a:t>
            </a:r>
            <a:r>
              <a:rPr lang="ru-RU" dirty="0" smtClean="0">
                <a:latin typeface="Times New Roman" panose="02020603050405020304" pitchFamily="18" charset="0"/>
                <a:cs typeface="Times New Roman" panose="02020603050405020304" pitchFamily="18" charset="0"/>
              </a:rPr>
              <a:t>и</a:t>
            </a:r>
            <a:r>
              <a:rPr lang="en-US" dirty="0" smtClean="0">
                <a:latin typeface="Times New Roman" panose="02020603050405020304" pitchFamily="18" charset="0"/>
                <a:cs typeface="Times New Roman" panose="02020603050405020304" pitchFamily="18" charset="0"/>
              </a:rPr>
              <a:t> F2</a:t>
            </a:r>
            <a:r>
              <a:rPr lang="ru-RU" dirty="0" smtClean="0">
                <a:latin typeface="Times New Roman" panose="02020603050405020304" pitchFamily="18" charset="0"/>
                <a:cs typeface="Times New Roman" panose="02020603050405020304" pitchFamily="18" charset="0"/>
              </a:rPr>
              <a:t>? Что вы можете сказать о движении тележки?</a:t>
            </a:r>
          </a:p>
          <a:p>
            <a:pPr algn="ctr"/>
            <a:r>
              <a:rPr lang="ru-RU" dirty="0" smtClean="0">
                <a:latin typeface="Times New Roman" panose="02020603050405020304" pitchFamily="18" charset="0"/>
                <a:cs typeface="Times New Roman" panose="02020603050405020304" pitchFamily="18" charset="0"/>
              </a:rPr>
              <a:t>Ответ: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=0, тележка покоится.</a:t>
            </a:r>
            <a:endParaRPr lang="ru-RU"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280128" y="4040570"/>
            <a:ext cx="8170337" cy="2308324"/>
          </a:xfrm>
          <a:prstGeom prst="rect">
            <a:avLst/>
          </a:prstGeom>
          <a:noFill/>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2. На тело действуют три силы направленные вдоль одной прямой: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1 = 100 Н,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2 = 150 Н, </a:t>
            </a:r>
            <a:r>
              <a:rPr lang="en-US" dirty="0" smtClean="0">
                <a:latin typeface="Times New Roman" panose="02020603050405020304" pitchFamily="18" charset="0"/>
                <a:cs typeface="Times New Roman" panose="02020603050405020304" pitchFamily="18" charset="0"/>
              </a:rPr>
              <a:t>F3</a:t>
            </a:r>
            <a:r>
              <a:rPr lang="ru-RU" dirty="0" smtClean="0">
                <a:latin typeface="Times New Roman" panose="02020603050405020304" pitchFamily="18" charset="0"/>
                <a:cs typeface="Times New Roman" panose="02020603050405020304" pitchFamily="18" charset="0"/>
              </a:rPr>
              <a:t> = 250 Н. Найдите их равнодействующую. Рассмотрите все варианты.</a:t>
            </a:r>
          </a:p>
          <a:p>
            <a:pPr algn="ctr"/>
            <a:r>
              <a:rPr lang="ru-RU" dirty="0" smtClean="0">
                <a:latin typeface="Times New Roman" panose="02020603050405020304" pitchFamily="18" charset="0"/>
                <a:cs typeface="Times New Roman" panose="02020603050405020304" pitchFamily="18" charset="0"/>
              </a:rPr>
              <a:t>Ответ: </a:t>
            </a:r>
          </a:p>
          <a:p>
            <a:pPr marL="342900" indent="-342900" algn="ctr">
              <a:buAutoNum type="arabicParenR"/>
            </a:pPr>
            <a:r>
              <a:rPr lang="en-US" dirty="0" smtClean="0">
                <a:latin typeface="Times New Roman" panose="02020603050405020304" pitchFamily="18" charset="0"/>
                <a:cs typeface="Times New Roman" panose="02020603050405020304" pitchFamily="18" charset="0"/>
              </a:rPr>
              <a:t>F=500H</a:t>
            </a:r>
          </a:p>
          <a:p>
            <a:pPr marL="342900" indent="-342900" algn="ctr">
              <a:buAutoNum type="arabicParenR"/>
            </a:pPr>
            <a:r>
              <a:rPr lang="en-US" dirty="0" smtClean="0">
                <a:latin typeface="Times New Roman" panose="02020603050405020304" pitchFamily="18" charset="0"/>
                <a:cs typeface="Times New Roman" panose="02020603050405020304" pitchFamily="18" charset="0"/>
              </a:rPr>
              <a:t>F=0H</a:t>
            </a:r>
          </a:p>
          <a:p>
            <a:pPr marL="342900" indent="-342900" algn="ctr">
              <a:buAutoNum type="arabicParenR"/>
            </a:pPr>
            <a:r>
              <a:rPr lang="en-US" dirty="0" smtClean="0">
                <a:latin typeface="Times New Roman" panose="02020603050405020304" pitchFamily="18" charset="0"/>
                <a:cs typeface="Times New Roman" panose="02020603050405020304" pitchFamily="18" charset="0"/>
              </a:rPr>
              <a:t>F=200H</a:t>
            </a:r>
          </a:p>
          <a:p>
            <a:pPr marL="342900" indent="-342900" algn="ctr">
              <a:buAutoNum type="arabicParenR"/>
            </a:pPr>
            <a:r>
              <a:rPr lang="en-US" dirty="0" smtClean="0">
                <a:latin typeface="Times New Roman" panose="02020603050405020304" pitchFamily="18" charset="0"/>
                <a:cs typeface="Times New Roman" panose="02020603050405020304" pitchFamily="18" charset="0"/>
              </a:rPr>
              <a:t>F=300H</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72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1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1000"/>
                                        <p:tgtEl>
                                          <p:spTgt spid="5">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10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1000"/>
                                        <p:tgtEl>
                                          <p:spTgt spid="5">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1000"/>
                                        <p:tgtEl>
                                          <p:spTgt spid="5">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arn(inVertical)">
                                      <p:cBhvr>
                                        <p:cTn id="24"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3616037" y="0"/>
            <a:ext cx="4807278"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Сложение сил</a:t>
            </a:r>
            <a:endParaRPr lang="ru-RU" sz="6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1143000"/>
            <a:ext cx="12192000" cy="1754326"/>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 реальной ситуации при земных условиях на движущееся ли покоящееся  тело действуют чаще всего несколько сил. На рисунке показано тело, на которое действуют 3 силы: </a:t>
            </a:r>
            <a:r>
              <a:rPr lang="en-US" dirty="0" smtClean="0">
                <a:latin typeface="Times New Roman" panose="02020603050405020304" pitchFamily="18" charset="0"/>
                <a:cs typeface="Times New Roman" panose="02020603050405020304" pitchFamily="18" charset="0"/>
              </a:rPr>
              <a:t>F</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F</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F</a:t>
            </a:r>
            <a:r>
              <a:rPr lang="en-US" baseline="-25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Каждая сила придаёт телу ускорения: а</a:t>
            </a:r>
            <a:r>
              <a:rPr lang="ru-RU" baseline="-25000" dirty="0" smtClean="0">
                <a:latin typeface="Times New Roman" panose="02020603050405020304" pitchFamily="18" charset="0"/>
                <a:cs typeface="Times New Roman" panose="02020603050405020304" pitchFamily="18" charset="0"/>
              </a:rPr>
              <a:t>1</a:t>
            </a:r>
            <a:r>
              <a:rPr lang="ru-RU" dirty="0" smtClean="0">
                <a:latin typeface="Times New Roman" panose="02020603050405020304" pitchFamily="18" charset="0"/>
                <a:cs typeface="Times New Roman" panose="02020603050405020304" pitchFamily="18" charset="0"/>
              </a:rPr>
              <a:t>, а</a:t>
            </a:r>
            <a:r>
              <a:rPr lang="ru-RU" baseline="-25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а</a:t>
            </a:r>
            <a:r>
              <a:rPr lang="ru-RU" baseline="-25000" dirty="0" smtClean="0">
                <a:latin typeface="Times New Roman" panose="02020603050405020304" pitchFamily="18" charset="0"/>
                <a:cs typeface="Times New Roman" panose="02020603050405020304" pitchFamily="18" charset="0"/>
              </a:rPr>
              <a:t>3</a:t>
            </a:r>
            <a:r>
              <a:rPr lang="ru-RU" dirty="0" smtClean="0">
                <a:latin typeface="Times New Roman" panose="02020603050405020304" pitchFamily="18" charset="0"/>
                <a:cs typeface="Times New Roman" panose="02020603050405020304" pitchFamily="18" charset="0"/>
              </a:rPr>
              <a:t>, совпадающее по направлению с соответствующей силой. Однако как показывают опыты, ускорение, с которым в результате движется тело, будет таким, какое сообщила бы ему одна сила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Силу, которая производит на тело такое же действие, как несколько одновременно действующих сил, называют равнодействующей этих сил. </a:t>
            </a:r>
            <a:r>
              <a:rPr lang="ru-RU" dirty="0" smtClean="0">
                <a:latin typeface="Times New Roman" panose="02020603050405020304" pitchFamily="18" charset="0"/>
                <a:cs typeface="Times New Roman" panose="02020603050405020304" pitchFamily="18" charset="0"/>
              </a:rPr>
              <a:t>Чтобы её найти нужно узнать геометрическую сумму всех сил, действующих на тело.</a:t>
            </a:r>
            <a:endParaRPr lang="ru-RU" b="1" dirty="0">
              <a:latin typeface="Times New Roman" panose="02020603050405020304" pitchFamily="18" charset="0"/>
              <a:cs typeface="Times New Roman" panose="02020603050405020304" pitchFamily="18" charset="0"/>
            </a:endParaRPr>
          </a:p>
        </p:txBody>
      </p:sp>
      <p:grpSp>
        <p:nvGrpSpPr>
          <p:cNvPr id="23" name="Группа 22"/>
          <p:cNvGrpSpPr/>
          <p:nvPr/>
        </p:nvGrpSpPr>
        <p:grpSpPr>
          <a:xfrm>
            <a:off x="2504208" y="3543918"/>
            <a:ext cx="2556164" cy="2400300"/>
            <a:chOff x="1215736" y="3657600"/>
            <a:chExt cx="2556164" cy="2400300"/>
          </a:xfrm>
        </p:grpSpPr>
        <p:sp>
          <p:nvSpPr>
            <p:cNvPr id="4" name="Овал 3"/>
            <p:cNvSpPr/>
            <p:nvPr/>
          </p:nvSpPr>
          <p:spPr>
            <a:xfrm>
              <a:off x="2306782" y="4748645"/>
              <a:ext cx="1309255" cy="1309255"/>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a:off x="2961409" y="5351318"/>
              <a:ext cx="810491" cy="135081"/>
            </a:xfrm>
            <a:prstGeom prst="rightArrow">
              <a:avLst/>
            </a:prstGeom>
            <a:solidFill>
              <a:schemeClr val="tx1">
                <a:lumMod val="95000"/>
                <a:lumOff val="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rot="10800000">
              <a:off x="1215736" y="5351318"/>
              <a:ext cx="1745672" cy="1402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rot="16200000">
              <a:off x="2088572" y="4460298"/>
              <a:ext cx="1745672" cy="140276"/>
            </a:xfrm>
            <a:prstGeom prst="rightArrow">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303189" y="5403272"/>
              <a:ext cx="407484" cy="369332"/>
            </a:xfrm>
            <a:prstGeom prst="rect">
              <a:avLst/>
            </a:prstGeom>
            <a:noFill/>
          </p:spPr>
          <p:txBody>
            <a:bodyPr wrap="none" rtlCol="0">
              <a:spAutoFit/>
            </a:bodyPr>
            <a:lstStyle/>
            <a:p>
              <a:r>
                <a:rPr lang="en-US" dirty="0" smtClean="0"/>
                <a:t>F3</a:t>
              </a:r>
              <a:endParaRPr lang="ru-RU" dirty="0"/>
            </a:p>
          </p:txBody>
        </p:sp>
        <p:sp>
          <p:nvSpPr>
            <p:cNvPr id="10" name="TextBox 9"/>
            <p:cNvSpPr txBox="1"/>
            <p:nvPr/>
          </p:nvSpPr>
          <p:spPr>
            <a:xfrm>
              <a:off x="2959170" y="4257445"/>
              <a:ext cx="407484" cy="369332"/>
            </a:xfrm>
            <a:prstGeom prst="rect">
              <a:avLst/>
            </a:prstGeom>
            <a:noFill/>
          </p:spPr>
          <p:txBody>
            <a:bodyPr wrap="none" rtlCol="0">
              <a:spAutoFit/>
            </a:bodyPr>
            <a:lstStyle/>
            <a:p>
              <a:r>
                <a:rPr lang="en-US" dirty="0" smtClean="0"/>
                <a:t>F2</a:t>
              </a:r>
              <a:endParaRPr lang="ru-RU" dirty="0"/>
            </a:p>
          </p:txBody>
        </p:sp>
        <p:sp>
          <p:nvSpPr>
            <p:cNvPr id="11" name="TextBox 10"/>
            <p:cNvSpPr txBox="1"/>
            <p:nvPr/>
          </p:nvSpPr>
          <p:spPr>
            <a:xfrm>
              <a:off x="1557517" y="5444607"/>
              <a:ext cx="407484" cy="369332"/>
            </a:xfrm>
            <a:prstGeom prst="rect">
              <a:avLst/>
            </a:prstGeom>
            <a:noFill/>
          </p:spPr>
          <p:txBody>
            <a:bodyPr wrap="none" rtlCol="0">
              <a:spAutoFit/>
            </a:bodyPr>
            <a:lstStyle/>
            <a:p>
              <a:r>
                <a:rPr lang="en-US" dirty="0" smtClean="0"/>
                <a:t>F1</a:t>
              </a:r>
              <a:endParaRPr lang="ru-RU" dirty="0"/>
            </a:p>
          </p:txBody>
        </p:sp>
        <p:sp>
          <p:nvSpPr>
            <p:cNvPr id="12" name="Стрелка вправо 11"/>
            <p:cNvSpPr/>
            <p:nvPr/>
          </p:nvSpPr>
          <p:spPr>
            <a:xfrm>
              <a:off x="3241963" y="5161910"/>
              <a:ext cx="374072" cy="135080"/>
            </a:xfrm>
            <a:prstGeom prst="rightArrow">
              <a:avLst/>
            </a:prstGeom>
            <a:solidFill>
              <a:schemeClr val="tx1">
                <a:lumMod val="95000"/>
                <a:lumOff val="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12"/>
            <p:cNvSpPr/>
            <p:nvPr/>
          </p:nvSpPr>
          <p:spPr>
            <a:xfrm rot="10800000">
              <a:off x="1512897" y="5070990"/>
              <a:ext cx="496725" cy="181840"/>
            </a:xfrm>
            <a:prstGeom prst="rightArrow">
              <a:avLst/>
            </a:prstGeom>
            <a:solidFill>
              <a:schemeClr val="tx1">
                <a:lumMod val="95000"/>
                <a:lumOff val="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право 13"/>
            <p:cNvSpPr/>
            <p:nvPr/>
          </p:nvSpPr>
          <p:spPr>
            <a:xfrm rot="16200000">
              <a:off x="2397702" y="4377509"/>
              <a:ext cx="810491" cy="135081"/>
            </a:xfrm>
            <a:prstGeom prst="rightArrow">
              <a:avLst/>
            </a:prstGeom>
            <a:solidFill>
              <a:schemeClr val="tx1">
                <a:lumMod val="95000"/>
                <a:lumOff val="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1597331" y="4770359"/>
              <a:ext cx="412292" cy="369332"/>
            </a:xfrm>
            <a:prstGeom prst="rect">
              <a:avLst/>
            </a:prstGeom>
            <a:noFill/>
          </p:spPr>
          <p:txBody>
            <a:bodyPr wrap="none" rtlCol="0">
              <a:spAutoFit/>
            </a:bodyPr>
            <a:lstStyle/>
            <a:p>
              <a:r>
                <a:rPr lang="en-US" dirty="0" smtClean="0"/>
                <a:t>a1</a:t>
              </a:r>
              <a:endParaRPr lang="ru-RU" dirty="0"/>
            </a:p>
          </p:txBody>
        </p:sp>
        <p:sp>
          <p:nvSpPr>
            <p:cNvPr id="16" name="TextBox 15"/>
            <p:cNvSpPr txBox="1"/>
            <p:nvPr/>
          </p:nvSpPr>
          <p:spPr>
            <a:xfrm>
              <a:off x="2387872" y="4345770"/>
              <a:ext cx="412292" cy="369332"/>
            </a:xfrm>
            <a:prstGeom prst="rect">
              <a:avLst/>
            </a:prstGeom>
            <a:noFill/>
          </p:spPr>
          <p:txBody>
            <a:bodyPr wrap="none" rtlCol="0">
              <a:spAutoFit/>
            </a:bodyPr>
            <a:lstStyle/>
            <a:p>
              <a:r>
                <a:rPr lang="en-US" dirty="0" smtClean="0"/>
                <a:t>a2</a:t>
              </a:r>
              <a:endParaRPr lang="ru-RU" dirty="0"/>
            </a:p>
          </p:txBody>
        </p:sp>
        <p:sp>
          <p:nvSpPr>
            <p:cNvPr id="17" name="TextBox 16"/>
            <p:cNvSpPr txBox="1"/>
            <p:nvPr/>
          </p:nvSpPr>
          <p:spPr>
            <a:xfrm>
              <a:off x="3222853" y="4837786"/>
              <a:ext cx="412292" cy="369332"/>
            </a:xfrm>
            <a:prstGeom prst="rect">
              <a:avLst/>
            </a:prstGeom>
            <a:noFill/>
          </p:spPr>
          <p:txBody>
            <a:bodyPr wrap="none" rtlCol="0">
              <a:spAutoFit/>
            </a:bodyPr>
            <a:lstStyle/>
            <a:p>
              <a:r>
                <a:rPr lang="en-US" dirty="0" smtClean="0"/>
                <a:t>a3</a:t>
              </a:r>
              <a:endParaRPr lang="ru-RU" dirty="0"/>
            </a:p>
          </p:txBody>
        </p:sp>
      </p:grpSp>
      <p:grpSp>
        <p:nvGrpSpPr>
          <p:cNvPr id="24" name="Группа 23"/>
          <p:cNvGrpSpPr/>
          <p:nvPr/>
        </p:nvGrpSpPr>
        <p:grpSpPr>
          <a:xfrm>
            <a:off x="7025274" y="3797328"/>
            <a:ext cx="2796082" cy="2079643"/>
            <a:chOff x="5897646" y="3977621"/>
            <a:chExt cx="2796082" cy="2079643"/>
          </a:xfrm>
        </p:grpSpPr>
        <p:sp>
          <p:nvSpPr>
            <p:cNvPr id="18" name="Овал 17"/>
            <p:cNvSpPr/>
            <p:nvPr/>
          </p:nvSpPr>
          <p:spPr>
            <a:xfrm>
              <a:off x="7384473" y="4748009"/>
              <a:ext cx="1309255" cy="1309255"/>
            </a:xfrm>
            <a:prstGeom prst="ellipse">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3292515">
              <a:off x="5897646" y="4533259"/>
              <a:ext cx="2510888" cy="18703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rot="13374957">
              <a:off x="6701085" y="4218846"/>
              <a:ext cx="904009" cy="14547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6555053" y="4401027"/>
              <a:ext cx="290464" cy="369332"/>
            </a:xfrm>
            <a:prstGeom prst="rect">
              <a:avLst/>
            </a:prstGeom>
            <a:noFill/>
          </p:spPr>
          <p:txBody>
            <a:bodyPr wrap="none" rtlCol="0">
              <a:spAutoFit/>
            </a:bodyPr>
            <a:lstStyle/>
            <a:p>
              <a:r>
                <a:rPr lang="en-US" dirty="0" smtClean="0"/>
                <a:t>F</a:t>
              </a:r>
              <a:endParaRPr lang="ru-RU" dirty="0"/>
            </a:p>
          </p:txBody>
        </p:sp>
        <p:sp>
          <p:nvSpPr>
            <p:cNvPr id="22" name="TextBox 21"/>
            <p:cNvSpPr txBox="1"/>
            <p:nvPr/>
          </p:nvSpPr>
          <p:spPr>
            <a:xfrm>
              <a:off x="7153089" y="3977621"/>
              <a:ext cx="295274" cy="369332"/>
            </a:xfrm>
            <a:prstGeom prst="rect">
              <a:avLst/>
            </a:prstGeom>
            <a:noFill/>
          </p:spPr>
          <p:txBody>
            <a:bodyPr wrap="none" rtlCol="0">
              <a:spAutoFit/>
            </a:bodyPr>
            <a:lstStyle/>
            <a:p>
              <a:r>
                <a:rPr lang="en-US" dirty="0" smtClean="0"/>
                <a:t>a</a:t>
              </a:r>
              <a:endParaRPr lang="ru-RU" dirty="0"/>
            </a:p>
          </p:txBody>
        </p:sp>
      </p:grpSp>
    </p:spTree>
    <p:extLst>
      <p:ext uri="{BB962C8B-B14F-4D97-AF65-F5344CB8AC3E}">
        <p14:creationId xmlns:p14="http://schemas.microsoft.com/office/powerpoint/2010/main" val="307427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2116282" y="3574122"/>
            <a:ext cx="7959435" cy="3283878"/>
          </a:xfrm>
          <a:prstGeom prst="rect">
            <a:avLst/>
          </a:prstGeom>
        </p:spPr>
      </p:pic>
      <p:sp>
        <p:nvSpPr>
          <p:cNvPr id="2" name="TextBox 1"/>
          <p:cNvSpPr txBox="1"/>
          <p:nvPr/>
        </p:nvSpPr>
        <p:spPr>
          <a:xfrm>
            <a:off x="0" y="233433"/>
            <a:ext cx="12192000" cy="4308872"/>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Как были определены модуль силы и её направление? Рассмотрим случай когда к телу приложены две силы в одном направлении. Для этого проделаем опыт. Для начала прикрепим к динамометру Д1 и Д2 динамометр Д3. Приведём систему в движение, потянув её за нить. Показание всех трёх динамометров позволяют нам убедится в том, что модуль равнодействующей двух сил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 в этом случае равен модулю сил </a:t>
            </a:r>
            <a:r>
              <a:rPr lang="en-US" dirty="0" smtClean="0">
                <a:latin typeface="Times New Roman" panose="02020603050405020304" pitchFamily="18" charset="0"/>
                <a:cs typeface="Times New Roman" panose="02020603050405020304" pitchFamily="18" charset="0"/>
              </a:rPr>
              <a:t>F</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 </a:t>
            </a:r>
            <a:r>
              <a:rPr lang="en-US" dirty="0" smtClean="0">
                <a:latin typeface="Times New Roman" panose="02020603050405020304" pitchFamily="18" charset="0"/>
                <a:cs typeface="Times New Roman" panose="02020603050405020304" pitchFamily="18" charset="0"/>
              </a:rPr>
              <a:t>F</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pPr algn="ctr"/>
            <a:r>
              <a:rPr lang="en-US" sz="3200" dirty="0" smtClean="0">
                <a:solidFill>
                  <a:srgbClr val="C00000"/>
                </a:solidFill>
                <a:latin typeface="Times New Roman" panose="02020603050405020304" pitchFamily="18" charset="0"/>
                <a:cs typeface="Times New Roman" panose="02020603050405020304" pitchFamily="18" charset="0"/>
              </a:rPr>
              <a:t>F = F</a:t>
            </a:r>
            <a:r>
              <a:rPr lang="en-US" sz="3200" baseline="-25000" dirty="0" smtClean="0">
                <a:solidFill>
                  <a:srgbClr val="C00000"/>
                </a:solidFill>
                <a:latin typeface="Times New Roman" panose="02020603050405020304" pitchFamily="18" charset="0"/>
                <a:cs typeface="Times New Roman" panose="02020603050405020304" pitchFamily="18" charset="0"/>
              </a:rPr>
              <a:t>1</a:t>
            </a:r>
            <a:r>
              <a:rPr lang="en-US" sz="3200" dirty="0" smtClean="0">
                <a:solidFill>
                  <a:srgbClr val="C00000"/>
                </a:solidFill>
                <a:latin typeface="Times New Roman" panose="02020603050405020304" pitchFamily="18" charset="0"/>
                <a:cs typeface="Times New Roman" panose="02020603050405020304" pitchFamily="18" charset="0"/>
              </a:rPr>
              <a:t> + F</a:t>
            </a:r>
            <a:r>
              <a:rPr lang="en-US" sz="3200" baseline="-25000" dirty="0" smtClean="0">
                <a:solidFill>
                  <a:srgbClr val="C00000"/>
                </a:solidFill>
                <a:latin typeface="Times New Roman" panose="02020603050405020304" pitchFamily="18" charset="0"/>
                <a:cs typeface="Times New Roman" panose="02020603050405020304" pitchFamily="18" charset="0"/>
              </a:rPr>
              <a:t>2</a:t>
            </a:r>
            <a:r>
              <a:rPr lang="en-US" sz="3200" dirty="0" smtClean="0">
                <a:solidFill>
                  <a:srgbClr val="C00000"/>
                </a:solidFill>
                <a:latin typeface="Times New Roman" panose="02020603050405020304" pitchFamily="18" charset="0"/>
                <a:cs typeface="Times New Roman" panose="02020603050405020304" pitchFamily="18" charset="0"/>
              </a:rPr>
              <a:t> </a:t>
            </a:r>
          </a:p>
          <a:p>
            <a:r>
              <a:rPr lang="en-US" dirty="0" smtClean="0">
                <a:solidFill>
                  <a:srgbClr val="C00000"/>
                </a:solidFill>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Если увеличить число сил, действующих на тело в одном направлении, то динамометр Д3 покажет, что модуль равнодействующей двух сил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 равен сумме модулей всех действующих сил:</a:t>
            </a:r>
          </a:p>
          <a:p>
            <a:endParaRPr lang="ru-RU" dirty="0">
              <a:solidFill>
                <a:srgbClr val="C00000"/>
              </a:solidFill>
              <a:latin typeface="Times New Roman" panose="02020603050405020304" pitchFamily="18" charset="0"/>
              <a:cs typeface="Times New Roman" panose="02020603050405020304" pitchFamily="18" charset="0"/>
            </a:endParaRPr>
          </a:p>
          <a:p>
            <a:pPr lvl="0" algn="ctr"/>
            <a:r>
              <a:rPr lang="en-US" sz="3200" dirty="0">
                <a:solidFill>
                  <a:srgbClr val="C00000"/>
                </a:solidFill>
                <a:latin typeface="Times New Roman" panose="02020603050405020304" pitchFamily="18" charset="0"/>
                <a:cs typeface="Times New Roman" panose="02020603050405020304" pitchFamily="18" charset="0"/>
              </a:rPr>
              <a:t>F = F</a:t>
            </a:r>
            <a:r>
              <a:rPr lang="en-US" sz="3200" baseline="-25000" dirty="0">
                <a:solidFill>
                  <a:srgbClr val="C00000"/>
                </a:solidFill>
                <a:latin typeface="Times New Roman" panose="02020603050405020304" pitchFamily="18" charset="0"/>
                <a:cs typeface="Times New Roman" panose="02020603050405020304" pitchFamily="18" charset="0"/>
              </a:rPr>
              <a:t>1</a:t>
            </a:r>
            <a:r>
              <a:rPr lang="en-US" sz="3200" dirty="0">
                <a:solidFill>
                  <a:srgbClr val="C00000"/>
                </a:solidFill>
                <a:latin typeface="Times New Roman" panose="02020603050405020304" pitchFamily="18" charset="0"/>
                <a:cs typeface="Times New Roman" panose="02020603050405020304" pitchFamily="18" charset="0"/>
              </a:rPr>
              <a:t> + F</a:t>
            </a:r>
            <a:r>
              <a:rPr lang="en-US" sz="3200" baseline="-25000" dirty="0">
                <a:solidFill>
                  <a:srgbClr val="C00000"/>
                </a:solidFill>
                <a:latin typeface="Times New Roman" panose="02020603050405020304" pitchFamily="18" charset="0"/>
                <a:cs typeface="Times New Roman" panose="02020603050405020304" pitchFamily="18" charset="0"/>
              </a:rPr>
              <a:t>2</a:t>
            </a:r>
            <a:r>
              <a:rPr lang="en-US" sz="3200" dirty="0">
                <a:solidFill>
                  <a:srgbClr val="C00000"/>
                </a:solidFill>
                <a:latin typeface="Times New Roman" panose="02020603050405020304" pitchFamily="18" charset="0"/>
                <a:cs typeface="Times New Roman" panose="02020603050405020304" pitchFamily="18" charset="0"/>
              </a:rPr>
              <a:t> </a:t>
            </a:r>
            <a:r>
              <a:rPr lang="ru-RU" sz="3200" dirty="0" smtClean="0">
                <a:solidFill>
                  <a:srgbClr val="C00000"/>
                </a:solidFill>
                <a:latin typeface="Times New Roman" panose="02020603050405020304" pitchFamily="18" charset="0"/>
                <a:cs typeface="Times New Roman" panose="02020603050405020304" pitchFamily="18" charset="0"/>
              </a:rPr>
              <a:t>+ …</a:t>
            </a:r>
          </a:p>
          <a:p>
            <a:r>
              <a:rPr lang="ru-RU" sz="1600" dirty="0" smtClean="0">
                <a:latin typeface="Times New Roman" panose="02020603050405020304" pitchFamily="18" charset="0"/>
                <a:cs typeface="Times New Roman" panose="02020603050405020304" pitchFamily="18" charset="0"/>
              </a:rPr>
              <a:t>     Модуль </a:t>
            </a:r>
            <a:r>
              <a:rPr lang="ru-RU" sz="1600" dirty="0">
                <a:latin typeface="Times New Roman" panose="02020603050405020304" pitchFamily="18" charset="0"/>
                <a:cs typeface="Times New Roman" panose="02020603050405020304" pitchFamily="18" charset="0"/>
              </a:rPr>
              <a:t>равнодействующей сил равен сумме модулей всех действующих сил, если они направлены вдоль одной и той же прямой в одну сторону. Направление равнодействующих сил в этом случае совпадает с направлением действующих сил.</a:t>
            </a:r>
          </a:p>
          <a:p>
            <a:pPr lvl="0"/>
            <a:endParaRPr lang="en-US" sz="1600" dirty="0">
              <a:solidFill>
                <a:srgbClr val="C00000"/>
              </a:solidFill>
              <a:latin typeface="Times New Roman" panose="02020603050405020304" pitchFamily="18" charset="0"/>
              <a:cs typeface="Times New Roman" panose="02020603050405020304" pitchFamily="18" charset="0"/>
            </a:endParaRPr>
          </a:p>
          <a:p>
            <a:r>
              <a:rPr lang="ru-RU" dirty="0" smtClean="0">
                <a:solidFill>
                  <a:srgbClr val="C00000"/>
                </a:solidFill>
                <a:latin typeface="Times New Roman" panose="02020603050405020304" pitchFamily="18" charset="0"/>
                <a:cs typeface="Times New Roman" panose="02020603050405020304" pitchFamily="18" charset="0"/>
              </a:rPr>
              <a:t>    </a:t>
            </a:r>
            <a:endParaRPr lang="ru-RU"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749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 y="83128"/>
            <a:ext cx="12191999" cy="3108543"/>
          </a:xfrm>
          <a:prstGeom prst="rect">
            <a:avLst/>
          </a:prstGeom>
          <a:noFill/>
        </p:spPr>
        <p:txBody>
          <a:bodyPr wrap="square" rtlCol="0">
            <a:spAutoFit/>
          </a:bodyPr>
          <a:lstStyle/>
          <a:p>
            <a:r>
              <a:rPr lang="ru-RU" sz="1600" dirty="0" smtClean="0">
                <a:latin typeface="Times New Roman" panose="02020603050405020304" pitchFamily="18" charset="0"/>
                <a:cs typeface="Times New Roman" panose="02020603050405020304" pitchFamily="18" charset="0"/>
              </a:rPr>
              <a:t>Проделаем опыт и выясним, как найти геометрическую сумму сил в том случае, когда силы направлены вдоль одной прямой, но в противоположные стороны. На столик динамометра с круглым циферблатом поставим гирю, которая будет действовать на динамометр с силой </a:t>
            </a:r>
            <a:r>
              <a:rPr lang="en-US" sz="1600" dirty="0" smtClean="0">
                <a:latin typeface="Times New Roman" panose="02020603050405020304" pitchFamily="18" charset="0"/>
                <a:cs typeface="Times New Roman" panose="02020603050405020304" pitchFamily="18" charset="0"/>
              </a:rPr>
              <a:t>F</a:t>
            </a:r>
            <a:r>
              <a:rPr lang="en-US" sz="1600" baseline="-25000" dirty="0" smtClean="0">
                <a:latin typeface="Times New Roman" panose="02020603050405020304" pitchFamily="18" charset="0"/>
                <a:cs typeface="Times New Roman" panose="02020603050405020304" pitchFamily="18" charset="0"/>
              </a:rPr>
              <a:t>1</a:t>
            </a: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5 Н. Одновременно будем поднимать этот же столик с силой </a:t>
            </a:r>
            <a:r>
              <a:rPr lang="en-US" sz="1600" dirty="0" smtClean="0">
                <a:latin typeface="Times New Roman" panose="02020603050405020304" pitchFamily="18" charset="0"/>
                <a:cs typeface="Times New Roman" panose="02020603050405020304" pitchFamily="18" charset="0"/>
              </a:rPr>
              <a:t>F</a:t>
            </a:r>
            <a:r>
              <a:rPr lang="en-US" sz="1600" baseline="-25000" dirty="0" smtClean="0">
                <a:latin typeface="Times New Roman" panose="02020603050405020304" pitchFamily="18" charset="0"/>
                <a:cs typeface="Times New Roman" panose="02020603050405020304" pitchFamily="18" charset="0"/>
              </a:rPr>
              <a:t>2</a:t>
            </a:r>
            <a:r>
              <a:rPr lang="en-US" sz="1600" dirty="0" smtClean="0">
                <a:latin typeface="Times New Roman" panose="02020603050405020304" pitchFamily="18" charset="0"/>
                <a:cs typeface="Times New Roman" panose="02020603050405020304" pitchFamily="18" charset="0"/>
              </a:rPr>
              <a:t> = 4 H</a:t>
            </a:r>
            <a:r>
              <a:rPr lang="ru-RU" sz="1600" dirty="0" smtClean="0">
                <a:latin typeface="Times New Roman" panose="02020603050405020304" pitchFamily="18" charset="0"/>
                <a:cs typeface="Times New Roman" panose="02020603050405020304" pitchFamily="18" charset="0"/>
              </a:rPr>
              <a:t>. Сила </a:t>
            </a:r>
            <a:r>
              <a:rPr lang="en-US" sz="1600" dirty="0" smtClean="0">
                <a:latin typeface="Times New Roman" panose="02020603050405020304" pitchFamily="18" charset="0"/>
                <a:cs typeface="Times New Roman" panose="02020603050405020304" pitchFamily="18" charset="0"/>
              </a:rPr>
              <a:t>F</a:t>
            </a:r>
            <a:r>
              <a:rPr lang="en-US" sz="1600" baseline="-25000" dirty="0" smtClean="0">
                <a:latin typeface="Times New Roman" panose="02020603050405020304" pitchFamily="18" charset="0"/>
                <a:cs typeface="Times New Roman" panose="02020603050405020304" pitchFamily="18" charset="0"/>
              </a:rPr>
              <a:t>1</a:t>
            </a:r>
            <a:r>
              <a:rPr lang="ru-RU" sz="1600" baseline="-250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направлена вниз, а </a:t>
            </a:r>
            <a:r>
              <a:rPr lang="en-US" sz="1600" dirty="0" smtClean="0">
                <a:latin typeface="Times New Roman" panose="02020603050405020304" pitchFamily="18" charset="0"/>
                <a:cs typeface="Times New Roman" panose="02020603050405020304" pitchFamily="18" charset="0"/>
              </a:rPr>
              <a:t>F</a:t>
            </a:r>
            <a:r>
              <a:rPr lang="en-US" sz="1600" baseline="-25000" dirty="0" smtClean="0">
                <a:latin typeface="Times New Roman" panose="02020603050405020304" pitchFamily="18" charset="0"/>
                <a:cs typeface="Times New Roman" panose="02020603050405020304" pitchFamily="18" charset="0"/>
              </a:rPr>
              <a:t>2</a:t>
            </a:r>
            <a:r>
              <a:rPr lang="ru-RU" sz="1600" baseline="-250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 вверх. Динамометр покажет силу </a:t>
            </a:r>
            <a:r>
              <a:rPr lang="en-US" sz="1600" dirty="0" smtClean="0">
                <a:latin typeface="Times New Roman" panose="02020603050405020304" pitchFamily="18" charset="0"/>
                <a:cs typeface="Times New Roman" panose="02020603050405020304" pitchFamily="18" charset="0"/>
              </a:rPr>
              <a:t>F</a:t>
            </a:r>
            <a:r>
              <a:rPr lang="ru-RU" sz="1600" dirty="0" smtClean="0">
                <a:latin typeface="Times New Roman" panose="02020603050405020304" pitchFamily="18" charset="0"/>
                <a:cs typeface="Times New Roman" panose="02020603050405020304" pitchFamily="18" charset="0"/>
              </a:rPr>
              <a:t> = 1 Н. Эта сила и есть равнодействующая сил </a:t>
            </a:r>
            <a:r>
              <a:rPr lang="en-US" sz="1600" dirty="0">
                <a:latin typeface="Times New Roman" panose="02020603050405020304" pitchFamily="18" charset="0"/>
                <a:cs typeface="Times New Roman" panose="02020603050405020304" pitchFamily="18" charset="0"/>
              </a:rPr>
              <a:t>F</a:t>
            </a:r>
            <a:r>
              <a:rPr lang="en-US" sz="1600" baseline="-25000" dirty="0">
                <a:latin typeface="Times New Roman" panose="02020603050405020304" pitchFamily="18" charset="0"/>
                <a:cs typeface="Times New Roman" panose="02020603050405020304" pitchFamily="18" charset="0"/>
              </a:rPr>
              <a:t>1</a:t>
            </a:r>
            <a:r>
              <a:rPr lang="ru-RU" sz="1600" dirty="0" smtClean="0">
                <a:latin typeface="Times New Roman" panose="02020603050405020304" pitchFamily="18" charset="0"/>
                <a:cs typeface="Times New Roman" panose="02020603050405020304" pitchFamily="18" charset="0"/>
              </a:rPr>
              <a:t> и </a:t>
            </a:r>
            <a:r>
              <a:rPr lang="en-US" sz="1600" dirty="0" smtClean="0">
                <a:latin typeface="Times New Roman" panose="02020603050405020304" pitchFamily="18" charset="0"/>
                <a:cs typeface="Times New Roman" panose="02020603050405020304" pitchFamily="18" charset="0"/>
              </a:rPr>
              <a:t>F</a:t>
            </a:r>
            <a:r>
              <a:rPr lang="en-US" sz="1600" baseline="-25000" dirty="0" smtClean="0">
                <a:latin typeface="Times New Roman" panose="02020603050405020304" pitchFamily="18" charset="0"/>
                <a:cs typeface="Times New Roman" panose="02020603050405020304" pitchFamily="18" charset="0"/>
              </a:rPr>
              <a:t>2</a:t>
            </a:r>
            <a:r>
              <a:rPr lang="ru-RU" sz="1600" dirty="0" smtClean="0">
                <a:latin typeface="Times New Roman" panose="02020603050405020304" pitchFamily="18" charset="0"/>
                <a:cs typeface="Times New Roman" panose="02020603050405020304" pitchFamily="18" charset="0"/>
              </a:rPr>
              <a:t>. В случае действия двух сил, направленных в противоположные стороны, модуль равнодействующих сил равен разности модулей этих сил: </a:t>
            </a:r>
          </a:p>
          <a:p>
            <a:pPr algn="ctr"/>
            <a:r>
              <a:rPr lang="en-US" sz="3200" dirty="0">
                <a:solidFill>
                  <a:srgbClr val="C00000"/>
                </a:solidFill>
                <a:latin typeface="Times New Roman" panose="02020603050405020304" pitchFamily="18" charset="0"/>
                <a:cs typeface="Times New Roman" panose="02020603050405020304" pitchFamily="18" charset="0"/>
              </a:rPr>
              <a:t>F = F</a:t>
            </a:r>
            <a:r>
              <a:rPr lang="en-US" sz="3200" baseline="-25000" dirty="0">
                <a:solidFill>
                  <a:srgbClr val="C00000"/>
                </a:solidFill>
                <a:latin typeface="Times New Roman" panose="02020603050405020304" pitchFamily="18" charset="0"/>
                <a:cs typeface="Times New Roman" panose="02020603050405020304" pitchFamily="18" charset="0"/>
              </a:rPr>
              <a:t>1</a:t>
            </a:r>
            <a:r>
              <a:rPr lang="en-US" sz="3200" dirty="0">
                <a:solidFill>
                  <a:srgbClr val="C00000"/>
                </a:solidFill>
                <a:latin typeface="Times New Roman" panose="02020603050405020304" pitchFamily="18" charset="0"/>
                <a:cs typeface="Times New Roman" panose="02020603050405020304" pitchFamily="18" charset="0"/>
              </a:rPr>
              <a:t> </a:t>
            </a:r>
            <a:r>
              <a:rPr lang="ru-RU" sz="3200" dirty="0" smtClean="0">
                <a:solidFill>
                  <a:srgbClr val="C00000"/>
                </a:solidFill>
                <a:latin typeface="Times New Roman" panose="02020603050405020304" pitchFamily="18" charset="0"/>
                <a:cs typeface="Times New Roman" panose="02020603050405020304" pitchFamily="18" charset="0"/>
              </a:rPr>
              <a:t>-</a:t>
            </a:r>
            <a:r>
              <a:rPr lang="en-US" sz="3200" dirty="0" smtClean="0">
                <a:solidFill>
                  <a:srgbClr val="C00000"/>
                </a:solidFill>
                <a:latin typeface="Times New Roman" panose="02020603050405020304" pitchFamily="18" charset="0"/>
                <a:cs typeface="Times New Roman" panose="02020603050405020304" pitchFamily="18" charset="0"/>
              </a:rPr>
              <a:t> </a:t>
            </a:r>
            <a:r>
              <a:rPr lang="en-US" sz="3200" dirty="0">
                <a:solidFill>
                  <a:srgbClr val="C00000"/>
                </a:solidFill>
                <a:latin typeface="Times New Roman" panose="02020603050405020304" pitchFamily="18" charset="0"/>
                <a:cs typeface="Times New Roman" panose="02020603050405020304" pitchFamily="18" charset="0"/>
              </a:rPr>
              <a:t>F</a:t>
            </a:r>
            <a:r>
              <a:rPr lang="en-US" sz="3200" baseline="-25000" dirty="0">
                <a:solidFill>
                  <a:srgbClr val="C00000"/>
                </a:solidFill>
                <a:latin typeface="Times New Roman" panose="02020603050405020304" pitchFamily="18" charset="0"/>
                <a:cs typeface="Times New Roman" panose="02020603050405020304" pitchFamily="18" charset="0"/>
              </a:rPr>
              <a:t>2</a:t>
            </a:r>
            <a:r>
              <a:rPr lang="en-US" sz="3200" dirty="0">
                <a:solidFill>
                  <a:srgbClr val="C00000"/>
                </a:solidFill>
                <a:latin typeface="Times New Roman" panose="02020603050405020304" pitchFamily="18" charset="0"/>
                <a:cs typeface="Times New Roman" panose="02020603050405020304" pitchFamily="18" charset="0"/>
              </a:rPr>
              <a:t> </a:t>
            </a:r>
            <a:endParaRPr lang="ru-RU" sz="3200" dirty="0" smtClean="0">
              <a:solidFill>
                <a:srgbClr val="C00000"/>
              </a:solidFill>
              <a:latin typeface="Times New Roman" panose="02020603050405020304" pitchFamily="18" charset="0"/>
              <a:cs typeface="Times New Roman" panose="02020603050405020304" pitchFamily="18" charset="0"/>
            </a:endParaRPr>
          </a:p>
          <a:p>
            <a:r>
              <a:rPr lang="ru-RU" sz="1600" dirty="0">
                <a:solidFill>
                  <a:srgbClr val="C00000"/>
                </a:solidFill>
                <a:latin typeface="Times New Roman" panose="02020603050405020304" pitchFamily="18" charset="0"/>
                <a:cs typeface="Times New Roman" panose="02020603050405020304" pitchFamily="18" charset="0"/>
              </a:rPr>
              <a:t> </a:t>
            </a:r>
            <a:r>
              <a:rPr lang="ru-RU" sz="1600" dirty="0" smtClean="0">
                <a:solidFill>
                  <a:srgbClr val="C00000"/>
                </a:solidFill>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Равнодействующая сил направлена в сторону большей силы. </a:t>
            </a:r>
            <a:r>
              <a:rPr lang="ru-RU" sz="1600" dirty="0">
                <a:latin typeface="Times New Roman" panose="02020603050405020304" pitchFamily="18" charset="0"/>
                <a:cs typeface="Times New Roman" panose="02020603050405020304" pitchFamily="18" charset="0"/>
              </a:rPr>
              <a:t>Модуль равнодействующей сил равен </a:t>
            </a:r>
            <a:r>
              <a:rPr lang="ru-RU" sz="1600" dirty="0" smtClean="0">
                <a:latin typeface="Times New Roman" panose="02020603050405020304" pitchFamily="18" charset="0"/>
                <a:cs typeface="Times New Roman" panose="02020603050405020304" pitchFamily="18" charset="0"/>
              </a:rPr>
              <a:t>разности </a:t>
            </a:r>
            <a:r>
              <a:rPr lang="ru-RU" sz="1600" dirty="0">
                <a:latin typeface="Times New Roman" panose="02020603050405020304" pitchFamily="18" charset="0"/>
                <a:cs typeface="Times New Roman" panose="02020603050405020304" pitchFamily="18" charset="0"/>
              </a:rPr>
              <a:t>модулей </a:t>
            </a:r>
            <a:r>
              <a:rPr lang="ru-RU" sz="1600" dirty="0" smtClean="0">
                <a:latin typeface="Times New Roman" panose="02020603050405020304" pitchFamily="18" charset="0"/>
                <a:cs typeface="Times New Roman" panose="02020603050405020304" pitchFamily="18" charset="0"/>
              </a:rPr>
              <a:t>действующих сил, </a:t>
            </a:r>
            <a:r>
              <a:rPr lang="ru-RU" sz="1600" dirty="0">
                <a:latin typeface="Times New Roman" panose="02020603050405020304" pitchFamily="18" charset="0"/>
                <a:cs typeface="Times New Roman" panose="02020603050405020304" pitchFamily="18" charset="0"/>
              </a:rPr>
              <a:t>если они направлены вдоль одной и той же прямой в </a:t>
            </a:r>
            <a:r>
              <a:rPr lang="ru-RU" sz="1600" dirty="0" smtClean="0">
                <a:latin typeface="Times New Roman" panose="02020603050405020304" pitchFamily="18" charset="0"/>
                <a:cs typeface="Times New Roman" panose="02020603050405020304" pitchFamily="18" charset="0"/>
              </a:rPr>
              <a:t>противоположные стороны. </a:t>
            </a:r>
            <a:r>
              <a:rPr lang="ru-RU" sz="1600" dirty="0">
                <a:latin typeface="Times New Roman" panose="02020603050405020304" pitchFamily="18" charset="0"/>
                <a:cs typeface="Times New Roman" panose="02020603050405020304" pitchFamily="18" charset="0"/>
              </a:rPr>
              <a:t>Направление равнодействующих сил в этом случае </a:t>
            </a:r>
            <a:r>
              <a:rPr lang="ru-RU" sz="1600" dirty="0" smtClean="0">
                <a:latin typeface="Times New Roman" panose="02020603050405020304" pitchFamily="18" charset="0"/>
                <a:cs typeface="Times New Roman" panose="02020603050405020304" pitchFamily="18" charset="0"/>
              </a:rPr>
              <a:t>направлена в сторону большей по модулю силы.</a:t>
            </a:r>
            <a:endParaRPr lang="ru-RU" sz="1600" dirty="0">
              <a:latin typeface="Times New Roman" panose="02020603050405020304" pitchFamily="18" charset="0"/>
              <a:cs typeface="Times New Roman" panose="02020603050405020304" pitchFamily="18" charset="0"/>
            </a:endParaRPr>
          </a:p>
          <a:p>
            <a:endParaRPr lang="en-US" dirty="0">
              <a:solidFill>
                <a:srgbClr val="C00000"/>
              </a:solidFill>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3066183" y="2668636"/>
            <a:ext cx="2381250" cy="4562475"/>
          </a:xfrm>
          <a:prstGeom prst="rect">
            <a:avLst/>
          </a:prstGeom>
        </p:spPr>
      </p:pic>
      <p:pic>
        <p:nvPicPr>
          <p:cNvPr id="4" name="Рисунок 3"/>
          <p:cNvPicPr>
            <a:picLocks noChangeAspect="1"/>
          </p:cNvPicPr>
          <p:nvPr/>
        </p:nvPicPr>
        <p:blipFill>
          <a:blip r:embed="rId3"/>
          <a:stretch>
            <a:fillRect/>
          </a:stretch>
        </p:blipFill>
        <p:spPr>
          <a:xfrm>
            <a:off x="6644547" y="2668636"/>
            <a:ext cx="2175169" cy="3915304"/>
          </a:xfrm>
          <a:prstGeom prst="rect">
            <a:avLst/>
          </a:prstGeom>
        </p:spPr>
      </p:pic>
    </p:spTree>
    <p:extLst>
      <p:ext uri="{BB962C8B-B14F-4D97-AF65-F5344CB8AC3E}">
        <p14:creationId xmlns:p14="http://schemas.microsoft.com/office/powerpoint/2010/main" val="2261213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4009" y="384464"/>
            <a:ext cx="7605608" cy="1200329"/>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Источники:</a:t>
            </a:r>
          </a:p>
          <a:p>
            <a:r>
              <a:rPr lang="ru-RU" dirty="0" smtClean="0">
                <a:latin typeface="Times New Roman" panose="02020603050405020304" pitchFamily="18" charset="0"/>
                <a:cs typeface="Times New Roman" panose="02020603050405020304" pitchFamily="18" charset="0"/>
              </a:rPr>
              <a:t>Учебник для 7 класса </a:t>
            </a:r>
            <a:r>
              <a:rPr lang="ru-RU" dirty="0">
                <a:latin typeface="Times New Roman" panose="02020603050405020304" pitchFamily="18" charset="0"/>
                <a:cs typeface="Times New Roman" panose="02020603050405020304" pitchFamily="18" charset="0"/>
              </a:rPr>
              <a:t>по физике Н.С. </a:t>
            </a:r>
            <a:r>
              <a:rPr lang="ru-RU" dirty="0" err="1">
                <a:latin typeface="Times New Roman" panose="02020603050405020304" pitchFamily="18" charset="0"/>
                <a:cs typeface="Times New Roman" panose="02020603050405020304" pitchFamily="18" charset="0"/>
              </a:rPr>
              <a:t>Пурышева</a:t>
            </a:r>
            <a:r>
              <a:rPr lang="ru-RU" dirty="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Важеевская</a:t>
            </a:r>
            <a:r>
              <a:rPr lang="ru-RU"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hlinkClick r:id="rId2"/>
              </a:rPr>
              <a:t>http</a:t>
            </a:r>
            <a:r>
              <a:rPr lang="en-US" dirty="0">
                <a:latin typeface="Times New Roman" panose="02020603050405020304" pitchFamily="18" charset="0"/>
                <a:cs typeface="Times New Roman" panose="02020603050405020304" pitchFamily="18" charset="0"/>
                <a:hlinkClick r:id="rId2"/>
              </a:rPr>
              <a:t>://</a:t>
            </a:r>
            <a:r>
              <a:rPr lang="en-US" dirty="0" smtClean="0">
                <a:latin typeface="Times New Roman" panose="02020603050405020304" pitchFamily="18" charset="0"/>
                <a:cs typeface="Times New Roman" panose="02020603050405020304" pitchFamily="18" charset="0"/>
                <a:hlinkClick r:id="rId2"/>
              </a:rPr>
              <a:t>vklasse.org/7-klass/uchebniki/fizika/ns-purysheva-ne-vazheevskaya-2013</a:t>
            </a:r>
            <a:r>
              <a:rPr lang="ru-RU" dirty="0" smtClean="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hlinkClick r:id="rId3"/>
              </a:rPr>
              <a:t>http://</a:t>
            </a:r>
            <a:r>
              <a:rPr lang="en-US" dirty="0" smtClean="0">
                <a:latin typeface="Times New Roman" panose="02020603050405020304" pitchFamily="18" charset="0"/>
                <a:cs typeface="Times New Roman" panose="02020603050405020304" pitchFamily="18" charset="0"/>
                <a:hlinkClick r:id="rId3"/>
              </a:rPr>
              <a:t>www.nntu.ru/RUS/fakyl/VECH/metod/metrology/3_2.htm</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8596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0372" y="135081"/>
            <a:ext cx="2012089"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Силы</a:t>
            </a:r>
            <a:endParaRPr lang="ru-RU" sz="6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246909" y="1103403"/>
            <a:ext cx="10027227"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Что характеризует физическое понятие сила?</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Рассмотрим рисунки</a:t>
            </a:r>
            <a:r>
              <a:rPr lang="ru-RU" dirty="0">
                <a:latin typeface="Times New Roman" panose="02020603050405020304" pitchFamily="18" charset="0"/>
                <a:cs typeface="Times New Roman" panose="02020603050405020304" pitchFamily="18" charset="0"/>
              </a:rPr>
              <a:t>. В</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физике для количественной характеристики взаимодействия тел вводится понятие «сила». </a:t>
            </a:r>
            <a:r>
              <a:rPr lang="ru-RU" dirty="0" smtClean="0">
                <a:latin typeface="Times New Roman" panose="02020603050405020304" pitchFamily="18" charset="0"/>
                <a:cs typeface="Times New Roman" panose="02020603050405020304" pitchFamily="18" charset="0"/>
              </a:rPr>
              <a:t>Силу характеризует значение и направление.</a:t>
            </a:r>
            <a:r>
              <a:rPr lang="ru-RU" dirty="0">
                <a:solidFill>
                  <a:prstClr val="black"/>
                </a:solidFill>
                <a:latin typeface="Times New Roman" panose="02020603050405020304" pitchFamily="18" charset="0"/>
                <a:cs typeface="Times New Roman" panose="02020603050405020304" pitchFamily="18" charset="0"/>
              </a:rPr>
              <a:t> Если масса тела выражена в кг, ускорение - в м</a:t>
            </a:r>
            <a:r>
              <a:rPr lang="en-US" dirty="0">
                <a:solidFill>
                  <a:prstClr val="black"/>
                </a:solidFill>
                <a:latin typeface="Times New Roman" panose="02020603050405020304" pitchFamily="18" charset="0"/>
                <a:cs typeface="Times New Roman" panose="02020603050405020304" pitchFamily="18" charset="0"/>
              </a:rPr>
              <a:t>/</a:t>
            </a:r>
            <a:r>
              <a:rPr lang="ru-RU" dirty="0">
                <a:solidFill>
                  <a:prstClr val="black"/>
                </a:solidFill>
                <a:latin typeface="Times New Roman" panose="02020603050405020304" pitchFamily="18" charset="0"/>
                <a:cs typeface="Times New Roman" panose="02020603050405020304" pitchFamily="18" charset="0"/>
              </a:rPr>
              <a:t>с</a:t>
            </a:r>
            <a:r>
              <a:rPr lang="ru-RU" baseline="30000" dirty="0">
                <a:solidFill>
                  <a:prstClr val="black"/>
                </a:solidFill>
                <a:latin typeface="Times New Roman" panose="02020603050405020304" pitchFamily="18" charset="0"/>
                <a:cs typeface="Times New Roman" panose="02020603050405020304" pitchFamily="18" charset="0"/>
              </a:rPr>
              <a:t>2</a:t>
            </a:r>
            <a:r>
              <a:rPr lang="ru-RU" dirty="0">
                <a:solidFill>
                  <a:prstClr val="black"/>
                </a:solidFill>
                <a:latin typeface="Times New Roman" panose="02020603050405020304" pitchFamily="18" charset="0"/>
                <a:cs typeface="Times New Roman" panose="02020603050405020304" pitchFamily="18" charset="0"/>
              </a:rPr>
              <a:t>, сила - в Н, то </a:t>
            </a:r>
            <a:r>
              <a:rPr lang="ru-RU" dirty="0" smtClean="0">
                <a:solidFill>
                  <a:prstClr val="black"/>
                </a:solidFill>
                <a:latin typeface="Times New Roman" panose="02020603050405020304" pitchFamily="18" charset="0"/>
                <a:cs typeface="Times New Roman" panose="02020603050405020304" pitchFamily="18" charset="0"/>
              </a:rPr>
              <a:t>записать уравнение </a:t>
            </a:r>
            <a:r>
              <a:rPr lang="en-US" b="1" dirty="0" smtClean="0">
                <a:solidFill>
                  <a:srgbClr val="FF0000"/>
                </a:solidFill>
                <a:latin typeface="Times New Roman" panose="02020603050405020304" pitchFamily="18" charset="0"/>
                <a:cs typeface="Times New Roman" panose="02020603050405020304" pitchFamily="18" charset="0"/>
              </a:rPr>
              <a:t>a=F/m</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а из этого уравнения модно составить формулу</a:t>
            </a:r>
            <a:r>
              <a:rPr lang="en-US" dirty="0" smtClean="0">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F=ma</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hlinkClick r:id="rId2" action="ppaction://hlinksldjump"/>
              </a:rPr>
              <a:t>Узнать больше</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27364" y="4125191"/>
            <a:ext cx="5133109" cy="374073"/>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727364" y="3585521"/>
            <a:ext cx="529935" cy="529935"/>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6" name="Группа 5"/>
          <p:cNvGrpSpPr/>
          <p:nvPr/>
        </p:nvGrpSpPr>
        <p:grpSpPr>
          <a:xfrm>
            <a:off x="4946073" y="3769342"/>
            <a:ext cx="914400" cy="378536"/>
            <a:chOff x="8572501" y="3770715"/>
            <a:chExt cx="914400" cy="378536"/>
          </a:xfrm>
        </p:grpSpPr>
        <p:sp>
          <p:nvSpPr>
            <p:cNvPr id="7" name="Прямоугольник 6"/>
            <p:cNvSpPr/>
            <p:nvPr/>
          </p:nvSpPr>
          <p:spPr>
            <a:xfrm>
              <a:off x="8572501" y="3792682"/>
              <a:ext cx="457200" cy="33250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9029701" y="3792682"/>
              <a:ext cx="457200" cy="33250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8634228" y="3770715"/>
              <a:ext cx="333746" cy="369332"/>
            </a:xfrm>
            <a:prstGeom prst="rect">
              <a:avLst/>
            </a:prstGeom>
            <a:noFill/>
          </p:spPr>
          <p:txBody>
            <a:bodyPr wrap="none" rtlCol="0">
              <a:spAutoFit/>
            </a:bodyPr>
            <a:lstStyle/>
            <a:p>
              <a:r>
                <a:rPr lang="en-US" dirty="0" smtClean="0"/>
                <a:t>N</a:t>
              </a:r>
              <a:endParaRPr lang="ru-RU" dirty="0"/>
            </a:p>
          </p:txBody>
        </p:sp>
        <p:sp>
          <p:nvSpPr>
            <p:cNvPr id="10" name="TextBox 9"/>
            <p:cNvSpPr txBox="1"/>
            <p:nvPr/>
          </p:nvSpPr>
          <p:spPr>
            <a:xfrm>
              <a:off x="9113069" y="3779919"/>
              <a:ext cx="290464" cy="369332"/>
            </a:xfrm>
            <a:prstGeom prst="rect">
              <a:avLst/>
            </a:prstGeom>
            <a:noFill/>
          </p:spPr>
          <p:txBody>
            <a:bodyPr wrap="none" rtlCol="0">
              <a:spAutoFit/>
            </a:bodyPr>
            <a:lstStyle/>
            <a:p>
              <a:r>
                <a:rPr lang="en-US" dirty="0" smtClean="0"/>
                <a:t>S</a:t>
              </a:r>
              <a:endParaRPr lang="ru-RU" dirty="0"/>
            </a:p>
          </p:txBody>
        </p:sp>
      </p:grpSp>
      <p:sp>
        <p:nvSpPr>
          <p:cNvPr id="11" name="Прямоугольник 10"/>
          <p:cNvSpPr/>
          <p:nvPr/>
        </p:nvSpPr>
        <p:spPr>
          <a:xfrm>
            <a:off x="727364" y="5932938"/>
            <a:ext cx="5538973" cy="374073"/>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p:cNvSpPr/>
          <p:nvPr/>
        </p:nvSpPr>
        <p:spPr>
          <a:xfrm>
            <a:off x="716974" y="5390075"/>
            <a:ext cx="529935" cy="529935"/>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3" name="Группа 12"/>
          <p:cNvGrpSpPr/>
          <p:nvPr/>
        </p:nvGrpSpPr>
        <p:grpSpPr>
          <a:xfrm>
            <a:off x="4946073" y="5323866"/>
            <a:ext cx="1320263" cy="662352"/>
            <a:chOff x="8572501" y="3770715"/>
            <a:chExt cx="914400" cy="380517"/>
          </a:xfrm>
        </p:grpSpPr>
        <p:sp>
          <p:nvSpPr>
            <p:cNvPr id="14" name="Прямоугольник 13"/>
            <p:cNvSpPr/>
            <p:nvPr/>
          </p:nvSpPr>
          <p:spPr>
            <a:xfrm>
              <a:off x="8572501" y="3792682"/>
              <a:ext cx="457200" cy="33250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9029701" y="3792682"/>
              <a:ext cx="457200" cy="33250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8634228" y="3770715"/>
              <a:ext cx="333746" cy="369332"/>
            </a:xfrm>
            <a:prstGeom prst="rect">
              <a:avLst/>
            </a:prstGeom>
            <a:noFill/>
          </p:spPr>
          <p:txBody>
            <a:bodyPr wrap="none" rtlCol="0">
              <a:spAutoFit/>
            </a:bodyPr>
            <a:lstStyle/>
            <a:p>
              <a:r>
                <a:rPr lang="en-US" sz="3600" dirty="0" smtClean="0"/>
                <a:t>N</a:t>
              </a:r>
              <a:endParaRPr lang="ru-RU" sz="3600" dirty="0"/>
            </a:p>
          </p:txBody>
        </p:sp>
        <p:sp>
          <p:nvSpPr>
            <p:cNvPr id="17" name="TextBox 16"/>
            <p:cNvSpPr txBox="1"/>
            <p:nvPr/>
          </p:nvSpPr>
          <p:spPr>
            <a:xfrm>
              <a:off x="9113069" y="3779919"/>
              <a:ext cx="274447" cy="371313"/>
            </a:xfrm>
            <a:prstGeom prst="rect">
              <a:avLst/>
            </a:prstGeom>
            <a:noFill/>
          </p:spPr>
          <p:txBody>
            <a:bodyPr wrap="none" rtlCol="0">
              <a:spAutoFit/>
            </a:bodyPr>
            <a:lstStyle/>
            <a:p>
              <a:r>
                <a:rPr lang="en-US" sz="3600" dirty="0" smtClean="0"/>
                <a:t>S</a:t>
              </a:r>
              <a:endParaRPr lang="ru-RU" sz="3600" dirty="0"/>
            </a:p>
          </p:txBody>
        </p:sp>
      </p:grpSp>
      <p:grpSp>
        <p:nvGrpSpPr>
          <p:cNvPr id="18" name="Группа 17"/>
          <p:cNvGrpSpPr/>
          <p:nvPr/>
        </p:nvGrpSpPr>
        <p:grpSpPr>
          <a:xfrm>
            <a:off x="2431529" y="2920816"/>
            <a:ext cx="463296" cy="659535"/>
            <a:chOff x="4864608" y="2935720"/>
            <a:chExt cx="463296" cy="659535"/>
          </a:xfrm>
        </p:grpSpPr>
        <p:sp>
          <p:nvSpPr>
            <p:cNvPr id="19" name="Стрелка вправо 18"/>
            <p:cNvSpPr/>
            <p:nvPr/>
          </p:nvSpPr>
          <p:spPr>
            <a:xfrm>
              <a:off x="4864608" y="3438144"/>
              <a:ext cx="463296" cy="157111"/>
            </a:xfrm>
            <a:prstGeom prst="rightArrow">
              <a:avLst/>
            </a:prstGeom>
            <a:solidFill>
              <a:schemeClr val="tx1">
                <a:lumMod val="95000"/>
                <a:lumOff val="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a:off x="4864608" y="3104836"/>
              <a:ext cx="463296" cy="157111"/>
            </a:xfrm>
            <a:prstGeom prst="rightArrow">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4919766" y="2935720"/>
              <a:ext cx="362600" cy="307777"/>
            </a:xfrm>
            <a:prstGeom prst="rect">
              <a:avLst/>
            </a:prstGeom>
            <a:noFill/>
          </p:spPr>
          <p:txBody>
            <a:bodyPr wrap="none" rtlCol="0">
              <a:spAutoFit/>
            </a:bodyPr>
            <a:lstStyle/>
            <a:p>
              <a:r>
                <a:rPr lang="ru-RU" sz="1400" dirty="0" smtClean="0"/>
                <a:t>а1</a:t>
              </a:r>
              <a:endParaRPr lang="ru-RU" sz="1400" dirty="0"/>
            </a:p>
          </p:txBody>
        </p:sp>
        <p:sp>
          <p:nvSpPr>
            <p:cNvPr id="22" name="TextBox 21"/>
            <p:cNvSpPr txBox="1"/>
            <p:nvPr/>
          </p:nvSpPr>
          <p:spPr>
            <a:xfrm>
              <a:off x="4919766" y="3262160"/>
              <a:ext cx="357790" cy="307777"/>
            </a:xfrm>
            <a:prstGeom prst="rect">
              <a:avLst/>
            </a:prstGeom>
            <a:noFill/>
          </p:spPr>
          <p:txBody>
            <a:bodyPr wrap="none" rtlCol="0">
              <a:spAutoFit/>
            </a:bodyPr>
            <a:lstStyle/>
            <a:p>
              <a:r>
                <a:rPr lang="en-US" sz="1400" dirty="0" smtClean="0"/>
                <a:t>F1</a:t>
              </a:r>
              <a:endParaRPr lang="ru-RU" sz="1400" dirty="0"/>
            </a:p>
          </p:txBody>
        </p:sp>
      </p:grpSp>
      <p:grpSp>
        <p:nvGrpSpPr>
          <p:cNvPr id="23" name="Группа 22"/>
          <p:cNvGrpSpPr/>
          <p:nvPr/>
        </p:nvGrpSpPr>
        <p:grpSpPr>
          <a:xfrm>
            <a:off x="2486687" y="4594235"/>
            <a:ext cx="463296" cy="788944"/>
            <a:chOff x="4864608" y="4620147"/>
            <a:chExt cx="463296" cy="788944"/>
          </a:xfrm>
        </p:grpSpPr>
        <p:sp>
          <p:nvSpPr>
            <p:cNvPr id="24" name="Стрелка вправо 23"/>
            <p:cNvSpPr/>
            <p:nvPr/>
          </p:nvSpPr>
          <p:spPr>
            <a:xfrm>
              <a:off x="4864608" y="4851585"/>
              <a:ext cx="463296" cy="157111"/>
            </a:xfrm>
            <a:prstGeom prst="rightArrow">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p:cNvSpPr/>
            <p:nvPr/>
          </p:nvSpPr>
          <p:spPr>
            <a:xfrm>
              <a:off x="4864608" y="5251980"/>
              <a:ext cx="463296" cy="157111"/>
            </a:xfrm>
            <a:prstGeom prst="rightArrow">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TextBox 25"/>
            <p:cNvSpPr txBox="1"/>
            <p:nvPr/>
          </p:nvSpPr>
          <p:spPr>
            <a:xfrm>
              <a:off x="4914956" y="4620147"/>
              <a:ext cx="362600" cy="307777"/>
            </a:xfrm>
            <a:prstGeom prst="rect">
              <a:avLst/>
            </a:prstGeom>
            <a:noFill/>
          </p:spPr>
          <p:txBody>
            <a:bodyPr wrap="none" rtlCol="0">
              <a:spAutoFit/>
            </a:bodyPr>
            <a:lstStyle/>
            <a:p>
              <a:r>
                <a:rPr lang="en-US" sz="1400" dirty="0" smtClean="0"/>
                <a:t>a2</a:t>
              </a:r>
              <a:endParaRPr lang="ru-RU" sz="1400" dirty="0"/>
            </a:p>
          </p:txBody>
        </p:sp>
        <p:sp>
          <p:nvSpPr>
            <p:cNvPr id="27" name="TextBox 26"/>
            <p:cNvSpPr txBox="1"/>
            <p:nvPr/>
          </p:nvSpPr>
          <p:spPr>
            <a:xfrm>
              <a:off x="4881477" y="5057170"/>
              <a:ext cx="357790" cy="307777"/>
            </a:xfrm>
            <a:prstGeom prst="rect">
              <a:avLst/>
            </a:prstGeom>
            <a:noFill/>
          </p:spPr>
          <p:txBody>
            <a:bodyPr wrap="none" rtlCol="0">
              <a:spAutoFit/>
            </a:bodyPr>
            <a:lstStyle/>
            <a:p>
              <a:r>
                <a:rPr lang="en-US" sz="1400" dirty="0" smtClean="0"/>
                <a:t>F2</a:t>
              </a:r>
              <a:endParaRPr lang="ru-RU" sz="1400" dirty="0"/>
            </a:p>
          </p:txBody>
        </p:sp>
      </p:grpSp>
      <p:grpSp>
        <p:nvGrpSpPr>
          <p:cNvPr id="52" name="Группа 51"/>
          <p:cNvGrpSpPr/>
          <p:nvPr/>
        </p:nvGrpSpPr>
        <p:grpSpPr>
          <a:xfrm rot="1658028">
            <a:off x="7567728" y="4044334"/>
            <a:ext cx="853440" cy="1828800"/>
            <a:chOff x="1402080" y="3755136"/>
            <a:chExt cx="853440" cy="1828800"/>
          </a:xfrm>
        </p:grpSpPr>
        <p:sp>
          <p:nvSpPr>
            <p:cNvPr id="53" name="Прямоугольник 52"/>
            <p:cNvSpPr/>
            <p:nvPr/>
          </p:nvSpPr>
          <p:spPr>
            <a:xfrm>
              <a:off x="1402080" y="3755136"/>
              <a:ext cx="377952" cy="131673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1402080" y="5071872"/>
              <a:ext cx="377952" cy="231648"/>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Прямоугольник 54"/>
            <p:cNvSpPr/>
            <p:nvPr/>
          </p:nvSpPr>
          <p:spPr>
            <a:xfrm>
              <a:off x="1402080" y="5303520"/>
              <a:ext cx="853440" cy="280416"/>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6" name="Овал 55"/>
          <p:cNvSpPr/>
          <p:nvPr/>
        </p:nvSpPr>
        <p:spPr>
          <a:xfrm>
            <a:off x="8274864" y="5198653"/>
            <a:ext cx="768096" cy="768096"/>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7" name="Группа 56"/>
          <p:cNvGrpSpPr/>
          <p:nvPr/>
        </p:nvGrpSpPr>
        <p:grpSpPr>
          <a:xfrm>
            <a:off x="8593807" y="5256664"/>
            <a:ext cx="2432133" cy="441751"/>
            <a:chOff x="2450592" y="4374472"/>
            <a:chExt cx="2432133" cy="441751"/>
          </a:xfrm>
        </p:grpSpPr>
        <p:sp>
          <p:nvSpPr>
            <p:cNvPr id="58" name="Стрелка вправо 57"/>
            <p:cNvSpPr/>
            <p:nvPr/>
          </p:nvSpPr>
          <p:spPr>
            <a:xfrm>
              <a:off x="2450592" y="4589574"/>
              <a:ext cx="2432133" cy="22664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p:cNvSpPr txBox="1"/>
            <p:nvPr/>
          </p:nvSpPr>
          <p:spPr>
            <a:xfrm>
              <a:off x="3304018" y="4374472"/>
              <a:ext cx="290464" cy="369332"/>
            </a:xfrm>
            <a:prstGeom prst="rect">
              <a:avLst/>
            </a:prstGeom>
            <a:noFill/>
          </p:spPr>
          <p:txBody>
            <a:bodyPr wrap="none" rtlCol="0">
              <a:spAutoFit/>
            </a:bodyPr>
            <a:lstStyle/>
            <a:p>
              <a:r>
                <a:rPr lang="en-US" dirty="0"/>
                <a:t>F</a:t>
              </a:r>
              <a:endParaRPr lang="ru-RU" dirty="0"/>
            </a:p>
          </p:txBody>
        </p:sp>
      </p:grpSp>
      <p:sp>
        <p:nvSpPr>
          <p:cNvPr id="60" name="Стрелка вправо 59"/>
          <p:cNvSpPr/>
          <p:nvPr/>
        </p:nvSpPr>
        <p:spPr>
          <a:xfrm>
            <a:off x="8675916" y="4173555"/>
            <a:ext cx="1059873" cy="21820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TextBox 60"/>
          <p:cNvSpPr txBox="1"/>
          <p:nvPr/>
        </p:nvSpPr>
        <p:spPr>
          <a:xfrm>
            <a:off x="9042960" y="3928887"/>
            <a:ext cx="295274" cy="369332"/>
          </a:xfrm>
          <a:prstGeom prst="rect">
            <a:avLst/>
          </a:prstGeom>
          <a:noFill/>
        </p:spPr>
        <p:txBody>
          <a:bodyPr wrap="none" rtlCol="0">
            <a:spAutoFit/>
          </a:bodyPr>
          <a:lstStyle/>
          <a:p>
            <a:r>
              <a:rPr lang="en-US" dirty="0" smtClean="0"/>
              <a:t>a</a:t>
            </a:r>
            <a:endParaRPr lang="ru-RU" dirty="0"/>
          </a:p>
        </p:txBody>
      </p:sp>
      <p:sp>
        <p:nvSpPr>
          <p:cNvPr id="62" name="Прямоугольник 61"/>
          <p:cNvSpPr/>
          <p:nvPr/>
        </p:nvSpPr>
        <p:spPr>
          <a:xfrm>
            <a:off x="7072461" y="5965117"/>
            <a:ext cx="4166754" cy="50054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75537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2.08333E-7 -2.59259E-6 L 0.30208 0.00232 " pathEditMode="relative" rAng="0" ptsTypes="AA">
                                      <p:cBhvr>
                                        <p:cTn id="6" dur="2000" fill="hold"/>
                                        <p:tgtEl>
                                          <p:spTgt spid="5"/>
                                        </p:tgtEl>
                                        <p:attrNameLst>
                                          <p:attrName>ppt_x</p:attrName>
                                          <p:attrName>ppt_y</p:attrName>
                                        </p:attrNameLst>
                                      </p:cBhvr>
                                      <p:rCtr x="15104" y="116"/>
                                    </p:animMotion>
                                  </p:childTnLst>
                                </p:cTn>
                              </p:par>
                              <p:par>
                                <p:cTn id="7" presetID="42" presetClass="path" presetSubtype="0" accel="50000" decel="50000" fill="hold" grpId="0" nodeType="withEffect">
                                  <p:stCondLst>
                                    <p:cond delay="0"/>
                                  </p:stCondLst>
                                  <p:childTnLst>
                                    <p:animMotion origin="layout" path="M 1.25E-6 2.96296E-6 L 0.30221 0.00185 " pathEditMode="relative" rAng="0" ptsTypes="AA">
                                      <p:cBhvr>
                                        <p:cTn id="8" dur="1000" fill="hold"/>
                                        <p:tgtEl>
                                          <p:spTgt spid="12"/>
                                        </p:tgtEl>
                                        <p:attrNameLst>
                                          <p:attrName>ppt_x</p:attrName>
                                          <p:attrName>ppt_y</p:attrName>
                                        </p:attrNameLst>
                                      </p:cBhvr>
                                      <p:rCtr x="15104" y="93"/>
                                    </p:animMotion>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8.33333E-7 1.85185E-6 L 0.02305 -0.00301 " pathEditMode="relative" rAng="0" ptsTypes="AA">
                                      <p:cBhvr>
                                        <p:cTn id="12" dur="300" fill="hold"/>
                                        <p:tgtEl>
                                          <p:spTgt spid="52"/>
                                        </p:tgtEl>
                                        <p:attrNameLst>
                                          <p:attrName>ppt_x</p:attrName>
                                          <p:attrName>ppt_y</p:attrName>
                                        </p:attrNameLst>
                                      </p:cBhvr>
                                      <p:rCtr x="1146" y="-162"/>
                                    </p:animMotion>
                                  </p:childTnLst>
                                </p:cTn>
                              </p:par>
                              <p:par>
                                <p:cTn id="13" presetID="42" presetClass="path" presetSubtype="0" accel="50000" decel="50000" fill="hold" grpId="0" nodeType="withEffect">
                                  <p:stCondLst>
                                    <p:cond delay="0"/>
                                  </p:stCondLst>
                                  <p:childTnLst>
                                    <p:animMotion origin="layout" path="M 3.75E-6 -3.7037E-7 L 0.15247 0.00278 " pathEditMode="relative" rAng="0" ptsTypes="AA">
                                      <p:cBhvr>
                                        <p:cTn id="14" dur="1750" fill="hold"/>
                                        <p:tgtEl>
                                          <p:spTgt spid="56"/>
                                        </p:tgtEl>
                                        <p:attrNameLst>
                                          <p:attrName>ppt_x</p:attrName>
                                          <p:attrName>ppt_y</p:attrName>
                                        </p:attrNameLst>
                                      </p:cBhvr>
                                      <p:rCtr x="7617"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5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122654" y="1015663"/>
            <a:ext cx="7562850" cy="2524125"/>
          </a:xfrm>
          <a:prstGeom prst="rect">
            <a:avLst/>
          </a:prstGeom>
        </p:spPr>
      </p:pic>
      <p:sp>
        <p:nvSpPr>
          <p:cNvPr id="2" name="TextBox 1"/>
          <p:cNvSpPr txBox="1"/>
          <p:nvPr/>
        </p:nvSpPr>
        <p:spPr>
          <a:xfrm>
            <a:off x="4333009" y="0"/>
            <a:ext cx="3142142"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Вопросы</a:t>
            </a:r>
            <a:endParaRPr lang="ru-RU" sz="6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500793" y="1015663"/>
            <a:ext cx="4806572" cy="369332"/>
          </a:xfrm>
          <a:prstGeom prst="rect">
            <a:avLst/>
          </a:prstGeom>
          <a:noFill/>
        </p:spPr>
        <p:txBody>
          <a:bodyPr wrap="none" rtlCol="0">
            <a:spAutoFit/>
          </a:bodyPr>
          <a:lstStyle/>
          <a:p>
            <a:pPr marL="342900" indent="-342900" algn="ctr">
              <a:buAutoNum type="arabicPeriod"/>
            </a:pPr>
            <a:r>
              <a:rPr lang="ru-RU" dirty="0" smtClean="0">
                <a:latin typeface="Times New Roman" panose="02020603050405020304" pitchFamily="18" charset="0"/>
                <a:cs typeface="Times New Roman" panose="02020603050405020304" pitchFamily="18" charset="0"/>
              </a:rPr>
              <a:t>Рассмотрите рисунки. Какие из них верны?</a:t>
            </a:r>
          </a:p>
        </p:txBody>
      </p:sp>
      <p:sp>
        <p:nvSpPr>
          <p:cNvPr id="5" name="TextBox 4"/>
          <p:cNvSpPr txBox="1"/>
          <p:nvPr/>
        </p:nvSpPr>
        <p:spPr>
          <a:xfrm>
            <a:off x="5319496" y="2909388"/>
            <a:ext cx="1169166" cy="369332"/>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Ответ: </a:t>
            </a:r>
            <a:r>
              <a:rPr lang="ru-RU" dirty="0" err="1" smtClean="0">
                <a:latin typeface="Times New Roman" panose="02020603050405020304" pitchFamily="18" charset="0"/>
                <a:cs typeface="Times New Roman" panose="02020603050405020304" pitchFamily="18" charset="0"/>
              </a:rPr>
              <a:t>в,д</a:t>
            </a:r>
            <a:endParaRPr lang="ru-RU"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764756" y="3539788"/>
            <a:ext cx="8278646" cy="2585323"/>
          </a:xfrm>
          <a:prstGeom prst="rect">
            <a:avLst/>
          </a:prstGeom>
          <a:noFill/>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2. Скорости двух автомобилей одинаковой массы увеличились на 30 км</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ч. Первому автомобилю для разгона понадобилось 30 секунд, а второму – 45 секунд. На какой автомобиль действовала большая сила во время движения?</a:t>
            </a:r>
            <a:endParaRPr lang="en-US" dirty="0" smtClean="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 Ответ: Сила, действующая на первое тело, больше в 1,5 раза.</a:t>
            </a:r>
            <a:endParaRPr lang="en-US" dirty="0" smtClean="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3. Под действием какой силы тело массой 500г приобретёт ускорение 5м</a:t>
            </a:r>
            <a:r>
              <a:rPr lang="en-US" dirty="0" smtClean="0">
                <a:latin typeface="Times New Roman" panose="02020603050405020304" pitchFamily="18" charset="0"/>
                <a:cs typeface="Times New Roman" panose="02020603050405020304" pitchFamily="18" charset="0"/>
              </a:rPr>
              <a:t>/c</a:t>
            </a:r>
            <a:r>
              <a:rPr lang="ru-R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r>
              <a:rPr lang="ru-RU" dirty="0" smtClean="0">
                <a:latin typeface="Times New Roman" panose="02020603050405020304" pitchFamily="18" charset="0"/>
                <a:cs typeface="Times New Roman" panose="02020603050405020304" pitchFamily="18" charset="0"/>
              </a:rPr>
              <a:t>Ответ: </a:t>
            </a:r>
            <a:r>
              <a:rPr lang="en-US" dirty="0" smtClean="0">
                <a:latin typeface="Times New Roman" panose="02020603050405020304" pitchFamily="18" charset="0"/>
                <a:cs typeface="Times New Roman" panose="02020603050405020304" pitchFamily="18" charset="0"/>
              </a:rPr>
              <a:t>F=2,5 H</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68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1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barn(inVertical)">
                                      <p:cBhvr>
                                        <p:cTn id="17"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p:cNvSpPr txBox="1"/>
          <p:nvPr/>
        </p:nvSpPr>
        <p:spPr>
          <a:xfrm>
            <a:off x="5060372" y="135081"/>
            <a:ext cx="2012089"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Силы</a:t>
            </a:r>
            <a:endParaRPr lang="ru-RU" sz="6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46909" y="1060991"/>
            <a:ext cx="10027227" cy="1477328"/>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Что характеризует физическое понятие сила? Лежащий на поверхности стола стальной шарик можно привести в движение, поставив напротив него магнит. Скорость шарика возрастет от 0 до значения </a:t>
            </a:r>
            <a:r>
              <a:rPr lang="en-US" dirty="0" smtClean="0">
                <a:latin typeface="Times New Roman" panose="02020603050405020304" pitchFamily="18" charset="0"/>
                <a:cs typeface="Times New Roman" panose="02020603050405020304" pitchFamily="18" charset="0"/>
              </a:rPr>
              <a:t>V1</a:t>
            </a:r>
            <a:r>
              <a:rPr lang="ru-RU" dirty="0" smtClean="0">
                <a:latin typeface="Times New Roman" panose="02020603050405020304" pitchFamily="18" charset="0"/>
                <a:cs typeface="Times New Roman" panose="02020603050405020304" pitchFamily="18" charset="0"/>
              </a:rPr>
              <a:t>, т.е. шарик приобретёт ускорение </a:t>
            </a:r>
            <a:r>
              <a:rPr lang="en-US" dirty="0" smtClean="0">
                <a:latin typeface="Times New Roman" panose="02020603050405020304" pitchFamily="18" charset="0"/>
                <a:cs typeface="Times New Roman" panose="02020603050405020304" pitchFamily="18" charset="0"/>
              </a:rPr>
              <a:t>a1</a:t>
            </a:r>
            <a:r>
              <a:rPr lang="ru-RU" dirty="0" smtClean="0">
                <a:latin typeface="Times New Roman" panose="02020603050405020304" pitchFamily="18" charset="0"/>
                <a:cs typeface="Times New Roman" panose="02020603050405020304" pitchFamily="18" charset="0"/>
              </a:rPr>
              <a:t>. Заменив магнит на более мощный, который будет сильнее притягивать шарик, можно наблюдать, что и конечная скорость</a:t>
            </a:r>
            <a:r>
              <a:rPr lang="en-US" dirty="0" smtClean="0">
                <a:latin typeface="Times New Roman" panose="02020603050405020304" pitchFamily="18" charset="0"/>
                <a:cs typeface="Times New Roman" panose="02020603050405020304" pitchFamily="18" charset="0"/>
              </a:rPr>
              <a:t> V2</a:t>
            </a:r>
            <a:r>
              <a:rPr lang="ru-RU" dirty="0" smtClean="0">
                <a:latin typeface="Times New Roman" panose="02020603050405020304" pitchFamily="18" charset="0"/>
                <a:cs typeface="Times New Roman" panose="02020603050405020304" pitchFamily="18" charset="0"/>
              </a:rPr>
              <a:t> движения шарика и его ускорение </a:t>
            </a:r>
            <a:r>
              <a:rPr lang="en-US" dirty="0" smtClean="0">
                <a:latin typeface="Times New Roman" panose="02020603050405020304" pitchFamily="18" charset="0"/>
                <a:cs typeface="Times New Roman" panose="02020603050405020304" pitchFamily="18" charset="0"/>
              </a:rPr>
              <a:t>a2</a:t>
            </a:r>
            <a:r>
              <a:rPr lang="ru-RU" dirty="0" smtClean="0">
                <a:latin typeface="Times New Roman" panose="02020603050405020304" pitchFamily="18" charset="0"/>
                <a:cs typeface="Times New Roman" panose="02020603050405020304" pitchFamily="18" charset="0"/>
              </a:rPr>
              <a:t> возрастут.</a:t>
            </a:r>
            <a:endParaRPr lang="ru-RU"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27364" y="4125191"/>
            <a:ext cx="10931236" cy="374073"/>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p:cNvSpPr/>
          <p:nvPr/>
        </p:nvSpPr>
        <p:spPr>
          <a:xfrm>
            <a:off x="1246910" y="3595255"/>
            <a:ext cx="529935" cy="529935"/>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6" name="Группа 15"/>
          <p:cNvGrpSpPr/>
          <p:nvPr/>
        </p:nvGrpSpPr>
        <p:grpSpPr>
          <a:xfrm>
            <a:off x="8572501" y="3770715"/>
            <a:ext cx="914400" cy="378536"/>
            <a:chOff x="8572501" y="3770715"/>
            <a:chExt cx="914400" cy="378536"/>
          </a:xfrm>
        </p:grpSpPr>
        <p:sp>
          <p:nvSpPr>
            <p:cNvPr id="10" name="Прямоугольник 9"/>
            <p:cNvSpPr/>
            <p:nvPr/>
          </p:nvSpPr>
          <p:spPr>
            <a:xfrm>
              <a:off x="8572501" y="3792682"/>
              <a:ext cx="457200" cy="33250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9029701" y="3792682"/>
              <a:ext cx="457200" cy="33250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p:nvSpPr>
          <p:spPr>
            <a:xfrm>
              <a:off x="8634228" y="3770715"/>
              <a:ext cx="333746" cy="369332"/>
            </a:xfrm>
            <a:prstGeom prst="rect">
              <a:avLst/>
            </a:prstGeom>
            <a:noFill/>
          </p:spPr>
          <p:txBody>
            <a:bodyPr wrap="none" rtlCol="0">
              <a:spAutoFit/>
            </a:bodyPr>
            <a:lstStyle/>
            <a:p>
              <a:r>
                <a:rPr lang="en-US" dirty="0" smtClean="0"/>
                <a:t>N</a:t>
              </a:r>
              <a:endParaRPr lang="ru-RU" dirty="0"/>
            </a:p>
          </p:txBody>
        </p:sp>
        <p:sp>
          <p:nvSpPr>
            <p:cNvPr id="13" name="TextBox 12"/>
            <p:cNvSpPr txBox="1"/>
            <p:nvPr/>
          </p:nvSpPr>
          <p:spPr>
            <a:xfrm>
              <a:off x="9113069" y="3779919"/>
              <a:ext cx="290464" cy="369332"/>
            </a:xfrm>
            <a:prstGeom prst="rect">
              <a:avLst/>
            </a:prstGeom>
            <a:noFill/>
          </p:spPr>
          <p:txBody>
            <a:bodyPr wrap="none" rtlCol="0">
              <a:spAutoFit/>
            </a:bodyPr>
            <a:lstStyle/>
            <a:p>
              <a:r>
                <a:rPr lang="en-US" dirty="0" smtClean="0"/>
                <a:t>S</a:t>
              </a:r>
              <a:endParaRPr lang="ru-RU" dirty="0"/>
            </a:p>
          </p:txBody>
        </p:sp>
      </p:grpSp>
      <p:sp>
        <p:nvSpPr>
          <p:cNvPr id="14" name="Прямоугольник 13"/>
          <p:cNvSpPr/>
          <p:nvPr/>
        </p:nvSpPr>
        <p:spPr>
          <a:xfrm>
            <a:off x="727364" y="5929745"/>
            <a:ext cx="10931236" cy="374073"/>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p:cNvSpPr/>
          <p:nvPr/>
        </p:nvSpPr>
        <p:spPr>
          <a:xfrm>
            <a:off x="1246909" y="5399810"/>
            <a:ext cx="529935" cy="529935"/>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7" name="Группа 16"/>
          <p:cNvGrpSpPr/>
          <p:nvPr/>
        </p:nvGrpSpPr>
        <p:grpSpPr>
          <a:xfrm>
            <a:off x="8570646" y="5333602"/>
            <a:ext cx="1320263" cy="662352"/>
            <a:chOff x="8572501" y="3770715"/>
            <a:chExt cx="914400" cy="380517"/>
          </a:xfrm>
        </p:grpSpPr>
        <p:sp>
          <p:nvSpPr>
            <p:cNvPr id="18" name="Прямоугольник 17"/>
            <p:cNvSpPr/>
            <p:nvPr/>
          </p:nvSpPr>
          <p:spPr>
            <a:xfrm>
              <a:off x="8572501" y="3792682"/>
              <a:ext cx="457200" cy="33250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9029701" y="3792682"/>
              <a:ext cx="457200" cy="33250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8634228" y="3770715"/>
              <a:ext cx="333746" cy="369332"/>
            </a:xfrm>
            <a:prstGeom prst="rect">
              <a:avLst/>
            </a:prstGeom>
            <a:noFill/>
          </p:spPr>
          <p:txBody>
            <a:bodyPr wrap="none" rtlCol="0">
              <a:spAutoFit/>
            </a:bodyPr>
            <a:lstStyle/>
            <a:p>
              <a:r>
                <a:rPr lang="en-US" sz="3600" dirty="0" smtClean="0"/>
                <a:t>N</a:t>
              </a:r>
              <a:endParaRPr lang="ru-RU" sz="3600" dirty="0"/>
            </a:p>
          </p:txBody>
        </p:sp>
        <p:sp>
          <p:nvSpPr>
            <p:cNvPr id="21" name="TextBox 20"/>
            <p:cNvSpPr txBox="1"/>
            <p:nvPr/>
          </p:nvSpPr>
          <p:spPr>
            <a:xfrm>
              <a:off x="9113069" y="3779919"/>
              <a:ext cx="274447" cy="371313"/>
            </a:xfrm>
            <a:prstGeom prst="rect">
              <a:avLst/>
            </a:prstGeom>
            <a:noFill/>
          </p:spPr>
          <p:txBody>
            <a:bodyPr wrap="none" rtlCol="0">
              <a:spAutoFit/>
            </a:bodyPr>
            <a:lstStyle/>
            <a:p>
              <a:r>
                <a:rPr lang="en-US" sz="3600" dirty="0" smtClean="0"/>
                <a:t>S</a:t>
              </a:r>
              <a:endParaRPr lang="ru-RU" sz="3600" dirty="0"/>
            </a:p>
          </p:txBody>
        </p:sp>
      </p:grpSp>
      <p:grpSp>
        <p:nvGrpSpPr>
          <p:cNvPr id="7" name="Группа 6"/>
          <p:cNvGrpSpPr/>
          <p:nvPr/>
        </p:nvGrpSpPr>
        <p:grpSpPr>
          <a:xfrm>
            <a:off x="4864608" y="2935720"/>
            <a:ext cx="463296" cy="659535"/>
            <a:chOff x="4864608" y="2935720"/>
            <a:chExt cx="463296" cy="659535"/>
          </a:xfrm>
        </p:grpSpPr>
        <p:sp>
          <p:nvSpPr>
            <p:cNvPr id="24" name="Стрелка вправо 23"/>
            <p:cNvSpPr/>
            <p:nvPr/>
          </p:nvSpPr>
          <p:spPr>
            <a:xfrm>
              <a:off x="4864608" y="3438144"/>
              <a:ext cx="463296" cy="157111"/>
            </a:xfrm>
            <a:prstGeom prst="rightArrow">
              <a:avLst/>
            </a:prstGeom>
            <a:solidFill>
              <a:schemeClr val="tx1">
                <a:lumMod val="95000"/>
                <a:lumOff val="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p:cNvSpPr/>
            <p:nvPr/>
          </p:nvSpPr>
          <p:spPr>
            <a:xfrm>
              <a:off x="4864608" y="3104836"/>
              <a:ext cx="463296" cy="157111"/>
            </a:xfrm>
            <a:prstGeom prst="rightArrow">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4919766" y="2935720"/>
              <a:ext cx="362600" cy="307777"/>
            </a:xfrm>
            <a:prstGeom prst="rect">
              <a:avLst/>
            </a:prstGeom>
            <a:noFill/>
          </p:spPr>
          <p:txBody>
            <a:bodyPr wrap="none" rtlCol="0">
              <a:spAutoFit/>
            </a:bodyPr>
            <a:lstStyle/>
            <a:p>
              <a:r>
                <a:rPr lang="ru-RU" sz="1400" dirty="0" smtClean="0"/>
                <a:t>а1</a:t>
              </a:r>
              <a:endParaRPr lang="ru-RU" sz="1400" dirty="0"/>
            </a:p>
          </p:txBody>
        </p:sp>
        <p:sp>
          <p:nvSpPr>
            <p:cNvPr id="30" name="TextBox 29"/>
            <p:cNvSpPr txBox="1"/>
            <p:nvPr/>
          </p:nvSpPr>
          <p:spPr>
            <a:xfrm>
              <a:off x="4919766" y="3262160"/>
              <a:ext cx="357790" cy="307777"/>
            </a:xfrm>
            <a:prstGeom prst="rect">
              <a:avLst/>
            </a:prstGeom>
            <a:noFill/>
          </p:spPr>
          <p:txBody>
            <a:bodyPr wrap="none" rtlCol="0">
              <a:spAutoFit/>
            </a:bodyPr>
            <a:lstStyle/>
            <a:p>
              <a:r>
                <a:rPr lang="en-US" sz="1400" dirty="0" smtClean="0"/>
                <a:t>F1</a:t>
              </a:r>
              <a:endParaRPr lang="ru-RU" sz="1400" dirty="0"/>
            </a:p>
          </p:txBody>
        </p:sp>
      </p:grpSp>
      <p:grpSp>
        <p:nvGrpSpPr>
          <p:cNvPr id="2" name="Группа 1"/>
          <p:cNvGrpSpPr/>
          <p:nvPr/>
        </p:nvGrpSpPr>
        <p:grpSpPr>
          <a:xfrm>
            <a:off x="4864608" y="4620147"/>
            <a:ext cx="463296" cy="788944"/>
            <a:chOff x="4864608" y="4620147"/>
            <a:chExt cx="463296" cy="788944"/>
          </a:xfrm>
        </p:grpSpPr>
        <p:sp>
          <p:nvSpPr>
            <p:cNvPr id="26" name="Стрелка вправо 25"/>
            <p:cNvSpPr/>
            <p:nvPr/>
          </p:nvSpPr>
          <p:spPr>
            <a:xfrm>
              <a:off x="4864608" y="4851585"/>
              <a:ext cx="463296" cy="157111"/>
            </a:xfrm>
            <a:prstGeom prst="rightArrow">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Стрелка вправо 26"/>
            <p:cNvSpPr/>
            <p:nvPr/>
          </p:nvSpPr>
          <p:spPr>
            <a:xfrm>
              <a:off x="4864608" y="5251980"/>
              <a:ext cx="463296" cy="157111"/>
            </a:xfrm>
            <a:prstGeom prst="rightArrow">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p:cNvSpPr txBox="1"/>
            <p:nvPr/>
          </p:nvSpPr>
          <p:spPr>
            <a:xfrm>
              <a:off x="4914956" y="4620147"/>
              <a:ext cx="362600" cy="307777"/>
            </a:xfrm>
            <a:prstGeom prst="rect">
              <a:avLst/>
            </a:prstGeom>
            <a:noFill/>
          </p:spPr>
          <p:txBody>
            <a:bodyPr wrap="none" rtlCol="0">
              <a:spAutoFit/>
            </a:bodyPr>
            <a:lstStyle/>
            <a:p>
              <a:r>
                <a:rPr lang="en-US" sz="1400" dirty="0" smtClean="0"/>
                <a:t>a2</a:t>
              </a:r>
              <a:endParaRPr lang="ru-RU" sz="1400" dirty="0"/>
            </a:p>
          </p:txBody>
        </p:sp>
        <p:sp>
          <p:nvSpPr>
            <p:cNvPr id="32" name="TextBox 31"/>
            <p:cNvSpPr txBox="1"/>
            <p:nvPr/>
          </p:nvSpPr>
          <p:spPr>
            <a:xfrm>
              <a:off x="4881477" y="5057170"/>
              <a:ext cx="357790" cy="307777"/>
            </a:xfrm>
            <a:prstGeom prst="rect">
              <a:avLst/>
            </a:prstGeom>
            <a:noFill/>
          </p:spPr>
          <p:txBody>
            <a:bodyPr wrap="none" rtlCol="0">
              <a:spAutoFit/>
            </a:bodyPr>
            <a:lstStyle/>
            <a:p>
              <a:r>
                <a:rPr lang="en-US" sz="1400" dirty="0" smtClean="0"/>
                <a:t>F2</a:t>
              </a:r>
              <a:endParaRPr lang="ru-RU" sz="1400" dirty="0"/>
            </a:p>
          </p:txBody>
        </p:sp>
      </p:grpSp>
    </p:spTree>
    <p:extLst>
      <p:ext uri="{BB962C8B-B14F-4D97-AF65-F5344CB8AC3E}">
        <p14:creationId xmlns:p14="http://schemas.microsoft.com/office/powerpoint/2010/main" val="2660924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2.96296E-6 L 0.5582 0.00209 " pathEditMode="relative" rAng="0" ptsTypes="AA">
                                      <p:cBhvr>
                                        <p:cTn id="6" dur="2000" fill="hold"/>
                                        <p:tgtEl>
                                          <p:spTgt spid="6"/>
                                        </p:tgtEl>
                                        <p:attrNameLst>
                                          <p:attrName>ppt_x</p:attrName>
                                          <p:attrName>ppt_y</p:attrName>
                                        </p:attrNameLst>
                                      </p:cBhvr>
                                      <p:rCtr x="27904" y="93"/>
                                    </p:animMotion>
                                  </p:childTnLst>
                                </p:cTn>
                              </p:par>
                              <p:par>
                                <p:cTn id="7" presetID="42" presetClass="path" presetSubtype="0" accel="50000" decel="50000" fill="hold" grpId="0" nodeType="withEffect">
                                  <p:stCondLst>
                                    <p:cond delay="0"/>
                                  </p:stCondLst>
                                  <p:childTnLst>
                                    <p:animMotion origin="layout" path="M 1.66667E-6 4.07407E-6 L 0.55729 0.00115 " pathEditMode="relative" rAng="0" ptsTypes="AA">
                                      <p:cBhvr>
                                        <p:cTn id="8" dur="1000" fill="hold"/>
                                        <p:tgtEl>
                                          <p:spTgt spid="15"/>
                                        </p:tgtEl>
                                        <p:attrNameLst>
                                          <p:attrName>ppt_x</p:attrName>
                                          <p:attrName>ppt_y</p:attrName>
                                        </p:attrNameLst>
                                      </p:cBhvr>
                                      <p:rCtr x="27865"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600201" y="413656"/>
            <a:ext cx="9144000" cy="2893100"/>
          </a:xfrm>
          <a:prstGeom prst="rect">
            <a:avLst/>
          </a:prstGeom>
          <a:noFill/>
        </p:spPr>
        <p:txBody>
          <a:bodyPr wrap="square" rtlCol="0">
            <a:spAutoFit/>
          </a:bodyPr>
          <a:lstStyle/>
          <a:p>
            <a:r>
              <a:rPr lang="ru-RU" sz="20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a:t>
            </a:r>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физике для количественной характеристики взаимодействия тел вводится понятие «сила». </a:t>
            </a:r>
          </a:p>
          <a:p>
            <a:r>
              <a:rPr lang="ru-RU" dirty="0" smtClean="0">
                <a:latin typeface="Times New Roman" panose="02020603050405020304" pitchFamily="18" charset="0"/>
                <a:cs typeface="Times New Roman" panose="02020603050405020304" pitchFamily="18" charset="0"/>
              </a:rPr>
              <a:t>      Сила </a:t>
            </a:r>
            <a:r>
              <a:rPr lang="ru-RU" dirty="0">
                <a:latin typeface="Times New Roman" panose="02020603050405020304" pitchFamily="18" charset="0"/>
                <a:cs typeface="Times New Roman" panose="02020603050405020304" pitchFamily="18" charset="0"/>
              </a:rPr>
              <a:t>– мера взаимодействия тел.</a:t>
            </a:r>
            <a:r>
              <a:rPr lang="ru-RU" dirty="0" smtClean="0">
                <a:latin typeface="Times New Roman" panose="02020603050405020304" pitchFamily="18" charset="0"/>
                <a:cs typeface="Times New Roman" panose="02020603050405020304" pitchFamily="18" charset="0"/>
              </a:rPr>
              <a:t> Как вы видели в предыдущем опыте сила может быть больше или меньше, т.е. иметь различные числовые значения. Следовательно сила – физическая величина и её можно измерить.</a:t>
            </a: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Силу обозначают буквой </a:t>
            </a:r>
            <a:r>
              <a:rPr lang="en-US" dirty="0" smtClean="0">
                <a:latin typeface="Times New Roman" panose="02020603050405020304" pitchFamily="18" charset="0"/>
                <a:cs typeface="Times New Roman" panose="02020603050405020304" pitchFamily="18" charset="0"/>
              </a:rPr>
              <a:t>F</a:t>
            </a:r>
            <a:r>
              <a:rPr lang="ru-RU" dirty="0" smtClean="0">
                <a:latin typeface="Times New Roman" panose="02020603050405020304" pitchFamily="18" charset="0"/>
                <a:cs typeface="Times New Roman" panose="02020603050405020304" pitchFamily="18" charset="0"/>
              </a:rPr>
              <a:t>. Основной единицей силы является ньютон (1Н).</a:t>
            </a:r>
          </a:p>
          <a:p>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Сила характеризуется не только значением, но и направлением, иначе говоря, сила – векторная величина. Так в результате взаимодействия ноги Васи и мяча сила, действующая на мяч, направлена горизонтально, а взаимодействие мяча с Землёй приводит к действию на мяч силы, направленной вниз.</a:t>
            </a:r>
            <a:endParaRPr lang="en-US" dirty="0" smtClean="0">
              <a:latin typeface="Times New Roman" panose="02020603050405020304" pitchFamily="18" charset="0"/>
              <a:cs typeface="Times New Roman" panose="02020603050405020304" pitchFamily="18" charset="0"/>
            </a:endParaRPr>
          </a:p>
        </p:txBody>
      </p:sp>
      <p:grpSp>
        <p:nvGrpSpPr>
          <p:cNvPr id="7" name="Группа 6"/>
          <p:cNvGrpSpPr/>
          <p:nvPr/>
        </p:nvGrpSpPr>
        <p:grpSpPr>
          <a:xfrm rot="1658028">
            <a:off x="1743456" y="3661521"/>
            <a:ext cx="853440" cy="1828800"/>
            <a:chOff x="1402080" y="3755136"/>
            <a:chExt cx="853440" cy="1828800"/>
          </a:xfrm>
        </p:grpSpPr>
        <p:sp>
          <p:nvSpPr>
            <p:cNvPr id="3" name="Прямоугольник 2"/>
            <p:cNvSpPr/>
            <p:nvPr/>
          </p:nvSpPr>
          <p:spPr>
            <a:xfrm>
              <a:off x="1402080" y="3755136"/>
              <a:ext cx="377952" cy="131673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402080" y="5071872"/>
              <a:ext cx="377952" cy="231648"/>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402080" y="5303520"/>
              <a:ext cx="853440" cy="280416"/>
            </a:xfrm>
            <a:prstGeom prst="rect">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 name="Овал 7"/>
          <p:cNvSpPr/>
          <p:nvPr/>
        </p:nvSpPr>
        <p:spPr>
          <a:xfrm>
            <a:off x="8046720" y="3657600"/>
            <a:ext cx="743712" cy="7437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682752" y="5583936"/>
            <a:ext cx="10863072" cy="1036320"/>
          </a:xfrm>
          <a:prstGeom prst="rect">
            <a:avLst/>
          </a:prstGeom>
          <a:solidFill>
            <a:schemeClr val="accent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a:off x="2450592" y="4815840"/>
            <a:ext cx="768096" cy="768096"/>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8" name="Группа 17"/>
          <p:cNvGrpSpPr/>
          <p:nvPr/>
        </p:nvGrpSpPr>
        <p:grpSpPr>
          <a:xfrm>
            <a:off x="2769535" y="4873851"/>
            <a:ext cx="2432133" cy="441751"/>
            <a:chOff x="2450592" y="4374472"/>
            <a:chExt cx="2432133" cy="441751"/>
          </a:xfrm>
        </p:grpSpPr>
        <p:sp>
          <p:nvSpPr>
            <p:cNvPr id="10" name="Стрелка вправо 9"/>
            <p:cNvSpPr/>
            <p:nvPr/>
          </p:nvSpPr>
          <p:spPr>
            <a:xfrm>
              <a:off x="2450592" y="4589574"/>
              <a:ext cx="2432133" cy="22664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3304018" y="4374472"/>
              <a:ext cx="290464" cy="369332"/>
            </a:xfrm>
            <a:prstGeom prst="rect">
              <a:avLst/>
            </a:prstGeom>
            <a:noFill/>
          </p:spPr>
          <p:txBody>
            <a:bodyPr wrap="none" rtlCol="0">
              <a:spAutoFit/>
            </a:bodyPr>
            <a:lstStyle/>
            <a:p>
              <a:r>
                <a:rPr lang="en-US" dirty="0"/>
                <a:t>F</a:t>
              </a:r>
              <a:endParaRPr lang="ru-RU" dirty="0"/>
            </a:p>
          </p:txBody>
        </p:sp>
      </p:grpSp>
      <p:sp>
        <p:nvSpPr>
          <p:cNvPr id="12" name="Стрелка вправо 11"/>
          <p:cNvSpPr/>
          <p:nvPr/>
        </p:nvSpPr>
        <p:spPr>
          <a:xfrm>
            <a:off x="2851644" y="3790742"/>
            <a:ext cx="1059873" cy="21820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3218688" y="3546074"/>
            <a:ext cx="295274" cy="369332"/>
          </a:xfrm>
          <a:prstGeom prst="rect">
            <a:avLst/>
          </a:prstGeom>
          <a:noFill/>
        </p:spPr>
        <p:txBody>
          <a:bodyPr wrap="none" rtlCol="0">
            <a:spAutoFit/>
          </a:bodyPr>
          <a:lstStyle/>
          <a:p>
            <a:r>
              <a:rPr lang="en-US" dirty="0" smtClean="0"/>
              <a:t>a</a:t>
            </a:r>
            <a:endParaRPr lang="ru-RU" dirty="0"/>
          </a:p>
        </p:txBody>
      </p:sp>
      <p:sp>
        <p:nvSpPr>
          <p:cNvPr id="14" name="Стрелка вниз 13"/>
          <p:cNvSpPr/>
          <p:nvPr/>
        </p:nvSpPr>
        <p:spPr>
          <a:xfrm>
            <a:off x="8304276" y="4029456"/>
            <a:ext cx="228600" cy="146093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TextBox 14"/>
          <p:cNvSpPr txBox="1"/>
          <p:nvPr/>
        </p:nvSpPr>
        <p:spPr>
          <a:xfrm>
            <a:off x="8159044" y="4702898"/>
            <a:ext cx="290464" cy="369332"/>
          </a:xfrm>
          <a:prstGeom prst="rect">
            <a:avLst/>
          </a:prstGeom>
          <a:noFill/>
        </p:spPr>
        <p:txBody>
          <a:bodyPr wrap="none" rtlCol="0">
            <a:spAutoFit/>
          </a:bodyPr>
          <a:lstStyle/>
          <a:p>
            <a:r>
              <a:rPr lang="en-US" dirty="0" smtClean="0"/>
              <a:t>F</a:t>
            </a:r>
            <a:endParaRPr lang="ru-RU" dirty="0"/>
          </a:p>
        </p:txBody>
      </p:sp>
      <p:sp>
        <p:nvSpPr>
          <p:cNvPr id="16" name="Стрелка вниз 15"/>
          <p:cNvSpPr/>
          <p:nvPr/>
        </p:nvSpPr>
        <p:spPr>
          <a:xfrm>
            <a:off x="9227127" y="4008951"/>
            <a:ext cx="124691" cy="69394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TextBox 16"/>
          <p:cNvSpPr txBox="1"/>
          <p:nvPr/>
        </p:nvSpPr>
        <p:spPr>
          <a:xfrm>
            <a:off x="9239228" y="4182207"/>
            <a:ext cx="295274" cy="369332"/>
          </a:xfrm>
          <a:prstGeom prst="rect">
            <a:avLst/>
          </a:prstGeom>
          <a:noFill/>
        </p:spPr>
        <p:txBody>
          <a:bodyPr wrap="none" rtlCol="0">
            <a:spAutoFit/>
          </a:bodyPr>
          <a:lstStyle/>
          <a:p>
            <a:r>
              <a:rPr lang="en-US" dirty="0" smtClean="0"/>
              <a:t>a</a:t>
            </a:r>
            <a:endParaRPr lang="ru-RU" dirty="0"/>
          </a:p>
        </p:txBody>
      </p:sp>
    </p:spTree>
    <p:extLst>
      <p:ext uri="{BB962C8B-B14F-4D97-AF65-F5344CB8AC3E}">
        <p14:creationId xmlns:p14="http://schemas.microsoft.com/office/powerpoint/2010/main" val="2285297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4.79167E-6 3.7037E-7 L 0.02305 -0.00301 " pathEditMode="relative" rAng="0" ptsTypes="AA">
                                      <p:cBhvr>
                                        <p:cTn id="6" dur="300" fill="hold"/>
                                        <p:tgtEl>
                                          <p:spTgt spid="7"/>
                                        </p:tgtEl>
                                        <p:attrNameLst>
                                          <p:attrName>ppt_x</p:attrName>
                                          <p:attrName>ppt_y</p:attrName>
                                        </p:attrNameLst>
                                      </p:cBhvr>
                                      <p:rCtr x="1146" y="-162"/>
                                    </p:animMotion>
                                  </p:childTnLst>
                                </p:cTn>
                              </p:par>
                              <p:par>
                                <p:cTn id="7" presetID="42" presetClass="path" presetSubtype="0" accel="50000" decel="50000" fill="hold" grpId="0" nodeType="withEffect">
                                  <p:stCondLst>
                                    <p:cond delay="0"/>
                                  </p:stCondLst>
                                  <p:childTnLst>
                                    <p:animMotion origin="layout" path="M -2.08333E-6 -1.85185E-6 L 0.15248 0.00278 " pathEditMode="relative" rAng="0" ptsTypes="AA">
                                      <p:cBhvr>
                                        <p:cTn id="8" dur="1750" fill="hold"/>
                                        <p:tgtEl>
                                          <p:spTgt spid="6"/>
                                        </p:tgtEl>
                                        <p:attrNameLst>
                                          <p:attrName>ppt_x</p:attrName>
                                          <p:attrName>ppt_y</p:attrName>
                                        </p:attrNameLst>
                                      </p:cBhvr>
                                      <p:rCtr x="7617" y="139"/>
                                    </p:animMotion>
                                  </p:childTnLst>
                                </p:cTn>
                              </p:par>
                            </p:childTnLst>
                          </p:cTn>
                        </p:par>
                        <p:par>
                          <p:cTn id="9" fill="hold">
                            <p:stCondLst>
                              <p:cond delay="1750"/>
                            </p:stCondLst>
                            <p:childTnLst>
                              <p:par>
                                <p:cTn id="10" presetID="42" presetClass="path" presetSubtype="0" accel="50000" decel="50000" fill="hold" grpId="0" nodeType="afterEffect">
                                  <p:stCondLst>
                                    <p:cond delay="0"/>
                                  </p:stCondLst>
                                  <p:childTnLst>
                                    <p:animMotion origin="layout" path="M -4.79167E-6 0 L 0.00248 0.1787 " pathEditMode="relative" rAng="0" ptsTypes="AA">
                                      <p:cBhvr>
                                        <p:cTn id="11" dur="1000" fill="hold"/>
                                        <p:tgtEl>
                                          <p:spTgt spid="8"/>
                                        </p:tgtEl>
                                        <p:attrNameLst>
                                          <p:attrName>ppt_x</p:attrName>
                                          <p:attrName>ppt_y</p:attrName>
                                        </p:attrNameLst>
                                      </p:cBhvr>
                                      <p:rCtr x="117" y="89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945573" y="571500"/>
            <a:ext cx="9923317"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Итак, проделанные нами опыты позволяют предположить, что ускорение тела прямо пропорционально приложенной к нему силы. В том, что мы не ошибаемся, нас убеждают результаты многочисленных экспериментов по исследованию этой зависимости, проводившиеся физиками. Следовательно</a:t>
            </a:r>
            <a:r>
              <a:rPr lang="ru-RU" dirty="0">
                <a:latin typeface="Times New Roman" panose="02020603050405020304" pitchFamily="18" charset="0"/>
                <a:cs typeface="Times New Roman" panose="02020603050405020304" pitchFamily="18" charset="0"/>
              </a:rPr>
              <a:t>,</a:t>
            </a:r>
          </a:p>
        </p:txBody>
      </p:sp>
      <p:sp>
        <p:nvSpPr>
          <p:cNvPr id="5" name="TextBox 4"/>
          <p:cNvSpPr txBox="1"/>
          <p:nvPr/>
        </p:nvSpPr>
        <p:spPr>
          <a:xfrm>
            <a:off x="4493167" y="1914734"/>
            <a:ext cx="2202873" cy="584775"/>
          </a:xfrm>
          <a:prstGeom prst="rect">
            <a:avLst/>
          </a:prstGeom>
          <a:noFill/>
          <a:ln>
            <a:solidFill>
              <a:schemeClr val="bg1"/>
            </a:solidFill>
          </a:ln>
        </p:spPr>
        <p:txBody>
          <a:bodyPr wrap="square" rtlCol="0">
            <a:spAutoFit/>
          </a:bodyPr>
          <a:lstStyle/>
          <a:p>
            <a:pPr algn="ctr"/>
            <a:r>
              <a:rPr lang="en-US" sz="3200" dirty="0" smtClean="0">
                <a:solidFill>
                  <a:srgbClr val="C00000"/>
                </a:solidFill>
                <a:latin typeface="Times New Roman" panose="02020603050405020304" pitchFamily="18" charset="0"/>
                <a:cs typeface="Times New Roman" panose="02020603050405020304" pitchFamily="18" charset="0"/>
              </a:rPr>
              <a:t>a ~ F</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45574" y="2532894"/>
            <a:ext cx="9923316" cy="646331"/>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Однако наблюдения и опыты показывают, что ускорение тела также зависит и от его инертных свойств, т.е. от массы тела. И зависимость эта обратно пропорциональная:</a:t>
            </a:r>
            <a:endParaRPr lang="ru-RU" dirty="0">
              <a:latin typeface="Times New Roman" panose="02020603050405020304" pitchFamily="18" charset="0"/>
              <a:cs typeface="Times New Roman" panose="02020603050405020304" pitchFamily="18" charset="0"/>
            </a:endParaRPr>
          </a:p>
        </p:txBody>
      </p:sp>
      <p:grpSp>
        <p:nvGrpSpPr>
          <p:cNvPr id="15" name="Группа 14"/>
          <p:cNvGrpSpPr/>
          <p:nvPr/>
        </p:nvGrpSpPr>
        <p:grpSpPr>
          <a:xfrm>
            <a:off x="5052988" y="3201626"/>
            <a:ext cx="1083229" cy="938104"/>
            <a:chOff x="4616183" y="3418849"/>
            <a:chExt cx="1083229" cy="938104"/>
          </a:xfrm>
        </p:grpSpPr>
        <p:sp>
          <p:nvSpPr>
            <p:cNvPr id="11" name="TextBox 10"/>
            <p:cNvSpPr txBox="1"/>
            <p:nvPr/>
          </p:nvSpPr>
          <p:spPr>
            <a:xfrm>
              <a:off x="5252655" y="3418849"/>
              <a:ext cx="389850"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1</a:t>
              </a:r>
              <a:endParaRPr lang="ru-RU" sz="3200" dirty="0">
                <a:solidFill>
                  <a:srgbClr val="C00000"/>
                </a:solidFill>
                <a:latin typeface="Times New Roman" panose="02020603050405020304" pitchFamily="18" charset="0"/>
                <a:cs typeface="Times New Roman" panose="02020603050405020304" pitchFamily="18" charset="0"/>
              </a:endParaRPr>
            </a:p>
          </p:txBody>
        </p:sp>
        <p:grpSp>
          <p:nvGrpSpPr>
            <p:cNvPr id="14" name="Группа 13"/>
            <p:cNvGrpSpPr/>
            <p:nvPr/>
          </p:nvGrpSpPr>
          <p:grpSpPr>
            <a:xfrm>
              <a:off x="4616183" y="3629272"/>
              <a:ext cx="1083229" cy="727681"/>
              <a:chOff x="4558982" y="3680949"/>
              <a:chExt cx="1083229" cy="727681"/>
            </a:xfrm>
          </p:grpSpPr>
          <p:sp>
            <p:nvSpPr>
              <p:cNvPr id="9" name="TextBox 8"/>
              <p:cNvSpPr txBox="1"/>
              <p:nvPr/>
            </p:nvSpPr>
            <p:spPr>
              <a:xfrm>
                <a:off x="4558982" y="3680949"/>
                <a:ext cx="367408"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a</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787970" y="3680950"/>
                <a:ext cx="407484"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5138547" y="3823855"/>
                <a:ext cx="503664"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m</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5195454" y="3938155"/>
                <a:ext cx="389850" cy="7036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
        <p:nvSpPr>
          <p:cNvPr id="16" name="TextBox 15"/>
          <p:cNvSpPr txBox="1"/>
          <p:nvPr/>
        </p:nvSpPr>
        <p:spPr>
          <a:xfrm>
            <a:off x="945573" y="3936614"/>
            <a:ext cx="3626890" cy="369332"/>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   Таким образом, можно записать:</a:t>
            </a:r>
            <a:endParaRPr lang="ru-RU" dirty="0">
              <a:latin typeface="Times New Roman" panose="02020603050405020304" pitchFamily="18" charset="0"/>
              <a:cs typeface="Times New Roman" panose="02020603050405020304" pitchFamily="18" charset="0"/>
            </a:endParaRPr>
          </a:p>
        </p:txBody>
      </p:sp>
      <p:grpSp>
        <p:nvGrpSpPr>
          <p:cNvPr id="25" name="Группа 24"/>
          <p:cNvGrpSpPr/>
          <p:nvPr/>
        </p:nvGrpSpPr>
        <p:grpSpPr>
          <a:xfrm>
            <a:off x="5090938" y="4407913"/>
            <a:ext cx="1083229" cy="938104"/>
            <a:chOff x="4736284" y="4369987"/>
            <a:chExt cx="1083229" cy="938104"/>
          </a:xfrm>
        </p:grpSpPr>
        <p:grpSp>
          <p:nvGrpSpPr>
            <p:cNvPr id="17" name="Группа 16"/>
            <p:cNvGrpSpPr/>
            <p:nvPr/>
          </p:nvGrpSpPr>
          <p:grpSpPr>
            <a:xfrm>
              <a:off x="4736284" y="4369987"/>
              <a:ext cx="1083229" cy="938104"/>
              <a:chOff x="4616183" y="3418849"/>
              <a:chExt cx="1083229" cy="938104"/>
            </a:xfrm>
          </p:grpSpPr>
          <p:sp>
            <p:nvSpPr>
              <p:cNvPr id="18" name="TextBox 17"/>
              <p:cNvSpPr txBox="1"/>
              <p:nvPr/>
            </p:nvSpPr>
            <p:spPr>
              <a:xfrm>
                <a:off x="5252655" y="3418849"/>
                <a:ext cx="184731" cy="584775"/>
              </a:xfrm>
              <a:prstGeom prst="rect">
                <a:avLst/>
              </a:prstGeom>
              <a:noFill/>
            </p:spPr>
            <p:txBody>
              <a:bodyPr wrap="none" rtlCol="0">
                <a:spAutoFit/>
              </a:bodyPr>
              <a:lstStyle/>
              <a:p>
                <a:endParaRPr lang="ru-RU" sz="3200" dirty="0">
                  <a:solidFill>
                    <a:srgbClr val="C00000"/>
                  </a:solidFill>
                  <a:latin typeface="Times New Roman" panose="02020603050405020304" pitchFamily="18" charset="0"/>
                  <a:cs typeface="Times New Roman" panose="02020603050405020304" pitchFamily="18" charset="0"/>
                </a:endParaRPr>
              </a:p>
            </p:txBody>
          </p:sp>
          <p:grpSp>
            <p:nvGrpSpPr>
              <p:cNvPr id="19" name="Группа 18"/>
              <p:cNvGrpSpPr/>
              <p:nvPr/>
            </p:nvGrpSpPr>
            <p:grpSpPr>
              <a:xfrm>
                <a:off x="4616183" y="3629272"/>
                <a:ext cx="1083229" cy="727681"/>
                <a:chOff x="4558982" y="3680949"/>
                <a:chExt cx="1083229" cy="727681"/>
              </a:xfrm>
            </p:grpSpPr>
            <p:sp>
              <p:nvSpPr>
                <p:cNvPr id="20" name="TextBox 19"/>
                <p:cNvSpPr txBox="1"/>
                <p:nvPr/>
              </p:nvSpPr>
              <p:spPr>
                <a:xfrm>
                  <a:off x="4558982" y="3680949"/>
                  <a:ext cx="367408"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a</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4787970" y="3680950"/>
                  <a:ext cx="407484"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22" name="TextBox 21"/>
                <p:cNvSpPr txBox="1"/>
                <p:nvPr/>
              </p:nvSpPr>
              <p:spPr>
                <a:xfrm>
                  <a:off x="5138547" y="3823855"/>
                  <a:ext cx="503664"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m</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23" name="Прямоугольник 22"/>
                <p:cNvSpPr/>
                <p:nvPr/>
              </p:nvSpPr>
              <p:spPr>
                <a:xfrm>
                  <a:off x="5195454" y="3938155"/>
                  <a:ext cx="389850" cy="7036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
          <p:nvSpPr>
            <p:cNvPr id="24" name="TextBox 23"/>
            <p:cNvSpPr txBox="1"/>
            <p:nvPr/>
          </p:nvSpPr>
          <p:spPr>
            <a:xfrm>
              <a:off x="5361535" y="4369987"/>
              <a:ext cx="412292"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F</a:t>
              </a:r>
              <a:endParaRPr lang="ru-RU" sz="3200" dirty="0">
                <a:solidFill>
                  <a:srgbClr val="C00000"/>
                </a:solidFill>
                <a:latin typeface="Times New Roman" panose="02020603050405020304" pitchFamily="18" charset="0"/>
                <a:cs typeface="Times New Roman" panose="02020603050405020304" pitchFamily="18" charset="0"/>
              </a:endParaRPr>
            </a:p>
          </p:txBody>
        </p:sp>
      </p:grpSp>
      <p:sp>
        <p:nvSpPr>
          <p:cNvPr id="27" name="TextBox 26"/>
          <p:cNvSpPr txBox="1"/>
          <p:nvPr/>
        </p:nvSpPr>
        <p:spPr>
          <a:xfrm>
            <a:off x="951153" y="5203111"/>
            <a:ext cx="10370127" cy="646331"/>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Т.е. ускорение тела прямо пропорционально действующей на него силе и обратно пропорционально его массе.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190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5" name="Группа 24"/>
          <p:cNvGrpSpPr/>
          <p:nvPr/>
        </p:nvGrpSpPr>
        <p:grpSpPr>
          <a:xfrm>
            <a:off x="924792" y="808575"/>
            <a:ext cx="10692244" cy="4804432"/>
            <a:chOff x="945574" y="444893"/>
            <a:chExt cx="10692244" cy="4804432"/>
          </a:xfrm>
        </p:grpSpPr>
        <p:sp>
          <p:nvSpPr>
            <p:cNvPr id="2" name="TextBox 1"/>
            <p:cNvSpPr txBox="1"/>
            <p:nvPr/>
          </p:nvSpPr>
          <p:spPr>
            <a:xfrm>
              <a:off x="945574" y="444893"/>
              <a:ext cx="10692244" cy="646331"/>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Если масса тела выражена в кг, ускорение - в м</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с</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 сила - в Н, то можно превратить эту зависимость в уравнение. Можно записать:</a:t>
              </a:r>
              <a:endParaRPr lang="ru-RU" dirty="0">
                <a:latin typeface="Times New Roman" panose="02020603050405020304" pitchFamily="18" charset="0"/>
                <a:cs typeface="Times New Roman" panose="02020603050405020304" pitchFamily="18" charset="0"/>
              </a:endParaRPr>
            </a:p>
          </p:txBody>
        </p:sp>
        <p:grpSp>
          <p:nvGrpSpPr>
            <p:cNvPr id="8" name="Группа 7"/>
            <p:cNvGrpSpPr/>
            <p:nvPr/>
          </p:nvGrpSpPr>
          <p:grpSpPr>
            <a:xfrm>
              <a:off x="5208467" y="1094008"/>
              <a:ext cx="1083229" cy="938104"/>
              <a:chOff x="4616183" y="3418849"/>
              <a:chExt cx="1083229" cy="938104"/>
            </a:xfrm>
          </p:grpSpPr>
          <p:sp>
            <p:nvSpPr>
              <p:cNvPr id="9" name="TextBox 8"/>
              <p:cNvSpPr txBox="1"/>
              <p:nvPr/>
            </p:nvSpPr>
            <p:spPr>
              <a:xfrm>
                <a:off x="5252655" y="3418849"/>
                <a:ext cx="412292" cy="584775"/>
              </a:xfrm>
              <a:prstGeom prst="rect">
                <a:avLst/>
              </a:prstGeom>
              <a:noFill/>
            </p:spPr>
            <p:txBody>
              <a:bodyPr wrap="none" rtlCol="0">
                <a:spAutoFit/>
              </a:bodyPr>
              <a:lstStyle/>
              <a:p>
                <a:r>
                  <a:rPr lang="en-US" sz="3200" dirty="0">
                    <a:solidFill>
                      <a:srgbClr val="C00000"/>
                    </a:solidFill>
                    <a:latin typeface="Times New Roman" panose="02020603050405020304" pitchFamily="18" charset="0"/>
                    <a:cs typeface="Times New Roman" panose="02020603050405020304" pitchFamily="18" charset="0"/>
                  </a:rPr>
                  <a:t>F</a:t>
                </a:r>
                <a:endParaRPr lang="ru-RU" sz="3200" dirty="0">
                  <a:solidFill>
                    <a:srgbClr val="C00000"/>
                  </a:solidFill>
                  <a:latin typeface="Times New Roman" panose="02020603050405020304" pitchFamily="18" charset="0"/>
                  <a:cs typeface="Times New Roman" panose="02020603050405020304" pitchFamily="18" charset="0"/>
                </a:endParaRPr>
              </a:p>
            </p:txBody>
          </p:sp>
          <p:grpSp>
            <p:nvGrpSpPr>
              <p:cNvPr id="10" name="Группа 9"/>
              <p:cNvGrpSpPr/>
              <p:nvPr/>
            </p:nvGrpSpPr>
            <p:grpSpPr>
              <a:xfrm>
                <a:off x="4616183" y="3629272"/>
                <a:ext cx="1083229" cy="727681"/>
                <a:chOff x="4558982" y="3680949"/>
                <a:chExt cx="1083229" cy="727681"/>
              </a:xfrm>
            </p:grpSpPr>
            <p:sp>
              <p:nvSpPr>
                <p:cNvPr id="11" name="TextBox 10"/>
                <p:cNvSpPr txBox="1"/>
                <p:nvPr/>
              </p:nvSpPr>
              <p:spPr>
                <a:xfrm>
                  <a:off x="4558982" y="3680949"/>
                  <a:ext cx="367408"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a</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4787970" y="3680950"/>
                  <a:ext cx="415498" cy="584775"/>
                </a:xfrm>
                <a:prstGeom prst="rect">
                  <a:avLst/>
                </a:prstGeom>
                <a:noFill/>
              </p:spPr>
              <p:txBody>
                <a:bodyPr wrap="none" rtlCol="0">
                  <a:spAutoFit/>
                </a:bodyPr>
                <a:lstStyle/>
                <a:p>
                  <a:r>
                    <a:rPr lang="en-US" sz="3200" dirty="0">
                      <a:solidFill>
                        <a:srgbClr val="C00000"/>
                      </a:solidFill>
                      <a:latin typeface="Times New Roman" panose="02020603050405020304" pitchFamily="18" charset="0"/>
                      <a:cs typeface="Times New Roman" panose="02020603050405020304" pitchFamily="18" charset="0"/>
                    </a:rPr>
                    <a:t>=</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5138547" y="3823855"/>
                  <a:ext cx="503664" cy="584775"/>
                </a:xfrm>
                <a:prstGeom prst="rect">
                  <a:avLst/>
                </a:prstGeom>
                <a:noFill/>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m</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5195454" y="3938155"/>
                  <a:ext cx="389850" cy="7036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sp>
          <p:nvSpPr>
            <p:cNvPr id="15" name="TextBox 14"/>
            <p:cNvSpPr txBox="1"/>
            <p:nvPr/>
          </p:nvSpPr>
          <p:spPr>
            <a:xfrm>
              <a:off x="945574" y="2847109"/>
              <a:ext cx="10692244" cy="646331"/>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Из полученного уравнения можно определить силу, действующую на тело, если известны его масса и возникшее ускорение:</a:t>
              </a:r>
              <a:endParaRPr lang="ru-RU"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5169914" y="3866567"/>
              <a:ext cx="1350050" cy="584775"/>
            </a:xfrm>
            <a:prstGeom prst="rect">
              <a:avLst/>
            </a:prstGeom>
            <a:noFill/>
            <a:ln>
              <a:solidFill>
                <a:srgbClr val="C00000"/>
              </a:solidFill>
            </a:ln>
          </p:spPr>
          <p:txBody>
            <a:bodyPr wrap="none" rtlCol="0">
              <a:spAutoFit/>
            </a:bodyPr>
            <a:lstStyle/>
            <a:p>
              <a:r>
                <a:rPr lang="en-US" sz="3200" dirty="0" smtClean="0">
                  <a:solidFill>
                    <a:srgbClr val="C00000"/>
                  </a:solidFill>
                  <a:latin typeface="Times New Roman" panose="02020603050405020304" pitchFamily="18" charset="0"/>
                  <a:cs typeface="Times New Roman" panose="02020603050405020304" pitchFamily="18" charset="0"/>
                </a:rPr>
                <a:t>F = ma</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945574" y="4879993"/>
              <a:ext cx="10200998" cy="369332"/>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    Теперь можно сказать, что 1Н – это такая сила, которая сообщает телу массой 1 кг ускорение 1м</a:t>
              </a:r>
              <a:r>
                <a:rPr lang="en-US"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с</a:t>
              </a:r>
              <a:r>
                <a:rPr lang="ru-RU" baseline="30000" dirty="0" smtClean="0">
                  <a:latin typeface="Times New Roman" panose="02020603050405020304" pitchFamily="18" charset="0"/>
                  <a:cs typeface="Times New Roman" panose="02020603050405020304" pitchFamily="18" charset="0"/>
                </a:rPr>
                <a:t>2</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11212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57601" y="0"/>
            <a:ext cx="5603137"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Измерение силы</a:t>
            </a:r>
            <a:endParaRPr lang="ru-RU" sz="6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10835" y="1257300"/>
            <a:ext cx="12192001" cy="923330"/>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Используя формулу </a:t>
            </a:r>
            <a:r>
              <a:rPr lang="en-US" dirty="0" smtClean="0">
                <a:latin typeface="Times New Roman" panose="02020603050405020304" pitchFamily="18" charset="0"/>
                <a:cs typeface="Times New Roman" panose="02020603050405020304" pitchFamily="18" charset="0"/>
              </a:rPr>
              <a:t>F=ma</a:t>
            </a:r>
            <a:r>
              <a:rPr lang="ru-RU" dirty="0" smtClean="0">
                <a:latin typeface="Times New Roman" panose="02020603050405020304" pitchFamily="18" charset="0"/>
                <a:cs typeface="Times New Roman" panose="02020603050405020304" pitchFamily="18" charset="0"/>
              </a:rPr>
              <a:t>, можно определить значение силы, если известны масса тела и ускорение. Такой способ определения называется косвенным. Также существует и прямой способ определения значения силы. Для этого понадобится динамометр. </a:t>
            </a:r>
            <a:r>
              <a:rPr lang="ru-RU" dirty="0" smtClean="0">
                <a:latin typeface="Times New Roman" panose="02020603050405020304" pitchFamily="18" charset="0"/>
                <a:cs typeface="Times New Roman" panose="02020603050405020304" pitchFamily="18" charset="0"/>
                <a:hlinkClick r:id="rId2" action="ppaction://hlinksldjump"/>
              </a:rPr>
              <a:t>Узнать больше.</a:t>
            </a:r>
            <a:endParaRPr lang="ru-RU"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a:stretch>
            <a:fillRect/>
          </a:stretch>
        </p:blipFill>
        <p:spPr>
          <a:xfrm>
            <a:off x="2143216" y="2422267"/>
            <a:ext cx="2834031" cy="3787705"/>
          </a:xfrm>
          <a:prstGeom prst="rect">
            <a:avLst/>
          </a:prstGeom>
        </p:spPr>
      </p:pic>
      <p:pic>
        <p:nvPicPr>
          <p:cNvPr id="9" name="Рисунок 8"/>
          <p:cNvPicPr>
            <a:picLocks noChangeAspect="1"/>
          </p:cNvPicPr>
          <p:nvPr/>
        </p:nvPicPr>
        <p:blipFill rotWithShape="1">
          <a:blip r:embed="rId4"/>
          <a:srcRect r="25726" b="30341"/>
          <a:stretch/>
        </p:blipFill>
        <p:spPr>
          <a:xfrm>
            <a:off x="7562849" y="2422267"/>
            <a:ext cx="4739987" cy="3957751"/>
          </a:xfrm>
          <a:prstGeom prst="rect">
            <a:avLst/>
          </a:prstGeom>
        </p:spPr>
      </p:pic>
    </p:spTree>
    <p:extLst>
      <p:ext uri="{BB962C8B-B14F-4D97-AF65-F5344CB8AC3E}">
        <p14:creationId xmlns:p14="http://schemas.microsoft.com/office/powerpoint/2010/main" val="3151335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2909455" y="83127"/>
            <a:ext cx="5603137" cy="1015663"/>
          </a:xfrm>
          <a:prstGeom prst="rect">
            <a:avLst/>
          </a:prstGeom>
          <a:noFill/>
        </p:spPr>
        <p:txBody>
          <a:bodyPr wrap="none" rtlCol="0">
            <a:spAutoFit/>
          </a:bodyPr>
          <a:lstStyle/>
          <a:p>
            <a:r>
              <a:rPr lang="ru-RU" sz="6000" dirty="0" smtClean="0">
                <a:latin typeface="Times New Roman" panose="02020603050405020304" pitchFamily="18" charset="0"/>
                <a:cs typeface="Times New Roman" panose="02020603050405020304" pitchFamily="18" charset="0"/>
              </a:rPr>
              <a:t>Измерение силы</a:t>
            </a:r>
            <a:endParaRPr lang="ru-RU" sz="6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55864" y="1018309"/>
            <a:ext cx="12036136" cy="1754326"/>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   Используя формулу </a:t>
            </a:r>
            <a:r>
              <a:rPr lang="en-US" dirty="0" smtClean="0">
                <a:latin typeface="Times New Roman" panose="02020603050405020304" pitchFamily="18" charset="0"/>
                <a:cs typeface="Times New Roman" panose="02020603050405020304" pitchFamily="18" charset="0"/>
              </a:rPr>
              <a:t>F = ma</a:t>
            </a:r>
            <a:r>
              <a:rPr lang="ru-RU" dirty="0" smtClean="0">
                <a:latin typeface="Times New Roman" panose="02020603050405020304" pitchFamily="18" charset="0"/>
                <a:cs typeface="Times New Roman" panose="02020603050405020304" pitchFamily="18" charset="0"/>
              </a:rPr>
              <a:t>, можно определить значение силы, если известны масса тела и возникшее ускорение. Подобный способ определения физической величины называется косвенным. Существует ли способ прямого измерения силы. Для того чтобы выяснить, как можно измерять силы, вернемся к понятию сила. Если на гибкую линейку положить сверху груз, то она прогнется под действием силы. Резиновый мяч изменит свою форму, если на него подействует человек с некоторой силой. В обоих случаях действие на тело приводит не к изменению скорости, а к изменению его формы, т.е. деформации. Деформация – другое следствие взаимодействия тел.</a:t>
            </a:r>
            <a:endParaRPr lang="ru-RU" dirty="0">
              <a:latin typeface="Times New Roman" panose="02020603050405020304" pitchFamily="18" charset="0"/>
              <a:cs typeface="Times New Roman" panose="02020603050405020304" pitchFamily="18" charset="0"/>
            </a:endParaRPr>
          </a:p>
        </p:txBody>
      </p:sp>
      <p:grpSp>
        <p:nvGrpSpPr>
          <p:cNvPr id="15" name="Группа 14"/>
          <p:cNvGrpSpPr/>
          <p:nvPr/>
        </p:nvGrpSpPr>
        <p:grpSpPr>
          <a:xfrm>
            <a:off x="2430931" y="3737252"/>
            <a:ext cx="1911928" cy="2550969"/>
            <a:chOff x="997527" y="3766704"/>
            <a:chExt cx="1911928" cy="2550969"/>
          </a:xfrm>
        </p:grpSpPr>
        <p:pic>
          <p:nvPicPr>
            <p:cNvPr id="8" name="Рисунок 7"/>
            <p:cNvPicPr>
              <a:picLocks noChangeAspect="1"/>
            </p:cNvPicPr>
            <p:nvPr/>
          </p:nvPicPr>
          <p:blipFill>
            <a:blip r:embed="rId2"/>
            <a:stretch>
              <a:fillRect/>
            </a:stretch>
          </p:blipFill>
          <p:spPr>
            <a:xfrm>
              <a:off x="1177204" y="3969327"/>
              <a:ext cx="1552575" cy="457200"/>
            </a:xfrm>
            <a:prstGeom prst="rect">
              <a:avLst/>
            </a:prstGeom>
          </p:spPr>
        </p:pic>
        <p:sp>
          <p:nvSpPr>
            <p:cNvPr id="4" name="Прямоугольник 3"/>
            <p:cNvSpPr/>
            <p:nvPr/>
          </p:nvSpPr>
          <p:spPr>
            <a:xfrm>
              <a:off x="997527" y="4197927"/>
              <a:ext cx="218209" cy="2119746"/>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2691246" y="4197927"/>
              <a:ext cx="218209" cy="2119746"/>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1771650" y="3766704"/>
              <a:ext cx="363682" cy="405246"/>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1849582" y="4197927"/>
              <a:ext cx="197427" cy="157941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1933431" y="4917270"/>
              <a:ext cx="290464" cy="369332"/>
            </a:xfrm>
            <a:prstGeom prst="rect">
              <a:avLst/>
            </a:prstGeom>
            <a:noFill/>
          </p:spPr>
          <p:txBody>
            <a:bodyPr wrap="none" rtlCol="0">
              <a:spAutoFit/>
            </a:bodyPr>
            <a:lstStyle/>
            <a:p>
              <a:r>
                <a:rPr lang="en-US" dirty="0" smtClean="0"/>
                <a:t>F</a:t>
              </a:r>
              <a:endParaRPr lang="ru-RU" dirty="0"/>
            </a:p>
          </p:txBody>
        </p:sp>
      </p:grpSp>
      <p:grpSp>
        <p:nvGrpSpPr>
          <p:cNvPr id="16" name="Группа 15"/>
          <p:cNvGrpSpPr/>
          <p:nvPr/>
        </p:nvGrpSpPr>
        <p:grpSpPr>
          <a:xfrm>
            <a:off x="6298851" y="3614872"/>
            <a:ext cx="4427482" cy="2545892"/>
            <a:chOff x="4893162" y="3534527"/>
            <a:chExt cx="4427482" cy="2545892"/>
          </a:xfrm>
        </p:grpSpPr>
        <p:sp>
          <p:nvSpPr>
            <p:cNvPr id="12" name="Овал 11"/>
            <p:cNvSpPr/>
            <p:nvPr/>
          </p:nvSpPr>
          <p:spPr>
            <a:xfrm>
              <a:off x="7865917" y="3534527"/>
              <a:ext cx="1454727" cy="2545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Картинки по запросу рука"/>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749360">
              <a:off x="4893162" y="3979113"/>
              <a:ext cx="2742958" cy="1656718"/>
            </a:xfrm>
            <a:prstGeom prst="rect">
              <a:avLst/>
            </a:prstGeom>
            <a:noFill/>
            <a:extLst>
              <a:ext uri="{909E8E84-426E-40DD-AFC4-6F175D3DCCD1}">
                <a14:hiddenFill xmlns:a14="http://schemas.microsoft.com/office/drawing/2010/main">
                  <a:solidFill>
                    <a:srgbClr val="FFFFFF"/>
                  </a:solidFill>
                </a14:hiddenFill>
              </a:ext>
            </a:extLst>
          </p:spPr>
        </p:pic>
        <p:sp>
          <p:nvSpPr>
            <p:cNvPr id="13" name="Стрелка вправо 12"/>
            <p:cNvSpPr/>
            <p:nvPr/>
          </p:nvSpPr>
          <p:spPr>
            <a:xfrm>
              <a:off x="7865917" y="4613564"/>
              <a:ext cx="883228" cy="303706"/>
            </a:xfrm>
            <a:prstGeom prst="rightArrow">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8157584" y="4396085"/>
              <a:ext cx="290464" cy="369332"/>
            </a:xfrm>
            <a:prstGeom prst="rect">
              <a:avLst/>
            </a:prstGeom>
            <a:noFill/>
          </p:spPr>
          <p:txBody>
            <a:bodyPr wrap="none" rtlCol="0">
              <a:spAutoFit/>
            </a:bodyPr>
            <a:lstStyle/>
            <a:p>
              <a:r>
                <a:rPr lang="en-US" dirty="0"/>
                <a:t>F</a:t>
              </a:r>
              <a:endParaRPr lang="ru-RU" dirty="0"/>
            </a:p>
          </p:txBody>
        </p:sp>
      </p:grpSp>
    </p:spTree>
    <p:extLst>
      <p:ext uri="{BB962C8B-B14F-4D97-AF65-F5344CB8AC3E}">
        <p14:creationId xmlns:p14="http://schemas.microsoft.com/office/powerpoint/2010/main" val="1299875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1940</TotalTime>
  <Words>1642</Words>
  <Application>Microsoft Office PowerPoint</Application>
  <PresentationFormat>Широкоэкранный</PresentationFormat>
  <Paragraphs>117</Paragraphs>
  <Slides>18</Slides>
  <Notes>0</Notes>
  <HiddenSlides>9</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Тема Office</vt:lpstr>
      <vt:lpstr>Силы, измерение сил, сложение сил международная система единиц</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Юлия Голенкова</dc:creator>
  <cp:lastModifiedBy>Юлия Голенкова</cp:lastModifiedBy>
  <cp:revision>83</cp:revision>
  <dcterms:created xsi:type="dcterms:W3CDTF">2016-12-02T18:34:53Z</dcterms:created>
  <dcterms:modified xsi:type="dcterms:W3CDTF">2016-12-23T19:27:24Z</dcterms:modified>
</cp:coreProperties>
</file>