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7"/>
  </p:notesMasterIdLst>
  <p:sldIdLst>
    <p:sldId id="256" r:id="rId2"/>
    <p:sldId id="259" r:id="rId3"/>
    <p:sldId id="285" r:id="rId4"/>
    <p:sldId id="261" r:id="rId5"/>
    <p:sldId id="294" r:id="rId6"/>
    <p:sldId id="262" r:id="rId7"/>
    <p:sldId id="257" r:id="rId8"/>
    <p:sldId id="263" r:id="rId9"/>
    <p:sldId id="289" r:id="rId10"/>
    <p:sldId id="293" r:id="rId11"/>
    <p:sldId id="258" r:id="rId12"/>
    <p:sldId id="268" r:id="rId13"/>
    <p:sldId id="286" r:id="rId14"/>
    <p:sldId id="295" r:id="rId15"/>
    <p:sldId id="273" r:id="rId16"/>
    <p:sldId id="288" r:id="rId17"/>
    <p:sldId id="281" r:id="rId18"/>
    <p:sldId id="287" r:id="rId19"/>
    <p:sldId id="282" r:id="rId20"/>
    <p:sldId id="290" r:id="rId21"/>
    <p:sldId id="284" r:id="rId22"/>
    <p:sldId id="291" r:id="rId23"/>
    <p:sldId id="260" r:id="rId24"/>
    <p:sldId id="264" r:id="rId25"/>
    <p:sldId id="272" r:id="rId26"/>
    <p:sldId id="266" r:id="rId27"/>
    <p:sldId id="267" r:id="rId28"/>
    <p:sldId id="270" r:id="rId29"/>
    <p:sldId id="269" r:id="rId30"/>
    <p:sldId id="274" r:id="rId31"/>
    <p:sldId id="275" r:id="rId32"/>
    <p:sldId id="278" r:id="rId33"/>
    <p:sldId id="279" r:id="rId34"/>
    <p:sldId id="280" r:id="rId35"/>
    <p:sldId id="27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AB6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34F94-CE26-45BB-B125-1179106F9448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47984A-A9FB-470B-9191-9A42596C32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273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11516-E7BC-4E57-954B-6E8E48F8C020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ED04993-E858-48C6-87A4-E3C68403458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11516-E7BC-4E57-954B-6E8E48F8C020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04993-E858-48C6-87A4-E3C6840345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11516-E7BC-4E57-954B-6E8E48F8C020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04993-E858-48C6-87A4-E3C6840345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11516-E7BC-4E57-954B-6E8E48F8C020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04993-E858-48C6-87A4-E3C6840345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11516-E7BC-4E57-954B-6E8E48F8C020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04993-E858-48C6-87A4-E3C68403458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11516-E7BC-4E57-954B-6E8E48F8C020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04993-E858-48C6-87A4-E3C6840345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11516-E7BC-4E57-954B-6E8E48F8C020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04993-E858-48C6-87A4-E3C6840345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11516-E7BC-4E57-954B-6E8E48F8C020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04993-E858-48C6-87A4-E3C6840345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11516-E7BC-4E57-954B-6E8E48F8C020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04993-E858-48C6-87A4-E3C6840345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11516-E7BC-4E57-954B-6E8E48F8C020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04993-E858-48C6-87A4-E3C68403458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11516-E7BC-4E57-954B-6E8E48F8C020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04993-E858-48C6-87A4-E3C68403458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A411516-E7BC-4E57-954B-6E8E48F8C020}" type="datetimeFigureOut">
              <a:rPr lang="ru-RU" smtClean="0"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ED04993-E858-48C6-87A4-E3C68403458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slide" Target="slide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6.wdp"/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5.wdp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slide" Target="slide34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6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microsoft.com/office/2007/relationships/hdphoto" Target="../media/hdphoto8.wdp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8.xml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slide" Target="slide18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slide" Target="slide20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2.xml"/><Relationship Id="rId4" Type="http://schemas.microsoft.com/office/2007/relationships/hdphoto" Target="../media/hdphoto12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slide" Target="slide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73589" y="2967335"/>
            <a:ext cx="4796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Сила упругости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0794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16926" y="548680"/>
            <a:ext cx="3110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Задания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844824"/>
            <a:ext cx="8496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Масса арбуза равна 5 кг. Найдите силу тяжести, действующую на арбуз.</a:t>
            </a:r>
          </a:p>
          <a:p>
            <a:r>
              <a:rPr lang="ru-RU" dirty="0"/>
              <a:t>	</a:t>
            </a:r>
            <a:r>
              <a:rPr lang="ru-RU" dirty="0" smtClean="0"/>
              <a:t>Решение: </a:t>
            </a:r>
            <a:r>
              <a:rPr lang="en-US" dirty="0" smtClean="0"/>
              <a:t>F</a:t>
            </a:r>
            <a:r>
              <a:rPr lang="ru-RU" sz="1400" dirty="0" smtClean="0"/>
              <a:t>тяж</a:t>
            </a:r>
            <a:r>
              <a:rPr lang="ru-RU" dirty="0" smtClean="0"/>
              <a:t>=9,8м/с2*5кг=49н.</a:t>
            </a:r>
          </a:p>
          <a:p>
            <a:r>
              <a:rPr lang="ru-RU" dirty="0"/>
              <a:t>	</a:t>
            </a:r>
            <a:r>
              <a:rPr lang="ru-RU" dirty="0" smtClean="0"/>
              <a:t>Ответ: </a:t>
            </a:r>
            <a:r>
              <a:rPr lang="en-US" dirty="0"/>
              <a:t>: </a:t>
            </a:r>
            <a:r>
              <a:rPr lang="en-US" dirty="0" smtClean="0"/>
              <a:t>F</a:t>
            </a:r>
            <a:r>
              <a:rPr lang="ru-RU" sz="1400" dirty="0" smtClean="0"/>
              <a:t>тяж</a:t>
            </a:r>
            <a:r>
              <a:rPr lang="en-US" dirty="0" smtClean="0"/>
              <a:t>=</a:t>
            </a:r>
            <a:r>
              <a:rPr lang="ru-RU" dirty="0" smtClean="0"/>
              <a:t>49н.</a:t>
            </a:r>
          </a:p>
          <a:p>
            <a:endParaRPr lang="ru-RU" dirty="0" smtClean="0"/>
          </a:p>
          <a:p>
            <a:r>
              <a:rPr lang="ru-RU" dirty="0" smtClean="0"/>
              <a:t>2.Чему равна сила тяжести тела,</a:t>
            </a:r>
            <a:br>
              <a:rPr lang="ru-RU" dirty="0" smtClean="0"/>
            </a:br>
            <a:r>
              <a:rPr lang="ru-RU" dirty="0" smtClean="0"/>
              <a:t>прикрепленного к динамометру?</a:t>
            </a:r>
          </a:p>
          <a:p>
            <a:r>
              <a:rPr lang="ru-RU" dirty="0" smtClean="0"/>
              <a:t>	Ответ: </a:t>
            </a:r>
            <a:r>
              <a:rPr lang="en-US" dirty="0" smtClean="0"/>
              <a:t>F</a:t>
            </a:r>
            <a:r>
              <a:rPr lang="ru-RU" sz="1400" dirty="0" smtClean="0"/>
              <a:t>тяж</a:t>
            </a:r>
            <a:r>
              <a:rPr lang="ru-RU" dirty="0" smtClean="0"/>
              <a:t> =1н.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24"/>
          <a:stretch/>
        </p:blipFill>
        <p:spPr bwMode="auto">
          <a:xfrm rot="16200000">
            <a:off x="4043830" y="4375470"/>
            <a:ext cx="4605708" cy="95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14635" y="5805264"/>
            <a:ext cx="910587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30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4711" y="2967335"/>
            <a:ext cx="2674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Вес тела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0637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764704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Силу, с которой тело вследствие притяжения Земли действует на опору или растягивает подвес, называют весом тела.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10400" y="764704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Силу, с которой тело вследствие притяжения Земли действует на опору или растягивает подвес, называют весом тела.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34363" y="1417630"/>
            <a:ext cx="4754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Вес тела принято обозначать буквой Р</a:t>
            </a:r>
            <a:endParaRPr lang="ru-RU" b="1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2915816" y="2132856"/>
            <a:ext cx="2880320" cy="4529020"/>
            <a:chOff x="2915816" y="2132856"/>
            <a:chExt cx="2880320" cy="452902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3491880" y="2132856"/>
              <a:ext cx="1656184" cy="1800200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7412" y="3961550"/>
              <a:ext cx="2657128" cy="180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2915816" y="3933056"/>
              <a:ext cx="2880320" cy="14401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915816" y="5682258"/>
              <a:ext cx="2880320" cy="979618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>
              <a:off x="4319972" y="3961550"/>
              <a:ext cx="0" cy="122413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Прямоугольник 10"/>
            <p:cNvSpPr/>
            <p:nvPr/>
          </p:nvSpPr>
          <p:spPr>
            <a:xfrm>
              <a:off x="3563888" y="4328014"/>
              <a:ext cx="3850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/>
                <a:t>Р</a:t>
              </a:r>
              <a:endParaRPr lang="ru-RU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9403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4" y="476672"/>
            <a:ext cx="83706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	Если </a:t>
            </a:r>
            <a:r>
              <a:rPr lang="ru-RU" sz="2000" dirty="0"/>
              <a:t>тело находится на неподвижной или движущейся равномерно и прямолинейно горизонтальной </a:t>
            </a:r>
            <a:r>
              <a:rPr lang="ru-RU" sz="2000" dirty="0" smtClean="0"/>
              <a:t>опоре </a:t>
            </a:r>
            <a:r>
              <a:rPr lang="en-US" sz="2000" b="1" dirty="0" smtClean="0">
                <a:hlinkClick r:id="rId2" action="ppaction://hlinksldjump"/>
              </a:rPr>
              <a:t>P=m*g</a:t>
            </a:r>
            <a:r>
              <a:rPr lang="ru-RU" sz="2000" dirty="0" smtClean="0">
                <a:hlinkClick r:id="rId2" action="ppaction://hlinksldjump"/>
              </a:rPr>
              <a:t>.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	Если тело находится на движущейся не равномерно горизонтальной опоре </a:t>
            </a:r>
            <a:r>
              <a:rPr lang="en-US" sz="2000" b="1" dirty="0"/>
              <a:t>P=m</a:t>
            </a:r>
            <a:r>
              <a:rPr lang="en-US" sz="2000" b="1" dirty="0" smtClean="0"/>
              <a:t>*</a:t>
            </a:r>
            <a:r>
              <a:rPr lang="ru-RU" sz="2000" b="1" dirty="0" smtClean="0"/>
              <a:t>(</a:t>
            </a:r>
            <a:r>
              <a:rPr lang="en-US" sz="2000" b="1" dirty="0" smtClean="0"/>
              <a:t>g</a:t>
            </a:r>
            <a:r>
              <a:rPr lang="ru-RU" sz="2000" b="1" dirty="0" smtClean="0"/>
              <a:t>+а) или</a:t>
            </a:r>
            <a:r>
              <a:rPr lang="en-US" sz="2000" b="1" dirty="0" smtClean="0"/>
              <a:t> </a:t>
            </a:r>
            <a:r>
              <a:rPr lang="en-US" sz="2000" b="1" dirty="0"/>
              <a:t>P=m*</a:t>
            </a:r>
            <a:r>
              <a:rPr lang="ru-RU" sz="2000" b="1" dirty="0"/>
              <a:t>(</a:t>
            </a:r>
            <a:r>
              <a:rPr lang="en-US" sz="2000" b="1" dirty="0" smtClean="0"/>
              <a:t>g</a:t>
            </a:r>
            <a:r>
              <a:rPr lang="ru-RU" sz="2000" b="1" dirty="0" smtClean="0"/>
              <a:t>-а</a:t>
            </a:r>
            <a:r>
              <a:rPr lang="ru-RU" sz="2000" b="1" dirty="0"/>
              <a:t>)</a:t>
            </a:r>
            <a:r>
              <a:rPr lang="en-US" sz="2000" dirty="0" smtClean="0"/>
              <a:t>.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	Если </a:t>
            </a:r>
            <a:r>
              <a:rPr lang="ru-RU" sz="2000" b="1" dirty="0" smtClean="0"/>
              <a:t>Р=0</a:t>
            </a:r>
            <a:r>
              <a:rPr lang="ru-RU" sz="2000" dirty="0" smtClean="0"/>
              <a:t>, то тело находится в состоянии </a:t>
            </a:r>
            <a:r>
              <a:rPr lang="ru-RU" sz="2000" dirty="0" smtClean="0">
                <a:hlinkClick r:id="rId3" action="ppaction://hlinksldjump"/>
              </a:rPr>
              <a:t>невесомости</a:t>
            </a:r>
            <a:r>
              <a:rPr lang="ru-RU" sz="2000" dirty="0" smtClean="0"/>
              <a:t>.</a:t>
            </a:r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487" y="2892321"/>
            <a:ext cx="6446770" cy="3537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66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332656"/>
            <a:ext cx="3110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Задания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39886" y="1255986"/>
            <a:ext cx="1317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g=10</a:t>
            </a:r>
            <a:r>
              <a:rPr lang="ru-RU" dirty="0"/>
              <a:t>м/с2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1648034"/>
            <a:ext cx="84969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/>
              <a:t>Масса тела, которое движется равномерно и прямолинейно, равна 5кг. Найдите вес тела.</a:t>
            </a:r>
          </a:p>
          <a:p>
            <a:r>
              <a:rPr lang="ru-RU" sz="2000" dirty="0"/>
              <a:t>	</a:t>
            </a:r>
            <a:r>
              <a:rPr lang="ru-RU" sz="2000" dirty="0" smtClean="0"/>
              <a:t>Решение: Р=5кг*10м/с2=50н</a:t>
            </a:r>
          </a:p>
          <a:p>
            <a:r>
              <a:rPr lang="ru-RU" sz="2000" dirty="0"/>
              <a:t>	</a:t>
            </a:r>
            <a:r>
              <a:rPr lang="ru-RU" sz="2000" dirty="0" smtClean="0"/>
              <a:t>Ответ: Р=50н</a:t>
            </a:r>
          </a:p>
          <a:p>
            <a:endParaRPr lang="ru-RU" sz="2000" dirty="0" smtClean="0"/>
          </a:p>
          <a:p>
            <a:r>
              <a:rPr lang="ru-RU" sz="2000" dirty="0" smtClean="0"/>
              <a:t>2. Вес человека равен 700н. Найдите массу человека. Сделайте рисунок., покажите вес тела.</a:t>
            </a:r>
          </a:p>
          <a:p>
            <a:r>
              <a:rPr lang="ru-RU" sz="2000" dirty="0"/>
              <a:t>	</a:t>
            </a:r>
            <a:r>
              <a:rPr lang="ru-RU" sz="2000" dirty="0" smtClean="0"/>
              <a:t>Решение: м=700н : 10 м/с2=70кг</a:t>
            </a:r>
          </a:p>
          <a:p>
            <a:r>
              <a:rPr lang="ru-RU" sz="2000" dirty="0" smtClean="0"/>
              <a:t>	Ответ: м=70кг.</a:t>
            </a:r>
            <a:endParaRPr lang="ru-RU" sz="2000"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5364088" y="4218682"/>
            <a:ext cx="2952328" cy="2436242"/>
            <a:chOff x="2555776" y="4212667"/>
            <a:chExt cx="2952328" cy="2436242"/>
          </a:xfrm>
        </p:grpSpPr>
        <p:cxnSp>
          <p:nvCxnSpPr>
            <p:cNvPr id="18" name="Прямая соединительная линия 17"/>
            <p:cNvCxnSpPr/>
            <p:nvPr/>
          </p:nvCxnSpPr>
          <p:spPr>
            <a:xfrm>
              <a:off x="2555776" y="6021287"/>
              <a:ext cx="2952328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2" name="Группа 21"/>
            <p:cNvGrpSpPr/>
            <p:nvPr/>
          </p:nvGrpSpPr>
          <p:grpSpPr>
            <a:xfrm>
              <a:off x="3657788" y="4212667"/>
              <a:ext cx="775338" cy="2436242"/>
              <a:chOff x="3657788" y="4212667"/>
              <a:chExt cx="775338" cy="2436242"/>
            </a:xfrm>
          </p:grpSpPr>
          <p:grpSp>
            <p:nvGrpSpPr>
              <p:cNvPr id="16" name="Группа 15"/>
              <p:cNvGrpSpPr/>
              <p:nvPr/>
            </p:nvGrpSpPr>
            <p:grpSpPr>
              <a:xfrm>
                <a:off x="3657788" y="4212667"/>
                <a:ext cx="637944" cy="1808620"/>
                <a:chOff x="3588053" y="4557154"/>
                <a:chExt cx="637944" cy="1808620"/>
              </a:xfrm>
            </p:grpSpPr>
            <p:cxnSp>
              <p:nvCxnSpPr>
                <p:cNvPr id="14" name="Прямая соединительная линия 13"/>
                <p:cNvCxnSpPr/>
                <p:nvPr/>
              </p:nvCxnSpPr>
              <p:spPr>
                <a:xfrm>
                  <a:off x="3842347" y="5697251"/>
                  <a:ext cx="0" cy="648072"/>
                </a:xfrm>
                <a:prstGeom prst="line">
                  <a:avLst/>
                </a:prstGeom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8196" name="Picture 4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33553" y="5676799"/>
                  <a:ext cx="79375" cy="6889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1" name="Группа 10"/>
                <p:cNvGrpSpPr/>
                <p:nvPr/>
              </p:nvGrpSpPr>
              <p:grpSpPr>
                <a:xfrm>
                  <a:off x="3588053" y="4557154"/>
                  <a:ext cx="637944" cy="1224136"/>
                  <a:chOff x="3588053" y="4725144"/>
                  <a:chExt cx="637944" cy="1224136"/>
                </a:xfrm>
              </p:grpSpPr>
              <p:pic>
                <p:nvPicPr>
                  <p:cNvPr id="819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588053" y="5169222"/>
                    <a:ext cx="254294" cy="69601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5" name="Овал 4"/>
                  <p:cNvSpPr/>
                  <p:nvPr/>
                </p:nvSpPr>
                <p:spPr>
                  <a:xfrm>
                    <a:off x="3739886" y="4725144"/>
                    <a:ext cx="360040" cy="360040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" name="Овал 5"/>
                  <p:cNvSpPr/>
                  <p:nvPr/>
                </p:nvSpPr>
                <p:spPr>
                  <a:xfrm>
                    <a:off x="3797342" y="5085184"/>
                    <a:ext cx="245127" cy="864096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pic>
                <p:nvPicPr>
                  <p:cNvPr id="819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3976760" y="5169916"/>
                    <a:ext cx="249237" cy="69532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cxnSp>
            <p:nvCxnSpPr>
              <p:cNvPr id="20" name="Прямая со стрелкой 19"/>
              <p:cNvCxnSpPr/>
              <p:nvPr/>
            </p:nvCxnSpPr>
            <p:spPr>
              <a:xfrm>
                <a:off x="3987881" y="6000836"/>
                <a:ext cx="3519" cy="64807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4112204" y="6092416"/>
                <a:ext cx="3209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/>
                  <a:t>Р</a:t>
                </a:r>
                <a:endParaRPr lang="ru-RU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349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57106" y="2780928"/>
            <a:ext cx="46297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Сила трения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7212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3207" y="1196752"/>
            <a:ext cx="8262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Сила, возникающая при движении одного тела по поверхности другого и направленная против движения тела называют силой трения </a:t>
            </a:r>
            <a:r>
              <a:rPr lang="ru-RU" b="1" dirty="0">
                <a:hlinkClick r:id="rId2" action="ppaction://hlinksldjump"/>
              </a:rPr>
              <a:t>(Fтр).</a:t>
            </a:r>
            <a:endParaRPr lang="ru-RU" b="1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666207" y="2348880"/>
            <a:ext cx="5976664" cy="2711425"/>
            <a:chOff x="1666207" y="2319636"/>
            <a:chExt cx="5976664" cy="2711425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666207" y="4874100"/>
              <a:ext cx="5976664" cy="720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2319636"/>
              <a:ext cx="4669150" cy="2711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632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7" y="191391"/>
            <a:ext cx="3110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Задания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555087"/>
            <a:ext cx="85689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 smtClean="0"/>
              <a:t>Зачем в гололедицу тротуары посыпаются песком?</a:t>
            </a:r>
          </a:p>
          <a:p>
            <a:pPr algn="ctr"/>
            <a:r>
              <a:rPr lang="ru-RU" sz="2000" dirty="0"/>
              <a:t>	</a:t>
            </a:r>
            <a:r>
              <a:rPr lang="ru-RU" sz="2000" b="1" dirty="0" smtClean="0"/>
              <a:t>Ответ: </a:t>
            </a:r>
            <a:r>
              <a:rPr lang="ru-RU" sz="2000" dirty="0" smtClean="0"/>
              <a:t>Тротуары посыпают песком для того, чтобы увеличить силу трения.</a:t>
            </a:r>
          </a:p>
          <a:p>
            <a:pPr algn="ctr"/>
            <a:endParaRPr lang="ru-RU" sz="2000" dirty="0" smtClean="0"/>
          </a:p>
          <a:p>
            <a:r>
              <a:rPr lang="ru-RU" sz="2000" dirty="0" smtClean="0"/>
              <a:t>2. Мастер смазал шуруп мылом перед ввинчиванием его в скрепляемые детали.</a:t>
            </a:r>
          </a:p>
          <a:p>
            <a:pPr algn="ctr"/>
            <a:r>
              <a:rPr lang="ru-RU" sz="2000" dirty="0"/>
              <a:t>	</a:t>
            </a:r>
            <a:r>
              <a:rPr lang="ru-RU" sz="2000" b="1" dirty="0" smtClean="0"/>
              <a:t>Ответ:</a:t>
            </a:r>
            <a:r>
              <a:rPr lang="ru-RU" sz="2000" dirty="0" smtClean="0"/>
              <a:t> Шуруп смазали мылом, чтобы уменьшить силу трения и шуруп можно было бы легче ввинтить.</a:t>
            </a:r>
          </a:p>
          <a:p>
            <a:pPr algn="ctr"/>
            <a:endParaRPr lang="ru-RU" sz="2000" dirty="0" smtClean="0"/>
          </a:p>
          <a:p>
            <a:r>
              <a:rPr lang="ru-RU" dirty="0" smtClean="0"/>
              <a:t>3</a:t>
            </a:r>
            <a:r>
              <a:rPr lang="ru-RU" sz="2000" dirty="0" smtClean="0"/>
              <a:t>. Назовите одну-две детали велосипеда, изготовленные с учетом увеличения силы трения.</a:t>
            </a:r>
          </a:p>
          <a:p>
            <a:pPr algn="ctr"/>
            <a:r>
              <a:rPr lang="ru-RU" sz="2000" dirty="0"/>
              <a:t>	</a:t>
            </a:r>
            <a:r>
              <a:rPr lang="ru-RU" sz="2000" b="1" dirty="0" smtClean="0"/>
              <a:t>Ответ: </a:t>
            </a:r>
            <a:r>
              <a:rPr lang="ru-RU" sz="2000" dirty="0" smtClean="0"/>
              <a:t>Резиновые ручка руля для уменьшения силы трения при захвате рукой.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3889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79" y="827163"/>
            <a:ext cx="77914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7896" y="457831"/>
            <a:ext cx="6854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Силу трения можно </a:t>
            </a:r>
            <a:r>
              <a:rPr lang="ru-RU" dirty="0" smtClean="0">
                <a:hlinkClick r:id="rId3" action="ppaction://hlinksldjump"/>
              </a:rPr>
              <a:t>измерить</a:t>
            </a:r>
            <a:r>
              <a:rPr lang="ru-RU" dirty="0" smtClean="0"/>
              <a:t> с помощью динамометра.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852936"/>
            <a:ext cx="8424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Сила, действующая перпендикулярно поверхности соприкосновения тел, принято называть силой нормального давления </a:t>
            </a:r>
            <a:r>
              <a:rPr lang="ru-RU" b="1" dirty="0">
                <a:hlinkClick r:id="rId4" action="ppaction://hlinksldjump"/>
              </a:rPr>
              <a:t>(N</a:t>
            </a:r>
            <a:r>
              <a:rPr lang="ru-RU" b="1" dirty="0" smtClean="0">
                <a:hlinkClick r:id="rId4" action="ppaction://hlinksldjump"/>
              </a:rPr>
              <a:t>)</a:t>
            </a:r>
            <a:r>
              <a:rPr lang="ru-RU" b="1" dirty="0" smtClean="0"/>
              <a:t>.</a:t>
            </a:r>
          </a:p>
          <a:p>
            <a:pPr algn="ctr"/>
            <a:r>
              <a:rPr lang="en-US" b="1" dirty="0" smtClean="0"/>
              <a:t>N=P</a:t>
            </a:r>
            <a:r>
              <a:rPr lang="ru-RU" sz="1400" b="1" dirty="0" smtClean="0"/>
              <a:t>тела</a:t>
            </a:r>
          </a:p>
          <a:p>
            <a:r>
              <a:rPr lang="ru-RU" dirty="0" smtClean="0"/>
              <a:t>Если на тело поставить какой-нибудь груз, то</a:t>
            </a:r>
          </a:p>
          <a:p>
            <a:pPr algn="ctr"/>
            <a:r>
              <a:rPr lang="en-US" b="1" dirty="0" smtClean="0"/>
              <a:t>N=P</a:t>
            </a:r>
            <a:r>
              <a:rPr lang="ru-RU" sz="1400" b="1" dirty="0" smtClean="0"/>
              <a:t>тела</a:t>
            </a:r>
            <a:r>
              <a:rPr lang="ru-RU" b="1" dirty="0" smtClean="0"/>
              <a:t>+</a:t>
            </a:r>
            <a:r>
              <a:rPr lang="en-US" b="1" dirty="0"/>
              <a:t>P</a:t>
            </a:r>
            <a:r>
              <a:rPr lang="ru-RU" sz="1400" b="1" dirty="0" smtClean="0"/>
              <a:t>груза</a:t>
            </a:r>
            <a:r>
              <a:rPr lang="ru-RU" b="1" dirty="0" smtClean="0"/>
              <a:t>.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96" y="4437112"/>
            <a:ext cx="685476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3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387395" y="1840633"/>
            <a:ext cx="7913424" cy="1925091"/>
            <a:chOff x="228523" y="925016"/>
            <a:chExt cx="8742363" cy="2056805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115616" y="925016"/>
              <a:ext cx="7583760" cy="1728192"/>
              <a:chOff x="1115616" y="925016"/>
              <a:chExt cx="7583760" cy="1728192"/>
            </a:xfrm>
          </p:grpSpPr>
          <p:grpSp>
            <p:nvGrpSpPr>
              <p:cNvPr id="4" name="Группа 3"/>
              <p:cNvGrpSpPr/>
              <p:nvPr/>
            </p:nvGrpSpPr>
            <p:grpSpPr>
              <a:xfrm rot="5400000">
                <a:off x="5800601" y="-445294"/>
                <a:ext cx="1328737" cy="4468813"/>
                <a:chOff x="3906838" y="1196975"/>
                <a:chExt cx="1328737" cy="4468813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6838" y="1196975"/>
                  <a:ext cx="1328737" cy="44688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" name="TextBox 1"/>
                <p:cNvSpPr txBox="1"/>
                <p:nvPr/>
              </p:nvSpPr>
              <p:spPr>
                <a:xfrm>
                  <a:off x="4898719" y="4237786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dirty="0" smtClean="0"/>
                    <a:t>3</a:t>
                  </a:r>
                  <a:endParaRPr lang="ru-RU" dirty="0"/>
                </a:p>
              </p:txBody>
            </p:sp>
            <p:sp>
              <p:nvSpPr>
                <p:cNvPr id="3" name="TextBox 2"/>
                <p:cNvSpPr txBox="1"/>
                <p:nvPr/>
              </p:nvSpPr>
              <p:spPr>
                <a:xfrm>
                  <a:off x="4922669" y="4941168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ru-RU" dirty="0" smtClean="0"/>
                    <a:t>4</a:t>
                  </a:r>
                  <a:endParaRPr lang="ru-RU" dirty="0"/>
                </a:p>
              </p:txBody>
            </p:sp>
          </p:grpSp>
          <p:sp>
            <p:nvSpPr>
              <p:cNvPr id="6" name="Прямоугольник 5"/>
              <p:cNvSpPr/>
              <p:nvPr/>
            </p:nvSpPr>
            <p:spPr>
              <a:xfrm>
                <a:off x="2555776" y="1743392"/>
                <a:ext cx="4392488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1115616" y="925016"/>
                <a:ext cx="1656184" cy="1728192"/>
              </a:xfrm>
              <a:prstGeom prst="rect">
                <a:avLst/>
              </a:prstGeom>
              <a:solidFill>
                <a:srgbClr val="FFCC00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23" y="2653208"/>
              <a:ext cx="8742363" cy="328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652592" y="4534419"/>
            <a:ext cx="8045004" cy="1824833"/>
            <a:chOff x="214669" y="3429000"/>
            <a:chExt cx="8742363" cy="2078038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274241" y="3429000"/>
              <a:ext cx="8028781" cy="1749425"/>
              <a:chOff x="274241" y="3429000"/>
              <a:chExt cx="8028781" cy="1749425"/>
            </a:xfrm>
          </p:grpSpPr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5239940" y="1862137"/>
                <a:ext cx="1243013" cy="4883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PencilGrayscale/>
                        </a14:imgEffect>
                        <a14:imgEffect>
                          <a14:sharpenSoften amount="50000"/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241" y="3429000"/>
                <a:ext cx="3338934" cy="17494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669" y="5178425"/>
              <a:ext cx="8742363" cy="328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Прямоугольник 12"/>
          <p:cNvSpPr/>
          <p:nvPr/>
        </p:nvSpPr>
        <p:spPr>
          <a:xfrm>
            <a:off x="3005284" y="116632"/>
            <a:ext cx="27863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Задания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3922" y="1186641"/>
            <a:ext cx="4443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Чему равна сила трения?   </a:t>
            </a:r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59478" y="202757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А)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51520" y="4293096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Б)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958460" y="1186640"/>
            <a:ext cx="2980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Ответ: а) 1н, б) 2н.</a:t>
            </a:r>
          </a:p>
        </p:txBody>
      </p:sp>
    </p:spTree>
    <p:extLst>
      <p:ext uri="{BB962C8B-B14F-4D97-AF65-F5344CB8AC3E}">
        <p14:creationId xmlns:p14="http://schemas.microsoft.com/office/powerpoint/2010/main" val="294893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412776"/>
            <a:ext cx="4536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Проведем небольшой эксперимент. Возьмите линейку и начните её сгибать(не сломайте линейку). Чем сильнее вы сгибаете линейку, тем больше она противодействует деформации. Это происходит из-за возникшей при деформации силы упругости.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427" l="667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28093"/>
            <a:ext cx="6120680" cy="4020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58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59011"/>
            <a:ext cx="84786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Формула для нахождения силы трения:</a:t>
            </a:r>
          </a:p>
          <a:p>
            <a:pPr algn="ctr"/>
            <a:r>
              <a:rPr lang="ru-RU" sz="2000" b="1" dirty="0"/>
              <a:t>Fтр=N𝛍,</a:t>
            </a:r>
          </a:p>
          <a:p>
            <a:r>
              <a:rPr lang="ru-RU" sz="2000" dirty="0"/>
              <a:t>где μ – коэффициент пропорциональности, называющийся коэффициентом трения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>
                <a:hlinkClick r:id="rId2" action="ppaction://hlinksldjump"/>
              </a:rPr>
              <a:t> </a:t>
            </a:r>
            <a:r>
              <a:rPr lang="ru-RU" sz="2000" i="1" dirty="0">
                <a:hlinkClick r:id="rId2" action="ppaction://hlinksldjump"/>
              </a:rPr>
              <a:t>Коэффициент трения </a:t>
            </a:r>
            <a:r>
              <a:rPr lang="ru-RU" sz="2000" i="1" dirty="0"/>
              <a:t>зависит от веществ, из которых изготовлены соприкасающиеся тела.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393" b="96377" l="3563" r="320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4369" t="63770" r="64369" b="-63770"/>
          <a:stretch/>
        </p:blipFill>
        <p:spPr bwMode="auto">
          <a:xfrm>
            <a:off x="-3820532" y="2598003"/>
            <a:ext cx="5863836" cy="531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230" b="62322" l="3575" r="321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219" r="64247" b="34666"/>
          <a:stretch/>
        </p:blipFill>
        <p:spPr bwMode="auto">
          <a:xfrm>
            <a:off x="3068111" y="2555200"/>
            <a:ext cx="2506394" cy="191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996" b="96666" l="3555" r="31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07" t="66662" r="64454"/>
          <a:stretch/>
        </p:blipFill>
        <p:spPr bwMode="auto">
          <a:xfrm>
            <a:off x="6420544" y="2598003"/>
            <a:ext cx="2506394" cy="211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8" b="32984" l="68478" r="96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26" b="65747"/>
          <a:stretch/>
        </p:blipFill>
        <p:spPr bwMode="auto">
          <a:xfrm>
            <a:off x="1619672" y="3380343"/>
            <a:ext cx="2444802" cy="217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94" b="62776" l="38664" r="62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54" t="36471" r="34246" b="34301"/>
          <a:stretch/>
        </p:blipFill>
        <p:spPr bwMode="auto">
          <a:xfrm>
            <a:off x="5076056" y="3699533"/>
            <a:ext cx="2110154" cy="185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51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2919" y="75982"/>
            <a:ext cx="3110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Задания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513" y="1220238"/>
            <a:ext cx="864096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smtClean="0"/>
              <a:t>Найдите массу бруска, если его равномерно тянут по горизонтальной поверхности стола с силой 6н, а коэффициент трения = 0,2</a:t>
            </a:r>
            <a:r>
              <a:rPr lang="ru-RU" sz="2000" dirty="0" smtClean="0"/>
              <a:t>.</a:t>
            </a:r>
          </a:p>
          <a:p>
            <a:pPr lvl="1"/>
            <a:r>
              <a:rPr lang="ru-RU" sz="2000" dirty="0" smtClean="0"/>
              <a:t>	Решение</a:t>
            </a:r>
            <a:r>
              <a:rPr lang="ru-RU" sz="2000" dirty="0"/>
              <a:t>: </a:t>
            </a:r>
            <a:r>
              <a:rPr lang="ru-RU" sz="2000" dirty="0" smtClean="0"/>
              <a:t>м=6н </a:t>
            </a:r>
            <a:r>
              <a:rPr lang="ru-RU" sz="2000" dirty="0"/>
              <a:t>: </a:t>
            </a:r>
            <a:r>
              <a:rPr lang="ru-RU" sz="2000" dirty="0" smtClean="0"/>
              <a:t>0,2 : 10м/с2</a:t>
            </a:r>
            <a:endParaRPr lang="ru-RU" sz="2000" dirty="0" smtClean="0"/>
          </a:p>
          <a:p>
            <a:r>
              <a:rPr lang="ru-RU" sz="2000" dirty="0" smtClean="0"/>
              <a:t>	Ответ: Масса равна 3 кг.</a:t>
            </a:r>
          </a:p>
          <a:p>
            <a:endParaRPr lang="ru-RU" sz="2000" dirty="0" smtClean="0"/>
          </a:p>
          <a:p>
            <a:r>
              <a:rPr lang="ru-RU" sz="2000" dirty="0" smtClean="0"/>
              <a:t>2. Для равномерного перемещения саней массой 50 кг по снегу прилагается сила в 20н. Определите коэффициент трения. </a:t>
            </a:r>
            <a:endParaRPr lang="ru-RU" sz="2000" dirty="0" smtClean="0"/>
          </a:p>
          <a:p>
            <a:r>
              <a:rPr lang="ru-RU" sz="2000" dirty="0" smtClean="0"/>
              <a:t>	Решение</a:t>
            </a:r>
            <a:r>
              <a:rPr lang="ru-RU" sz="2000" dirty="0"/>
              <a:t>: </a:t>
            </a:r>
            <a:r>
              <a:rPr lang="ru-RU" sz="2000" dirty="0" smtClean="0"/>
              <a:t>𝛍=20н : (50кг*10м/с2)=0.04</a:t>
            </a:r>
            <a:endParaRPr lang="ru-RU" sz="2000" dirty="0" smtClean="0"/>
          </a:p>
          <a:p>
            <a:r>
              <a:rPr lang="ru-RU" sz="2000" dirty="0"/>
              <a:t>	</a:t>
            </a:r>
            <a:r>
              <a:rPr lang="ru-RU" sz="2000" dirty="0" smtClean="0"/>
              <a:t>Ответ: Коэффициент трения равен 0,04.</a:t>
            </a:r>
          </a:p>
          <a:p>
            <a:endParaRPr lang="ru-RU" sz="2000" dirty="0" smtClean="0"/>
          </a:p>
          <a:p>
            <a:r>
              <a:rPr lang="ru-RU" sz="2000" dirty="0" smtClean="0"/>
              <a:t>3. Деревянный брусок с помещенными на него грузиками равномерно тянут по столу с силой 10н. Найдите вес бруска, если вес грузиков равен 20н, а коэффициент трения равен 0,2</a:t>
            </a:r>
            <a:r>
              <a:rPr lang="ru-RU" sz="2000" dirty="0" smtClean="0"/>
              <a:t>.</a:t>
            </a:r>
          </a:p>
          <a:p>
            <a:r>
              <a:rPr lang="ru-RU" sz="2000" dirty="0"/>
              <a:t>	</a:t>
            </a:r>
            <a:r>
              <a:rPr lang="ru-RU" sz="2000" dirty="0" smtClean="0"/>
              <a:t>Решение: </a:t>
            </a:r>
            <a:r>
              <a:rPr lang="en-US" sz="2000" dirty="0" smtClean="0"/>
              <a:t>N</a:t>
            </a:r>
            <a:r>
              <a:rPr lang="ru-RU" sz="2000" dirty="0" smtClean="0"/>
              <a:t>=10н : 0,2 – 20н=30н</a:t>
            </a:r>
            <a:endParaRPr lang="ru-RU" sz="2000" dirty="0" smtClean="0"/>
          </a:p>
          <a:p>
            <a:r>
              <a:rPr lang="ru-RU" sz="2000" dirty="0"/>
              <a:t>	</a:t>
            </a:r>
            <a:r>
              <a:rPr lang="ru-RU" sz="2000" dirty="0" smtClean="0"/>
              <a:t>Ответ: Вес бруска равен 30н.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908998" y="814646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</a:t>
            </a:r>
            <a:r>
              <a:rPr lang="ru-RU" b="1" dirty="0" smtClean="0"/>
              <a:t>=10м/с2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557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2033" y="430602"/>
            <a:ext cx="3194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Сила трения </a:t>
            </a:r>
            <a:r>
              <a:rPr lang="ru-RU" b="1" dirty="0" smtClean="0"/>
              <a:t>скольжения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05638" y="3549203"/>
            <a:ext cx="2403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Сила трения покоя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474450" y="2397587"/>
            <a:ext cx="266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Сила трения </a:t>
            </a:r>
            <a:r>
              <a:rPr lang="ru-RU" b="1" dirty="0" smtClean="0"/>
              <a:t>качения</a:t>
            </a:r>
            <a:endParaRPr lang="ru-RU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773" y="2657067"/>
            <a:ext cx="3590925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9582" y="6160440"/>
            <a:ext cx="3755333" cy="3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2" y="3859489"/>
            <a:ext cx="2341563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701456" y="620365"/>
            <a:ext cx="3756025" cy="1966658"/>
            <a:chOff x="237590" y="656301"/>
            <a:chExt cx="3756025" cy="196665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62" y="656301"/>
              <a:ext cx="3127375" cy="1816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590" y="2262596"/>
              <a:ext cx="3756025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586" y="4944544"/>
            <a:ext cx="37560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228184" y="327977"/>
            <a:ext cx="2058576" cy="584775"/>
          </a:xfrm>
          <a:prstGeom prst="rect">
            <a:avLst/>
          </a:prstGeom>
          <a:noFill/>
          <a:ln>
            <a:solidFill>
              <a:schemeClr val="tx1">
                <a:alpha val="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hlinkClick r:id="rId7" action="ppaction://hlinksldjump"/>
              </a:rPr>
              <a:t>Виды сил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3954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923058" y="280638"/>
                <a:ext cx="7454135" cy="24006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/>
                  <a:t>Теперь возьмем пружину динамометра и растянем ее на величину ∆</a:t>
                </a:r>
                <a:r>
                  <a:rPr lang="en-US" dirty="0" smtClean="0"/>
                  <a:t>L</a:t>
                </a:r>
                <a:r>
                  <a:rPr lang="ru-RU" dirty="0" smtClean="0"/>
                  <a:t> (удлинение тела или длина на которую ее растянули). На пружину будет действовать сила </a:t>
                </a:r>
                <a:r>
                  <a:rPr lang="en-US" dirty="0" smtClean="0"/>
                  <a:t>F</a:t>
                </a:r>
                <a:r>
                  <a:rPr lang="ru-RU" sz="1100" dirty="0" smtClean="0"/>
                  <a:t>упр.</a:t>
                </a:r>
                <a:r>
                  <a:rPr lang="ru-RU" dirty="0" smtClean="0"/>
                  <a:t> Если мы растянем пружину на величину </a:t>
                </a:r>
                <a:r>
                  <a:rPr lang="ru-RU" sz="1400" dirty="0" smtClean="0"/>
                  <a:t> </a:t>
                </a:r>
                <a:r>
                  <a:rPr lang="ru-RU" dirty="0" smtClean="0"/>
                  <a:t>2</a:t>
                </a:r>
                <a:r>
                  <a:rPr lang="en-US" dirty="0" smtClean="0"/>
                  <a:t>∆L </a:t>
                </a:r>
                <a:r>
                  <a:rPr lang="ru-RU" dirty="0" smtClean="0"/>
                  <a:t>, то на пружину будет действовать сила 2</a:t>
                </a:r>
                <a:r>
                  <a:rPr lang="en-US" dirty="0" smtClean="0"/>
                  <a:t>F</a:t>
                </a:r>
                <a:r>
                  <a:rPr lang="ru-RU" sz="1600" dirty="0" smtClean="0"/>
                  <a:t>упр.</a:t>
                </a:r>
                <a:br>
                  <a:rPr lang="ru-RU" sz="1600" dirty="0" smtClean="0"/>
                </a:br>
                <a:r>
                  <a:rPr lang="ru-RU" b="1" dirty="0" smtClean="0"/>
                  <a:t>Сила упругости прямо пропорциональна удлинению тела и направлена </a:t>
                </a:r>
                <a:r>
                  <a:rPr lang="ru-RU" b="1" dirty="0"/>
                  <a:t>в сторону, противоположную деформации.</a:t>
                </a:r>
                <a:endParaRPr lang="ru-RU" b="1" dirty="0" smtClean="0"/>
              </a:p>
              <a:p>
                <a:pPr algn="ctr"/>
                <a:r>
                  <a:rPr lang="en-US" sz="2400" b="1" dirty="0" smtClean="0"/>
                  <a:t>F</a:t>
                </a:r>
                <a:r>
                  <a:rPr lang="ru-RU" sz="2400" b="1" dirty="0" smtClean="0"/>
                  <a:t>упр</a:t>
                </a:r>
                <a14:m>
                  <m:oMath xmlns:m="http://schemas.openxmlformats.org/officeDocument/2006/math">
                    <m:r>
                      <a:rPr lang="ru-RU" sz="2400" b="1" i="1" smtClean="0"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ru-RU" sz="2400" b="1" dirty="0" smtClean="0"/>
                  <a:t> </a:t>
                </a:r>
                <a:r>
                  <a:rPr lang="ru-RU" sz="2400" b="1" dirty="0" smtClean="0"/>
                  <a:t>∆</a:t>
                </a:r>
                <a:r>
                  <a:rPr lang="en-US" sz="2400" b="1" dirty="0" smtClean="0"/>
                  <a:t>L</a:t>
                </a:r>
                <a:r>
                  <a:rPr lang="ru-RU" sz="2400" b="1" dirty="0" smtClean="0"/>
                  <a:t> </a:t>
                </a:r>
                <a:endParaRPr lang="ru-RU" sz="2400" b="1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058" y="280638"/>
                <a:ext cx="7454135" cy="2400657"/>
              </a:xfrm>
              <a:prstGeom prst="rect">
                <a:avLst/>
              </a:prstGeom>
              <a:blipFill rotWithShape="1">
                <a:blip r:embed="rId2"/>
                <a:stretch>
                  <a:fillRect t="-1269" b="-48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59" name="Группа 1058"/>
          <p:cNvGrpSpPr/>
          <p:nvPr/>
        </p:nvGrpSpPr>
        <p:grpSpPr>
          <a:xfrm>
            <a:off x="2125953" y="2963338"/>
            <a:ext cx="5048343" cy="3186005"/>
            <a:chOff x="5173962" y="1177711"/>
            <a:chExt cx="5048343" cy="3186005"/>
          </a:xfrm>
        </p:grpSpPr>
        <p:grpSp>
          <p:nvGrpSpPr>
            <p:cNvPr id="1051" name="Группа 1050"/>
            <p:cNvGrpSpPr/>
            <p:nvPr/>
          </p:nvGrpSpPr>
          <p:grpSpPr>
            <a:xfrm>
              <a:off x="5173962" y="1177711"/>
              <a:ext cx="5048343" cy="3186005"/>
              <a:chOff x="5102345" y="1214128"/>
              <a:chExt cx="5048343" cy="3186005"/>
            </a:xfrm>
          </p:grpSpPr>
          <p:sp>
            <p:nvSpPr>
              <p:cNvPr id="1042" name="Правая круглая скобка 1041"/>
              <p:cNvSpPr/>
              <p:nvPr/>
            </p:nvSpPr>
            <p:spPr>
              <a:xfrm>
                <a:off x="9180903" y="2715122"/>
                <a:ext cx="45719" cy="1516202"/>
              </a:xfrm>
              <a:prstGeom prst="rightBracket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44" name="Picture 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7782" y="1926459"/>
                <a:ext cx="828675" cy="7828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5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3947" y="1899661"/>
                <a:ext cx="828675" cy="14866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6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2320" y="1926458"/>
                <a:ext cx="828675" cy="22038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43" name="Прямоугольник 1042"/>
              <p:cNvSpPr/>
              <p:nvPr/>
            </p:nvSpPr>
            <p:spPr>
              <a:xfrm>
                <a:off x="5102345" y="1214128"/>
                <a:ext cx="3718127" cy="7957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47" name="Прямоугольник 1046"/>
              <p:cNvSpPr/>
              <p:nvPr/>
            </p:nvSpPr>
            <p:spPr>
              <a:xfrm>
                <a:off x="9509459" y="3295082"/>
                <a:ext cx="4972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/>
                  <a:t>∆</a:t>
                </a:r>
                <a:r>
                  <a:rPr lang="en-US" dirty="0"/>
                  <a:t>L</a:t>
                </a:r>
                <a:r>
                  <a:rPr lang="ru-RU" dirty="0"/>
                  <a:t> </a:t>
                </a:r>
              </a:p>
            </p:txBody>
          </p:sp>
          <p:sp>
            <p:nvSpPr>
              <p:cNvPr id="1048" name="Прямоугольник 1047"/>
              <p:cNvSpPr/>
              <p:nvPr/>
            </p:nvSpPr>
            <p:spPr>
              <a:xfrm>
                <a:off x="9525196" y="4030801"/>
                <a:ext cx="62549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smtClean="0"/>
                  <a:t>2∆</a:t>
                </a:r>
                <a:r>
                  <a:rPr lang="en-US" dirty="0"/>
                  <a:t>L</a:t>
                </a:r>
                <a:r>
                  <a:rPr lang="ru-RU" dirty="0"/>
                  <a:t> </a:t>
                </a:r>
              </a:p>
            </p:txBody>
          </p:sp>
          <p:sp>
            <p:nvSpPr>
              <p:cNvPr id="1049" name="Прямоугольник 1048"/>
              <p:cNvSpPr/>
              <p:nvPr/>
            </p:nvSpPr>
            <p:spPr>
              <a:xfrm>
                <a:off x="8100642" y="3263054"/>
                <a:ext cx="9717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/>
                  <a:t>2</a:t>
                </a:r>
                <a:r>
                  <a:rPr lang="en-US" dirty="0"/>
                  <a:t>F</a:t>
                </a:r>
                <a:r>
                  <a:rPr lang="ru-RU" dirty="0"/>
                  <a:t>упр. </a:t>
                </a:r>
              </a:p>
            </p:txBody>
          </p:sp>
          <p:sp>
            <p:nvSpPr>
              <p:cNvPr id="1050" name="Прямоугольник 1049"/>
              <p:cNvSpPr/>
              <p:nvPr/>
            </p:nvSpPr>
            <p:spPr>
              <a:xfrm>
                <a:off x="6563513" y="2786779"/>
                <a:ext cx="8435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/>
                  <a:t>F</a:t>
                </a:r>
                <a:r>
                  <a:rPr lang="ru-RU" dirty="0"/>
                  <a:t>упр. </a:t>
                </a:r>
              </a:p>
            </p:txBody>
          </p:sp>
        </p:grpSp>
        <p:pic>
          <p:nvPicPr>
            <p:cNvPr id="105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3360" y="2452879"/>
              <a:ext cx="377825" cy="933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28" name="Прямая со стрелкой 127"/>
            <p:cNvCxnSpPr/>
            <p:nvPr/>
          </p:nvCxnSpPr>
          <p:spPr>
            <a:xfrm flipV="1">
              <a:off x="7938274" y="2672915"/>
              <a:ext cx="0" cy="1382539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55" name="Прямая соединительная линия 1054"/>
            <p:cNvCxnSpPr>
              <a:stCxn id="1042" idx="2"/>
            </p:cNvCxnSpPr>
            <p:nvPr/>
          </p:nvCxnSpPr>
          <p:spPr>
            <a:xfrm>
              <a:off x="9298239" y="3436806"/>
              <a:ext cx="24231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Прямая соединительная линия 132"/>
            <p:cNvCxnSpPr/>
            <p:nvPr/>
          </p:nvCxnSpPr>
          <p:spPr>
            <a:xfrm>
              <a:off x="9298238" y="4194905"/>
              <a:ext cx="24231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Прямая соединительная линия 133"/>
            <p:cNvCxnSpPr/>
            <p:nvPr/>
          </p:nvCxnSpPr>
          <p:spPr>
            <a:xfrm>
              <a:off x="9275379" y="2678705"/>
              <a:ext cx="24231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58" name="TextBox 1057"/>
            <p:cNvSpPr txBox="1"/>
            <p:nvPr/>
          </p:nvSpPr>
          <p:spPr>
            <a:xfrm>
              <a:off x="9581076" y="246030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0</a:t>
              </a:r>
              <a:endParaRPr lang="ru-RU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812360" y="6149343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hlinkClick r:id="rId5" action="ppaction://hlinksldjump"/>
              </a:rPr>
              <a:t>Назад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53574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332656"/>
            <a:ext cx="6840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Возьмем два шарика одинакового размера, но один будет металлический, а другой деревянный. Если отпустить мячи на одинаковой высоте, то первым приземлиться металлический шарик, так как его масса больше. Из этого опыта можно сделать вывод, что сила тяжести прямо пропорциональна массе.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39524" y="2204864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F</a:t>
            </a:r>
            <a:r>
              <a:rPr lang="ru-RU" b="1" dirty="0"/>
              <a:t>тяж~ </a:t>
            </a:r>
            <a:r>
              <a:rPr lang="ru-RU" b="1" dirty="0" smtClean="0"/>
              <a:t>м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39" y="2996952"/>
            <a:ext cx="3265114" cy="326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442" y="2745955"/>
            <a:ext cx="4064069" cy="374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40352" y="6230155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hlinkClick r:id="rId6" action="ppaction://hlinksldjump"/>
              </a:rPr>
              <a:t>Назад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81150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820891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того, чтобы записать это соотношение в виде уравнения, нужно ввести коэффициент </a:t>
            </a:r>
            <a:r>
              <a:rPr lang="ru-RU" dirty="0" smtClean="0"/>
              <a:t>g.</a:t>
            </a:r>
          </a:p>
          <a:p>
            <a:pPr algn="ctr"/>
            <a:r>
              <a:rPr lang="ru-RU" sz="2000" b="1" dirty="0" err="1" smtClean="0"/>
              <a:t>Fтяж</a:t>
            </a:r>
            <a:r>
              <a:rPr lang="ru-RU" sz="2000" b="1" dirty="0" smtClean="0"/>
              <a:t>=g</a:t>
            </a:r>
            <a:r>
              <a:rPr lang="ru-RU" sz="2000" b="1" dirty="0"/>
              <a:t>* м </a:t>
            </a:r>
            <a:endParaRPr lang="ru-RU" sz="2000" b="1" dirty="0" smtClean="0"/>
          </a:p>
          <a:p>
            <a:r>
              <a:rPr lang="ru-RU" dirty="0" smtClean="0"/>
              <a:t>Для того чтобы понять, что обозначает этот коэффициент, запишем формулу силы действующей на тело.</a:t>
            </a:r>
          </a:p>
          <a:p>
            <a:pPr algn="ctr"/>
            <a:r>
              <a:rPr lang="en-US" sz="2000" b="1" dirty="0" smtClean="0"/>
              <a:t>F</a:t>
            </a:r>
            <a:r>
              <a:rPr lang="ru-RU" sz="2000" b="1" dirty="0" smtClean="0"/>
              <a:t>=а</a:t>
            </a:r>
            <a:r>
              <a:rPr lang="en-US" sz="2000" b="1" dirty="0" smtClean="0"/>
              <a:t>* </a:t>
            </a:r>
            <a:r>
              <a:rPr lang="ru-RU" sz="2000" b="1" dirty="0"/>
              <a:t>м </a:t>
            </a:r>
          </a:p>
          <a:p>
            <a:r>
              <a:rPr lang="ru-RU" dirty="0" smtClean="0"/>
              <a:t> Сопоставив две эти формулы, мы видим, что коэффициент </a:t>
            </a:r>
            <a:r>
              <a:rPr lang="ru-RU" dirty="0"/>
              <a:t>g – это ускорение. </a:t>
            </a:r>
            <a:endParaRPr lang="ru-RU" b="1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259632" y="3573016"/>
            <a:ext cx="6480720" cy="2232248"/>
            <a:chOff x="1259632" y="3573016"/>
            <a:chExt cx="6480720" cy="223224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3573016"/>
              <a:ext cx="1663700" cy="1811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1259632" y="5384353"/>
              <a:ext cx="6480720" cy="132879"/>
            </a:xfrm>
            <a:prstGeom prst="rect">
              <a:avLst/>
            </a:prstGeom>
            <a:ln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" name="Прямая со стрелкой 4"/>
            <p:cNvCxnSpPr/>
            <p:nvPr/>
          </p:nvCxnSpPr>
          <p:spPr>
            <a:xfrm>
              <a:off x="4395738" y="4478684"/>
              <a:ext cx="0" cy="13265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" name="Прямоугольник 5"/>
            <p:cNvSpPr/>
            <p:nvPr/>
          </p:nvSpPr>
          <p:spPr>
            <a:xfrm>
              <a:off x="4435522" y="4653136"/>
              <a:ext cx="7248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/>
                <a:t>F</a:t>
              </a:r>
              <a:r>
                <a:rPr lang="ru-RU" b="1" dirty="0"/>
                <a:t>тяж</a:t>
              </a:r>
            </a:p>
          </p:txBody>
        </p:sp>
        <p:sp>
          <p:nvSpPr>
            <p:cNvPr id="7" name="Овал 6"/>
            <p:cNvSpPr/>
            <p:nvPr/>
          </p:nvSpPr>
          <p:spPr>
            <a:xfrm>
              <a:off x="4355976" y="4437112"/>
              <a:ext cx="108012" cy="9279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647911" y="6019232"/>
            <a:ext cx="1130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hlinkClick r:id="rId3" action="ppaction://hlinksldjump"/>
              </a:rPr>
              <a:t>Назад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44548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93054" y="404664"/>
            <a:ext cx="7438403" cy="781054"/>
            <a:chOff x="683569" y="116632"/>
            <a:chExt cx="7438403" cy="781054"/>
          </a:xfrm>
        </p:grpSpPr>
        <p:sp>
          <p:nvSpPr>
            <p:cNvPr id="2" name="TextBox 1"/>
            <p:cNvSpPr txBox="1"/>
            <p:nvPr/>
          </p:nvSpPr>
          <p:spPr>
            <a:xfrm>
              <a:off x="849163" y="620687"/>
              <a:ext cx="72728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200" i="1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3569" y="116632"/>
              <a:ext cx="74168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 smtClean="0"/>
            </a:p>
            <a:p>
              <a:endParaRPr lang="ru-RU" b="1" dirty="0"/>
            </a:p>
          </p:txBody>
        </p:sp>
      </p:grp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68" y="3140968"/>
            <a:ext cx="7416823" cy="308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81388" y="878716"/>
            <a:ext cx="77230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Все тела, если их ничего не удерживает, падают на Землю. Такое движение является равноускоренным и называется свободным падением. Причем в данном месте Земли предметы падают с одинаковым ускорением, которое называют ускорением свободного падения</a:t>
            </a:r>
            <a:r>
              <a:rPr lang="ru-RU" dirty="0" smtClean="0"/>
              <a:t>. </a:t>
            </a:r>
          </a:p>
          <a:p>
            <a:r>
              <a:rPr lang="ru-RU" i="1" dirty="0" smtClean="0"/>
              <a:t>Ускорение </a:t>
            </a:r>
            <a:r>
              <a:rPr lang="ru-RU" i="1" dirty="0"/>
              <a:t>свободного падения измеряется в м/с2.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914494" y="6251692"/>
            <a:ext cx="1130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hlinkClick r:id="rId3" action="ppaction://hlinksldjump"/>
              </a:rPr>
              <a:t>Назад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73278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683568" y="407951"/>
            <a:ext cx="8280920" cy="2269416"/>
            <a:chOff x="683568" y="404664"/>
            <a:chExt cx="8280920" cy="2269416"/>
          </a:xfrm>
        </p:grpSpPr>
        <p:sp>
          <p:nvSpPr>
            <p:cNvPr id="2" name="TextBox 1"/>
            <p:cNvSpPr txBox="1"/>
            <p:nvPr/>
          </p:nvSpPr>
          <p:spPr>
            <a:xfrm>
              <a:off x="971600" y="404664"/>
              <a:ext cx="72728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Сила тяжести и ускорение свободного падения – векторные величины. Они всегда направлены к центру Земли.</a:t>
              </a:r>
              <a:endParaRPr lang="ru-RU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3568" y="1196752"/>
              <a:ext cx="828092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dirty="0" smtClean="0"/>
                <a:t>Ускорение свободного падения зависит от высоты над поверхностью Земли и от широты местности. Ускорение свободного падение в наших широтах равняется 9,8 м/с2, на полюсе оно равно 9,832 м/с2, а на экваторе – 9,78 м/с2. Ускорение свободного падения изменяется при подъеме в горы. </a:t>
              </a:r>
              <a:endParaRPr lang="ru-RU" dirty="0"/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3679947" cy="243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27" y="3284984"/>
            <a:ext cx="3803822" cy="243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679189" y="6093295"/>
            <a:ext cx="1130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hlinkClick r:id="rId4" action="ppaction://hlinksldjump"/>
              </a:rPr>
              <a:t>Назад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976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476672"/>
            <a:ext cx="6840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Вес не имеет постоянного </a:t>
            </a:r>
            <a:r>
              <a:rPr lang="ru-RU" dirty="0" smtClean="0"/>
              <a:t>значения, </a:t>
            </a:r>
            <a:r>
              <a:rPr lang="ru-RU" dirty="0" smtClean="0"/>
              <a:t>он меняется в зависимости от условий, в которых находится тело.</a:t>
            </a:r>
            <a:br>
              <a:rPr lang="ru-RU" dirty="0" smtClean="0"/>
            </a:br>
            <a:r>
              <a:rPr lang="ru-RU" dirty="0" smtClean="0"/>
              <a:t> Если тело находится на неподвижной или движущейся равномерно и прямолинейно горизонтальной опоре, то вес будет равен силе тяжести, действующей на тело.</a:t>
            </a:r>
          </a:p>
          <a:p>
            <a:pPr algn="just"/>
            <a:r>
              <a:rPr lang="ru-RU" dirty="0" smtClean="0"/>
              <a:t>Если тело поместить в лифт (лучше скоростной), и лифт будет подниматься вверх, то вес тела будет больше силы тяжести. Если лифт будет </a:t>
            </a:r>
            <a:r>
              <a:rPr lang="ru-RU" dirty="0"/>
              <a:t>о</a:t>
            </a:r>
            <a:r>
              <a:rPr lang="ru-RU" dirty="0" smtClean="0"/>
              <a:t>пускаться вниз, то вес тела будет меньше силы тяжести, действующей на тело.</a:t>
            </a:r>
          </a:p>
          <a:p>
            <a:pPr algn="ctr"/>
            <a:r>
              <a:rPr lang="en-US" b="1" dirty="0" smtClean="0"/>
              <a:t>P=m*g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470" y="3429000"/>
            <a:ext cx="5643063" cy="309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40352" y="6065506"/>
            <a:ext cx="1130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hlinkClick r:id="rId3" action="ppaction://hlinksldjump"/>
              </a:rPr>
              <a:t>Назад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0447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476672"/>
            <a:ext cx="7992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Невесомость-это состояние , когда у тела отсутствует вес. Обычно невесомость в нашем представлении связана с полетами космонавтов в космос. Если вы когда-либо спрыгивали с высокого уступа или трамплина то в момент полета вы тоже находились в состоянии невесомости, так как вы не давили ни на какую опору.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74" y="2142950"/>
            <a:ext cx="6984057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812360" y="6290490"/>
            <a:ext cx="1130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hlinkClick r:id="rId3" action="ppaction://hlinksldjump"/>
              </a:rPr>
              <a:t>Назад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83435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064" y="1032721"/>
            <a:ext cx="8828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hlinkClick r:id="rId2" action="ppaction://hlinksldjump"/>
              </a:rPr>
              <a:t>Сила упругости </a:t>
            </a:r>
            <a:r>
              <a:rPr lang="ru-RU" b="1" dirty="0"/>
              <a:t>прямо пропорциональна удлинению тела и направлена в сторону, противоположную деформации.</a:t>
            </a:r>
          </a:p>
          <a:p>
            <a:pPr algn="ctr"/>
            <a:r>
              <a:rPr lang="ru-RU" b="1" dirty="0" err="1"/>
              <a:t>Fупр</a:t>
            </a:r>
            <a:r>
              <a:rPr lang="ru-RU" b="1" dirty="0"/>
              <a:t>~ ∆L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943" y="2348880"/>
            <a:ext cx="5976665" cy="388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38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0031" y="509694"/>
            <a:ext cx="40324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Представьте движение санок, скатывающихся с горки. Это движение не будет длится долго. Скорость санок постепенно уменьшается, так как к санкам приложена сила, препятствующая их движению, тормозящая их. </a:t>
            </a:r>
            <a:br>
              <a:rPr lang="ru-RU" dirty="0" smtClean="0"/>
            </a:br>
            <a:r>
              <a:rPr lang="ru-RU" dirty="0" smtClean="0"/>
              <a:t>Эта сила возникает из-за шероховатости поверхностей соприкасающихся тел. На более гладкой поверхности тело будет двигаться гораздо дольше.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17" y="509694"/>
            <a:ext cx="4669496" cy="369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1129" y="4869160"/>
            <a:ext cx="83273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Сила, возникающая при движении одного тела по поверхности другого и направленная против движения тела называют </a:t>
            </a:r>
            <a:r>
              <a:rPr lang="ru-RU" b="1" i="1" dirty="0"/>
              <a:t>силой </a:t>
            </a:r>
            <a:r>
              <a:rPr lang="ru-RU" b="1" i="1" dirty="0" smtClean="0"/>
              <a:t>трения (</a:t>
            </a:r>
            <a:r>
              <a:rPr lang="ru-RU" b="1" i="1" dirty="0"/>
              <a:t>Fтр).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524328" y="6021288"/>
            <a:ext cx="1130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hlinkClick r:id="rId3" action="ppaction://hlinksldjump"/>
              </a:rPr>
              <a:t>Назад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35829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1442" y="836712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Силу трения можно измерить. Возьмем деревянный брусок, прикрепим к нему динамометр и начнем равномерно перемещать его по поверхности стола со скоростью</a:t>
            </a:r>
            <a:r>
              <a:rPr lang="en-US" dirty="0" smtClean="0"/>
              <a:t> V</a:t>
            </a:r>
            <a:r>
              <a:rPr lang="ru-RU" dirty="0" smtClean="0"/>
              <a:t>. На брусок будут действовать сила трения и сила упругости пружины динамометра. Так как равномерное движение возможно только если равнодействующая сил равна нулю, значит, эти силы равны по модулю. Поэтому показания динамометра являются также и значением силы трения.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814579" y="4077072"/>
            <a:ext cx="7794606" cy="1772862"/>
            <a:chOff x="814579" y="4077072"/>
            <a:chExt cx="7794606" cy="177286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524" b="42587" l="7927" r="94970">
                          <a14:foregroundMark x1="53659" y1="28707" x2="53659" y2="28707"/>
                          <a14:foregroundMark x1="62805" y1="20505" x2="62805" y2="20505"/>
                          <a14:foregroundMark x1="79726" y1="14826" x2="79726" y2="14826"/>
                          <a14:foregroundMark x1="90244" y1="20189" x2="90244" y2="20189"/>
                          <a14:foregroundMark x1="87195" y1="17666" x2="87195" y2="17666"/>
                          <a14:foregroundMark x1="89329" y1="13880" x2="89329" y2="13880"/>
                          <a14:foregroundMark x1="92378" y1="15457" x2="92378" y2="15457"/>
                          <a14:foregroundMark x1="87043" y1="34385" x2="87043" y2="34385"/>
                          <a14:foregroundMark x1="85518" y1="40694" x2="85518" y2="40694"/>
                          <a14:foregroundMark x1="17073" y1="33123" x2="17073" y2="33123"/>
                          <a14:foregroundMark x1="14787" y1="39748" x2="14787" y2="39748"/>
                          <a14:foregroundMark x1="15854" y1="41640" x2="15854" y2="41640"/>
                          <a14:foregroundMark x1="35061" y1="20820" x2="35061" y2="20820"/>
                          <a14:foregroundMark x1="36738" y1="21136" x2="36738" y2="21136"/>
                          <a14:foregroundMark x1="36128" y1="19558" x2="36128" y2="19558"/>
                          <a14:foregroundMark x1="40396" y1="21136" x2="40396" y2="21136"/>
                          <a14:foregroundMark x1="45427" y1="20505" x2="45427" y2="20505"/>
                          <a14:foregroundMark x1="49543" y1="20505" x2="49543" y2="20505"/>
                          <a14:foregroundMark x1="48018" y1="21451" x2="48018" y2="21451"/>
                          <a14:foregroundMark x1="50610" y1="21767" x2="50610" y2="21767"/>
                          <a14:foregroundMark x1="51829" y1="21136" x2="51829" y2="21136"/>
                          <a14:foregroundMark x1="53811" y1="21136" x2="53811" y2="21136"/>
                          <a14:foregroundMark x1="56098" y1="21451" x2="56098" y2="21451"/>
                          <a14:foregroundMark x1="58689" y1="28707" x2="58689" y2="28707"/>
                          <a14:backgroundMark x1="83689" y1="23028" x2="83689" y2="23028"/>
                          <a14:backgroundMark x1="50915" y1="25552" x2="50915" y2="25552"/>
                          <a14:backgroundMark x1="45579" y1="23975" x2="45579" y2="23975"/>
                          <a14:backgroundMark x1="56250" y1="24290" x2="56250" y2="24290"/>
                          <a14:backgroundMark x1="65091" y1="26498" x2="65091" y2="26498"/>
                          <a14:backgroundMark x1="67988" y1="26183" x2="67988" y2="26183"/>
                          <a14:backgroundMark x1="61433" y1="26498" x2="61433" y2="264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0" b="56471"/>
            <a:stretch/>
          </p:blipFill>
          <p:spPr bwMode="auto">
            <a:xfrm>
              <a:off x="814579" y="4077072"/>
              <a:ext cx="7794606" cy="1772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>
              <a:off x="3347864" y="4959221"/>
              <a:ext cx="178135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1" name="Группа 10"/>
            <p:cNvGrpSpPr/>
            <p:nvPr/>
          </p:nvGrpSpPr>
          <p:grpSpPr>
            <a:xfrm>
              <a:off x="1519726" y="4693786"/>
              <a:ext cx="606256" cy="391398"/>
              <a:chOff x="1519726" y="4693786"/>
              <a:chExt cx="606256" cy="391398"/>
            </a:xfrm>
          </p:grpSpPr>
          <p:cxnSp>
            <p:nvCxnSpPr>
              <p:cNvPr id="8" name="Прямая со стрелкой 7"/>
              <p:cNvCxnSpPr/>
              <p:nvPr/>
            </p:nvCxnSpPr>
            <p:spPr>
              <a:xfrm flipH="1">
                <a:off x="1547664" y="5085184"/>
                <a:ext cx="57606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1519726" y="4693786"/>
                <a:ext cx="6062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</a:t>
                </a:r>
                <a:r>
                  <a:rPr lang="ru-RU" dirty="0" smtClean="0"/>
                  <a:t>тр.</a:t>
                </a:r>
                <a:endParaRPr lang="ru-RU" dirty="0"/>
              </a:p>
            </p:txBody>
          </p:sp>
        </p:grp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652120" y="4577898"/>
              <a:ext cx="695325" cy="231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5568064" y="4208566"/>
              <a:ext cx="7793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F</a:t>
              </a:r>
              <a:r>
                <a:rPr lang="ru-RU" dirty="0" smtClean="0"/>
                <a:t>упр</a:t>
              </a:r>
              <a:r>
                <a:rPr lang="ru-RU" dirty="0"/>
                <a:t>.</a:t>
              </a: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7541884" y="6165304"/>
            <a:ext cx="1130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hlinkClick r:id="rId5" action="ppaction://hlinksldjump"/>
              </a:rPr>
              <a:t>Назад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2711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683568" y="463605"/>
                <a:ext cx="7920880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 smtClean="0"/>
                  <a:t>Если мы будем нагружать брусок, ставя на него гирьки, то мы увидим, что сила трения увеличится. </a:t>
                </a:r>
              </a:p>
              <a:p>
                <a:pPr algn="ctr"/>
                <a:r>
                  <a:rPr lang="ru-RU" b="1" dirty="0" smtClean="0"/>
                  <a:t>Сила, действующая перпендикулярно поверхности соприкосновения тел, принято называть </a:t>
                </a:r>
                <a:r>
                  <a:rPr lang="ru-RU" b="1" i="1" dirty="0" smtClean="0"/>
                  <a:t>силой нормального давления (</a:t>
                </a:r>
                <a:r>
                  <a:rPr lang="en-US" b="1" i="1" dirty="0" smtClean="0"/>
                  <a:t>N</a:t>
                </a:r>
                <a:r>
                  <a:rPr lang="ru-RU" b="1" i="1" dirty="0" smtClean="0"/>
                  <a:t>).</a:t>
                </a:r>
              </a:p>
              <a:p>
                <a:pPr algn="just"/>
                <a:r>
                  <a:rPr lang="ru-RU" dirty="0" smtClean="0"/>
                  <a:t>Если тело движется по горизонтальной поверхности, то сила нормального давления равна весу тела</a:t>
                </a:r>
                <a:r>
                  <a:rPr lang="en-US" dirty="0" smtClean="0"/>
                  <a:t>(P</a:t>
                </a:r>
                <a:r>
                  <a:rPr lang="ru-RU" sz="1400" dirty="0" smtClean="0"/>
                  <a:t>бр</a:t>
                </a:r>
                <a:r>
                  <a:rPr lang="en-US" dirty="0" smtClean="0"/>
                  <a:t>)</a:t>
                </a:r>
                <a:r>
                  <a:rPr lang="ru-RU" dirty="0" smtClean="0"/>
                  <a:t>. Если брусок нагружен, то сила нормального давления будет равна сумме веса бруска и веса груза. </a:t>
                </a:r>
                <a:r>
                  <a:rPr lang="en-US" b="1" dirty="0"/>
                  <a:t>N=P</a:t>
                </a:r>
                <a:r>
                  <a:rPr lang="ru-RU" sz="1400" b="1" dirty="0" smtClean="0"/>
                  <a:t>бр</a:t>
                </a:r>
                <a:r>
                  <a:rPr lang="en-US" b="1" dirty="0" smtClean="0"/>
                  <a:t>+P</a:t>
                </a:r>
                <a:r>
                  <a:rPr lang="ru-RU" sz="1400" b="1" dirty="0" smtClean="0"/>
                  <a:t>г.</a:t>
                </a:r>
              </a:p>
              <a:p>
                <a:pPr algn="just"/>
                <a:r>
                  <a:rPr lang="ru-RU" dirty="0" smtClean="0"/>
                  <a:t>Сила трения прямо пропорциональна силе нормального давления:</a:t>
                </a:r>
              </a:p>
              <a:p>
                <a:pPr algn="ctr"/>
                <a:r>
                  <a:rPr lang="ru-RU" dirty="0" smtClean="0"/>
                  <a:t> </a:t>
                </a:r>
                <a:r>
                  <a:rPr lang="en-US" b="1" dirty="0" smtClean="0"/>
                  <a:t>F</a:t>
                </a:r>
                <a:r>
                  <a:rPr lang="ru-RU" sz="1400" b="1" dirty="0" smtClean="0"/>
                  <a:t>тр</a:t>
                </a:r>
                <a14:m>
                  <m:oMath xmlns:m="http://schemas.openxmlformats.org/officeDocument/2006/math">
                    <m:r>
                      <a:rPr lang="ru-RU" b="1" i="0" smtClean="0">
                        <a:latin typeface="Cambria Math"/>
                        <a:ea typeface="Cambria Math"/>
                      </a:rPr>
                      <m:t>~</m:t>
                    </m:r>
                  </m:oMath>
                </a14:m>
                <a:r>
                  <a:rPr lang="en-US" b="1" dirty="0" smtClean="0"/>
                  <a:t>N</a:t>
                </a:r>
                <a:r>
                  <a:rPr lang="en-US" b="1" dirty="0" smtClean="0"/>
                  <a:t>.</a:t>
                </a:r>
                <a:r>
                  <a:rPr lang="ru-RU" dirty="0" smtClean="0"/>
                  <a:t> </a:t>
                </a:r>
                <a:endParaRPr lang="ru-RU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463605"/>
                <a:ext cx="7920880" cy="3416320"/>
              </a:xfrm>
              <a:prstGeom prst="rect">
                <a:avLst/>
              </a:prstGeom>
              <a:blipFill rotWithShape="1">
                <a:blip r:embed="rId2"/>
                <a:stretch>
                  <a:fillRect l="-616" t="-893" r="-693" b="-19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Группа 10"/>
          <p:cNvGrpSpPr/>
          <p:nvPr/>
        </p:nvGrpSpPr>
        <p:grpSpPr>
          <a:xfrm>
            <a:off x="1269488" y="4381906"/>
            <a:ext cx="6800375" cy="2077628"/>
            <a:chOff x="827584" y="4260346"/>
            <a:chExt cx="6800375" cy="2077628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426" b="100000" l="7165" r="95579">
                          <a14:foregroundMark x1="81402" y1="58360" x2="81402" y2="58360"/>
                          <a14:foregroundMark x1="88110" y1="56782" x2="88110" y2="56782"/>
                          <a14:foregroundMark x1="85518" y1="53628" x2="85518" y2="53628"/>
                          <a14:foregroundMark x1="86128" y1="52050" x2="86128" y2="52050"/>
                          <a14:foregroundMark x1="88567" y1="49842" x2="88567" y2="49842"/>
                          <a14:foregroundMark x1="90244" y1="60883" x2="90244" y2="60883"/>
                          <a14:foregroundMark x1="90549" y1="56782" x2="90549" y2="56782"/>
                          <a14:foregroundMark x1="91159" y1="52366" x2="91159" y2="52366"/>
                          <a14:foregroundMark x1="85518" y1="73186" x2="85518" y2="73186"/>
                          <a14:foregroundMark x1="86585" y1="80757" x2="86585" y2="80757"/>
                          <a14:foregroundMark x1="87500" y1="85489" x2="87500" y2="85489"/>
                          <a14:foregroundMark x1="85671" y1="85804" x2="85671" y2="85804"/>
                          <a14:foregroundMark x1="84451" y1="87066" x2="84451" y2="87066"/>
                          <a14:foregroundMark x1="16921" y1="82334" x2="16921" y2="82334"/>
                          <a14:foregroundMark x1="15244" y1="80442" x2="15244" y2="80442"/>
                          <a14:foregroundMark x1="40701" y1="64038" x2="40701" y2="64038"/>
                          <a14:foregroundMark x1="53354" y1="63722" x2="53354" y2="63722"/>
                          <a14:foregroundMark x1="41921" y1="68139" x2="41921" y2="68139"/>
                          <a14:backgroundMark x1="46341" y1="67192" x2="46341" y2="67192"/>
                          <a14:backgroundMark x1="41921" y1="68454" x2="41921" y2="684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92" t="46585" r="5670"/>
            <a:stretch/>
          </p:blipFill>
          <p:spPr bwMode="auto">
            <a:xfrm>
              <a:off x="827584" y="4293096"/>
              <a:ext cx="6800375" cy="2044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Прямая соединительная линия 3"/>
            <p:cNvCxnSpPr/>
            <p:nvPr/>
          </p:nvCxnSpPr>
          <p:spPr>
            <a:xfrm>
              <a:off x="2915816" y="5013176"/>
              <a:ext cx="187220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" name="Дуга 4"/>
            <p:cNvSpPr/>
            <p:nvPr/>
          </p:nvSpPr>
          <p:spPr>
            <a:xfrm rot="16200000">
              <a:off x="2901133" y="4833834"/>
              <a:ext cx="144016" cy="216024"/>
            </a:xfrm>
            <a:prstGeom prst="arc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830442" y="4745566"/>
              <a:ext cx="1220490" cy="536575"/>
              <a:chOff x="4197350" y="3163888"/>
              <a:chExt cx="1220490" cy="536575"/>
            </a:xfrm>
          </p:grpSpPr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97350" y="3163888"/>
                <a:ext cx="749300" cy="5365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7" name="Прямая со стрелкой 6"/>
              <p:cNvCxnSpPr/>
              <p:nvPr/>
            </p:nvCxnSpPr>
            <p:spPr>
              <a:xfrm flipH="1">
                <a:off x="4337720" y="3573016"/>
                <a:ext cx="108012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88024" y="4629678"/>
              <a:ext cx="1201737" cy="231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4995529" y="4260346"/>
              <a:ext cx="7793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F</a:t>
              </a:r>
              <a:r>
                <a:rPr lang="ru-RU" dirty="0" smtClean="0"/>
                <a:t>упр.</a:t>
              </a:r>
              <a:endParaRPr lang="ru-RU" dirty="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7711255" y="6228701"/>
            <a:ext cx="1130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hlinkClick r:id="rId7" action="ppaction://hlinksldjump"/>
              </a:rPr>
              <a:t>Назад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87930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582" y="620688"/>
            <a:ext cx="864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Формула для нахождения силы трения:</a:t>
            </a:r>
          </a:p>
          <a:p>
            <a:pPr algn="ctr"/>
            <a:r>
              <a:rPr lang="ru-RU" b="1" dirty="0"/>
              <a:t>F</a:t>
            </a:r>
            <a:r>
              <a:rPr lang="ru-RU" sz="1400" b="1" dirty="0"/>
              <a:t>тр</a:t>
            </a:r>
            <a:r>
              <a:rPr lang="ru-RU" b="1" dirty="0"/>
              <a:t>=N𝛍,</a:t>
            </a:r>
          </a:p>
          <a:p>
            <a:r>
              <a:rPr lang="ru-RU" i="1" dirty="0"/>
              <a:t>где μ – коэффициент пропорциональности, называющийся коэффициентом трения.</a:t>
            </a:r>
          </a:p>
          <a:p>
            <a:r>
              <a:rPr lang="ru-RU" dirty="0" smtClean="0"/>
              <a:t>Сила трения зависит не только от качества обработки поверхности, но и от материала, из которого изготовлено тело. На один и то же деревянный брусок, скользящий сначала по стеклу, а затем по деревянной доске, в первом случае будет сила трения будет меньше, чем во втором, </a:t>
            </a:r>
            <a:r>
              <a:rPr lang="en-US" dirty="0"/>
              <a:t>F</a:t>
            </a:r>
            <a:r>
              <a:rPr lang="ru-RU" dirty="0" smtClean="0"/>
              <a:t>тр1</a:t>
            </a:r>
            <a:r>
              <a:rPr lang="en-US" dirty="0" smtClean="0"/>
              <a:t>&lt;</a:t>
            </a:r>
            <a:r>
              <a:rPr lang="en-US" dirty="0"/>
              <a:t>F</a:t>
            </a:r>
            <a:r>
              <a:rPr lang="ru-RU" dirty="0" err="1" smtClean="0"/>
              <a:t>тр</a:t>
            </a:r>
            <a:r>
              <a:rPr lang="en-US" dirty="0" smtClean="0"/>
              <a:t>2</a:t>
            </a:r>
            <a:r>
              <a:rPr lang="ru-RU" dirty="0" smtClean="0"/>
              <a:t> . Поскольку </a:t>
            </a:r>
            <a:r>
              <a:rPr lang="en-US" dirty="0" smtClean="0"/>
              <a:t>F</a:t>
            </a:r>
            <a:r>
              <a:rPr lang="ru-RU" dirty="0" smtClean="0"/>
              <a:t>тр1=</a:t>
            </a:r>
            <a:r>
              <a:rPr lang="en-US" dirty="0"/>
              <a:t>N</a:t>
            </a:r>
            <a:r>
              <a:rPr lang="ru-RU" dirty="0" smtClean="0"/>
              <a:t>𝛍1, а F</a:t>
            </a:r>
            <a:r>
              <a:rPr lang="ru-RU" sz="1400" dirty="0" smtClean="0"/>
              <a:t>тр2</a:t>
            </a:r>
            <a:r>
              <a:rPr lang="ru-RU" dirty="0" smtClean="0"/>
              <a:t>=N𝛍2, то можно сделать вывод, сто первый коэффициент меньше второго.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i="1" dirty="0" smtClean="0"/>
              <a:t>Коэффициент трения зависит от веществ, из которых изготовлены соприкасающиеся тела.</a:t>
            </a:r>
            <a:endParaRPr lang="ru-RU" i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683568" y="4182335"/>
            <a:ext cx="7560840" cy="1718291"/>
            <a:chOff x="330319" y="4194769"/>
            <a:chExt cx="7560840" cy="1718291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319" y="4221088"/>
              <a:ext cx="2392646" cy="1691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012" y="4221088"/>
              <a:ext cx="2512368" cy="167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9380" y="4194769"/>
              <a:ext cx="2621779" cy="1705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Прямоугольник 3"/>
          <p:cNvSpPr/>
          <p:nvPr/>
        </p:nvSpPr>
        <p:spPr>
          <a:xfrm>
            <a:off x="7679189" y="6127911"/>
            <a:ext cx="1130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hlinkClick r:id="rId7" action="ppaction://hlinksldjump"/>
              </a:rPr>
              <a:t>Назад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75022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76485"/>
            <a:ext cx="8568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Сила трения скольжения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Сила, возникающая между соприкасающимися поверхностями, движущегося тела по поверхности другого тела, называется </a:t>
            </a:r>
            <a:r>
              <a:rPr lang="ru-RU" i="1" dirty="0" smtClean="0"/>
              <a:t>силой трения скольжения.</a:t>
            </a:r>
          </a:p>
          <a:p>
            <a:r>
              <a:rPr lang="ru-RU" b="1" dirty="0" smtClean="0"/>
              <a:t>Сила трения качения</a:t>
            </a:r>
            <a:br>
              <a:rPr lang="ru-RU" b="1" dirty="0" smtClean="0"/>
            </a:br>
            <a:r>
              <a:rPr lang="ru-RU" dirty="0" smtClean="0"/>
              <a:t> Поместим брусок в тележку и приведем ее в движение. Сила, возникшая между колесами телеги и поверхность стола, называется </a:t>
            </a:r>
            <a:r>
              <a:rPr lang="ru-RU" i="1" dirty="0" smtClean="0"/>
              <a:t>силой трения качения. Сила трения качения намного меньше силы трения скольжения.</a:t>
            </a:r>
          </a:p>
          <a:p>
            <a:r>
              <a:rPr lang="ru-RU" b="1" dirty="0" smtClean="0"/>
              <a:t>Сила трения покоя</a:t>
            </a:r>
            <a:endParaRPr lang="ru-RU" dirty="0" smtClean="0"/>
          </a:p>
          <a:p>
            <a:r>
              <a:rPr lang="ru-RU" i="1" dirty="0" smtClean="0"/>
              <a:t>Сила трения покоя </a:t>
            </a:r>
            <a:r>
              <a:rPr lang="ru-RU" dirty="0" smtClean="0"/>
              <a:t>возникает между поверхностью и телом, стоящим на поверхности, когда необходимо передвинуть это тело. Сила трения покоя направлена против того движения, которое должно было возникнуть.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251520" y="3781263"/>
            <a:ext cx="8568952" cy="2428466"/>
            <a:chOff x="251520" y="4087864"/>
            <a:chExt cx="8568952" cy="242846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467544" y="6444322"/>
              <a:ext cx="8352928" cy="72008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7" name="Группа 36"/>
            <p:cNvGrpSpPr/>
            <p:nvPr/>
          </p:nvGrpSpPr>
          <p:grpSpPr>
            <a:xfrm>
              <a:off x="251520" y="4774284"/>
              <a:ext cx="3016922" cy="1670038"/>
              <a:chOff x="251520" y="4774284"/>
              <a:chExt cx="3016922" cy="1670038"/>
            </a:xfrm>
          </p:grpSpPr>
          <p:grpSp>
            <p:nvGrpSpPr>
              <p:cNvPr id="26" name="Группа 25"/>
              <p:cNvGrpSpPr/>
              <p:nvPr/>
            </p:nvGrpSpPr>
            <p:grpSpPr>
              <a:xfrm>
                <a:off x="251520" y="5148178"/>
                <a:ext cx="3016922" cy="1296144"/>
                <a:chOff x="474958" y="5148178"/>
                <a:chExt cx="3016922" cy="1296144"/>
              </a:xfrm>
            </p:grpSpPr>
            <p:sp>
              <p:nvSpPr>
                <p:cNvPr id="4" name="Прямоугольник 3"/>
                <p:cNvSpPr/>
                <p:nvPr/>
              </p:nvSpPr>
              <p:spPr>
                <a:xfrm>
                  <a:off x="1043608" y="5292194"/>
                  <a:ext cx="1584176" cy="1152128"/>
                </a:xfrm>
                <a:prstGeom prst="rect">
                  <a:avLst/>
                </a:prstGeom>
              </p:spPr>
              <p:style>
                <a:lnRef idx="0">
                  <a:schemeClr val="accent5"/>
                </a:lnRef>
                <a:fillRef idx="3">
                  <a:schemeClr val="accent5"/>
                </a:fillRef>
                <a:effectRef idx="3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6" name="Прямая соединительная линия 5"/>
                <p:cNvCxnSpPr>
                  <a:stCxn id="4" idx="1"/>
                </p:cNvCxnSpPr>
                <p:nvPr/>
              </p:nvCxnSpPr>
              <p:spPr>
                <a:xfrm flipH="1">
                  <a:off x="474958" y="5868258"/>
                  <a:ext cx="56865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Прямая со стрелкой 20"/>
                <p:cNvCxnSpPr/>
                <p:nvPr/>
              </p:nvCxnSpPr>
              <p:spPr>
                <a:xfrm>
                  <a:off x="2627784" y="6444322"/>
                  <a:ext cx="864096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Прямая со стрелкой 22"/>
                <p:cNvCxnSpPr/>
                <p:nvPr/>
              </p:nvCxnSpPr>
              <p:spPr>
                <a:xfrm flipH="1">
                  <a:off x="1403648" y="5148178"/>
                  <a:ext cx="864096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Прямоугольник 29"/>
              <p:cNvSpPr/>
              <p:nvPr/>
            </p:nvSpPr>
            <p:spPr>
              <a:xfrm>
                <a:off x="2453576" y="5990190"/>
                <a:ext cx="6062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F</a:t>
                </a:r>
                <a:r>
                  <a:rPr lang="ru-RU" dirty="0"/>
                  <a:t>тр.</a:t>
                </a:r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1438973" y="4774284"/>
                <a:ext cx="3465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V</a:t>
                </a:r>
                <a:endParaRPr lang="ru-RU" dirty="0"/>
              </a:p>
            </p:txBody>
          </p:sp>
        </p:grpSp>
        <p:grpSp>
          <p:nvGrpSpPr>
            <p:cNvPr id="38" name="Группа 37"/>
            <p:cNvGrpSpPr/>
            <p:nvPr/>
          </p:nvGrpSpPr>
          <p:grpSpPr>
            <a:xfrm>
              <a:off x="3059832" y="4087864"/>
              <a:ext cx="3479517" cy="2421955"/>
              <a:chOff x="3059832" y="4087864"/>
              <a:chExt cx="3479517" cy="2421955"/>
            </a:xfrm>
          </p:grpSpPr>
          <p:grpSp>
            <p:nvGrpSpPr>
              <p:cNvPr id="27" name="Группа 26"/>
              <p:cNvGrpSpPr/>
              <p:nvPr/>
            </p:nvGrpSpPr>
            <p:grpSpPr>
              <a:xfrm>
                <a:off x="3059832" y="4471130"/>
                <a:ext cx="3479517" cy="2038689"/>
                <a:chOff x="3059832" y="4471130"/>
                <a:chExt cx="3479517" cy="2038689"/>
              </a:xfrm>
            </p:grpSpPr>
            <p:sp>
              <p:nvSpPr>
                <p:cNvPr id="7" name="Прямоугольник 6"/>
                <p:cNvSpPr/>
                <p:nvPr/>
              </p:nvSpPr>
              <p:spPr>
                <a:xfrm>
                  <a:off x="3707904" y="5652234"/>
                  <a:ext cx="2232248" cy="252028"/>
                </a:xfrm>
                <a:prstGeom prst="rect">
                  <a:avLst/>
                </a:prstGeom>
              </p:spPr>
              <p:style>
                <a:lnRef idx="0">
                  <a:schemeClr val="dk1"/>
                </a:lnRef>
                <a:fillRef idx="3">
                  <a:schemeClr val="dk1"/>
                </a:fillRef>
                <a:effectRef idx="3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" name="Прямоугольник 7"/>
                <p:cNvSpPr/>
                <p:nvPr/>
              </p:nvSpPr>
              <p:spPr>
                <a:xfrm>
                  <a:off x="4355976" y="4644122"/>
                  <a:ext cx="936104" cy="1008112"/>
                </a:xfrm>
                <a:prstGeom prst="rect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9" name="Овал 8"/>
                <p:cNvSpPr/>
                <p:nvPr/>
              </p:nvSpPr>
              <p:spPr>
                <a:xfrm>
                  <a:off x="5405223" y="5904262"/>
                  <a:ext cx="540060" cy="540060"/>
                </a:xfrm>
                <a:prstGeom prst="ellipse">
                  <a:avLst/>
                </a:prstGeom>
              </p:spPr>
              <p:style>
                <a:lnRef idx="0">
                  <a:schemeClr val="dk1"/>
                </a:lnRef>
                <a:fillRef idx="3">
                  <a:schemeClr val="dk1"/>
                </a:fillRef>
                <a:effectRef idx="3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11" name="Прямая соединительная линия 10"/>
                <p:cNvCxnSpPr>
                  <a:endCxn id="7" idx="1"/>
                </p:cNvCxnSpPr>
                <p:nvPr/>
              </p:nvCxnSpPr>
              <p:spPr>
                <a:xfrm>
                  <a:off x="3059832" y="5778248"/>
                  <a:ext cx="648072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4099" name="Picture 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79701" y="5839894"/>
                  <a:ext cx="676275" cy="6699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17" name="Прямая со стрелкой 16"/>
                <p:cNvCxnSpPr/>
                <p:nvPr/>
              </p:nvCxnSpPr>
              <p:spPr>
                <a:xfrm>
                  <a:off x="5675253" y="6410778"/>
                  <a:ext cx="864096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Прямая со стрелкой 19"/>
                <p:cNvCxnSpPr/>
                <p:nvPr/>
              </p:nvCxnSpPr>
              <p:spPr>
                <a:xfrm>
                  <a:off x="4017838" y="6419978"/>
                  <a:ext cx="864096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Прямая со стрелкой 23"/>
                <p:cNvCxnSpPr/>
                <p:nvPr/>
              </p:nvCxnSpPr>
              <p:spPr>
                <a:xfrm flipH="1">
                  <a:off x="4305616" y="4471130"/>
                  <a:ext cx="864096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Прямоугольник 30"/>
              <p:cNvSpPr/>
              <p:nvPr/>
            </p:nvSpPr>
            <p:spPr>
              <a:xfrm>
                <a:off x="4318512" y="5990190"/>
                <a:ext cx="6062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F</a:t>
                </a:r>
                <a:r>
                  <a:rPr lang="ru-RU" dirty="0"/>
                  <a:t>тр.</a:t>
                </a:r>
              </a:p>
            </p:txBody>
          </p:sp>
          <p:sp>
            <p:nvSpPr>
              <p:cNvPr id="32" name="Прямоугольник 31"/>
              <p:cNvSpPr/>
              <p:nvPr/>
            </p:nvSpPr>
            <p:spPr>
              <a:xfrm>
                <a:off x="5933093" y="5973552"/>
                <a:ext cx="6062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F</a:t>
                </a:r>
                <a:r>
                  <a:rPr lang="ru-RU" dirty="0"/>
                  <a:t>тр.</a:t>
                </a: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4595060" y="4087864"/>
                <a:ext cx="3465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V</a:t>
                </a:r>
                <a:endParaRPr lang="ru-RU" dirty="0"/>
              </a:p>
            </p:txBody>
          </p:sp>
        </p:grpSp>
        <p:grpSp>
          <p:nvGrpSpPr>
            <p:cNvPr id="39" name="Группа 38"/>
            <p:cNvGrpSpPr/>
            <p:nvPr/>
          </p:nvGrpSpPr>
          <p:grpSpPr>
            <a:xfrm>
              <a:off x="6587602" y="4087864"/>
              <a:ext cx="2232870" cy="2404909"/>
              <a:chOff x="6587602" y="4087864"/>
              <a:chExt cx="2232870" cy="2404909"/>
            </a:xfrm>
          </p:grpSpPr>
          <p:grpSp>
            <p:nvGrpSpPr>
              <p:cNvPr id="28" name="Группа 27"/>
              <p:cNvGrpSpPr/>
              <p:nvPr/>
            </p:nvGrpSpPr>
            <p:grpSpPr>
              <a:xfrm>
                <a:off x="6587602" y="4457196"/>
                <a:ext cx="2232870" cy="2035577"/>
                <a:chOff x="6228184" y="4437112"/>
                <a:chExt cx="2232870" cy="2035577"/>
              </a:xfrm>
            </p:grpSpPr>
            <p:pic>
              <p:nvPicPr>
                <p:cNvPr id="4098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2105" b="98421" l="9938" r="89441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28184" y="4662939"/>
                  <a:ext cx="1533525" cy="1809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" name="Прямоугольник 13"/>
                <p:cNvSpPr/>
                <p:nvPr/>
              </p:nvSpPr>
              <p:spPr>
                <a:xfrm>
                  <a:off x="7452942" y="4619778"/>
                  <a:ext cx="1008112" cy="1800200"/>
                </a:xfrm>
                <a:prstGeom prst="rect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22" name="Прямая со стрелкой 21"/>
                <p:cNvCxnSpPr/>
                <p:nvPr/>
              </p:nvCxnSpPr>
              <p:spPr>
                <a:xfrm>
                  <a:off x="7761709" y="4437112"/>
                  <a:ext cx="699345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я со стрелкой 24"/>
                <p:cNvCxnSpPr/>
                <p:nvPr/>
              </p:nvCxnSpPr>
              <p:spPr>
                <a:xfrm flipH="1">
                  <a:off x="6994946" y="6454300"/>
                  <a:ext cx="550738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Прямоугольник 32"/>
              <p:cNvSpPr/>
              <p:nvPr/>
            </p:nvSpPr>
            <p:spPr>
              <a:xfrm>
                <a:off x="7356255" y="6080708"/>
                <a:ext cx="60625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F</a:t>
                </a:r>
                <a:r>
                  <a:rPr lang="ru-RU" dirty="0"/>
                  <a:t>тр.</a:t>
                </a:r>
              </a:p>
            </p:txBody>
          </p:sp>
          <p:sp>
            <p:nvSpPr>
              <p:cNvPr id="36" name="Прямоугольник 35"/>
              <p:cNvSpPr/>
              <p:nvPr/>
            </p:nvSpPr>
            <p:spPr>
              <a:xfrm>
                <a:off x="8143131" y="4087864"/>
                <a:ext cx="34657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V</a:t>
                </a:r>
                <a:endParaRPr lang="ru-RU" dirty="0"/>
              </a:p>
            </p:txBody>
          </p:sp>
        </p:grpSp>
      </p:grpSp>
      <p:sp>
        <p:nvSpPr>
          <p:cNvPr id="10" name="Прямоугольник 9"/>
          <p:cNvSpPr/>
          <p:nvPr/>
        </p:nvSpPr>
        <p:spPr>
          <a:xfrm>
            <a:off x="7812360" y="6276785"/>
            <a:ext cx="1130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hlinkClick r:id="rId5" action="ppaction://hlinksldjump"/>
              </a:rPr>
              <a:t>Назад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7691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764704"/>
            <a:ext cx="7369325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Источники:</a:t>
            </a:r>
          </a:p>
          <a:p>
            <a:endParaRPr lang="ru-RU" sz="2400" dirty="0" smtClean="0"/>
          </a:p>
          <a:p>
            <a:r>
              <a:rPr lang="ru-RU" dirty="0"/>
              <a:t>Учебник </a:t>
            </a:r>
            <a:r>
              <a:rPr lang="ru-RU" dirty="0" smtClean="0"/>
              <a:t>по физике </a:t>
            </a:r>
            <a:r>
              <a:rPr lang="ru-RU" dirty="0"/>
              <a:t>7 класс Н.С. </a:t>
            </a:r>
            <a:r>
              <a:rPr lang="ru-RU" dirty="0" err="1"/>
              <a:t>Пурышева</a:t>
            </a:r>
            <a:r>
              <a:rPr lang="ru-RU" dirty="0"/>
              <a:t>, Н.Е. </a:t>
            </a:r>
            <a:r>
              <a:rPr lang="ru-RU" dirty="0" err="1"/>
              <a:t>Важеевская</a:t>
            </a:r>
            <a:r>
              <a:rPr lang="ru-RU" dirty="0"/>
              <a:t> </a:t>
            </a:r>
            <a:r>
              <a:rPr lang="ru-RU" dirty="0" smtClean="0"/>
              <a:t>,</a:t>
            </a:r>
          </a:p>
          <a:p>
            <a:endParaRPr lang="ru-RU" dirty="0" smtClean="0"/>
          </a:p>
          <a:p>
            <a:r>
              <a:rPr lang="ru-RU" dirty="0" smtClean="0"/>
              <a:t>Сборник задач по физике В.И. </a:t>
            </a:r>
            <a:r>
              <a:rPr lang="ru-RU" dirty="0" err="1" smtClean="0"/>
              <a:t>Лукашик</a:t>
            </a:r>
            <a:r>
              <a:rPr lang="ru-RU" dirty="0" smtClean="0"/>
              <a:t>, </a:t>
            </a:r>
            <a:r>
              <a:rPr lang="ru-RU" dirty="0" err="1" smtClean="0"/>
              <a:t>Е.В.Иванова</a:t>
            </a:r>
            <a:r>
              <a:rPr lang="ru-RU" dirty="0" smtClean="0"/>
              <a:t>,</a:t>
            </a:r>
          </a:p>
          <a:p>
            <a:endParaRPr lang="ru-RU" dirty="0" smtClean="0"/>
          </a:p>
          <a:p>
            <a:r>
              <a:rPr lang="ru-RU" dirty="0" smtClean="0"/>
              <a:t>Дидактический материал  А.В. Постников.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07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0523" y="404664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Сила упругости зависит от коэффициента </a:t>
            </a:r>
            <a:r>
              <a:rPr lang="ru-RU" b="1" i="1" dirty="0" smtClean="0"/>
              <a:t>к</a:t>
            </a:r>
            <a:r>
              <a:rPr lang="ru-RU" dirty="0" smtClean="0"/>
              <a:t>, который обозначает жесткость. В этом можно убедиться, взяв 2 пружины разной жесткости. Для того чтобы растянуть их на одну длину нам нужно применить к ним разную силу.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51720" y="1633341"/>
            <a:ext cx="1598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F</a:t>
            </a:r>
            <a:r>
              <a:rPr lang="ru-RU" sz="2000" b="1" dirty="0" smtClean="0"/>
              <a:t>упр= к</a:t>
            </a:r>
            <a:r>
              <a:rPr lang="en-US" sz="2000" b="1" dirty="0" smtClean="0"/>
              <a:t>*</a:t>
            </a:r>
            <a:r>
              <a:rPr lang="ru-RU" sz="2000" b="1" dirty="0" smtClean="0"/>
              <a:t>∆</a:t>
            </a:r>
            <a:r>
              <a:rPr lang="en-US" sz="2000" b="1" dirty="0" smtClean="0"/>
              <a:t>L </a:t>
            </a:r>
            <a:endParaRPr lang="en-US" sz="2000" b="1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2846186" y="2425564"/>
            <a:ext cx="3711713" cy="3544361"/>
            <a:chOff x="5580112" y="1052337"/>
            <a:chExt cx="3086046" cy="287786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1718263"/>
              <a:ext cx="828675" cy="2206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751" y="1718265"/>
              <a:ext cx="828675" cy="2206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3" name="Прямая со стрелкой 12"/>
            <p:cNvCxnSpPr/>
            <p:nvPr/>
          </p:nvCxnSpPr>
          <p:spPr>
            <a:xfrm flipV="1">
              <a:off x="5994449" y="3204809"/>
              <a:ext cx="0" cy="72008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 flipV="1">
              <a:off x="7523168" y="2562046"/>
              <a:ext cx="0" cy="136815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Прямоугольник 15"/>
            <p:cNvSpPr/>
            <p:nvPr/>
          </p:nvSpPr>
          <p:spPr>
            <a:xfrm>
              <a:off x="7758537" y="3061456"/>
              <a:ext cx="9076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2</a:t>
              </a:r>
              <a:r>
                <a:rPr lang="en-US" dirty="0"/>
                <a:t>F</a:t>
              </a:r>
              <a:r>
                <a:rPr lang="ru-RU" dirty="0" smtClean="0"/>
                <a:t>упр </a:t>
              </a:r>
              <a:endParaRPr lang="ru-RU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6300558" y="3061456"/>
              <a:ext cx="7793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F</a:t>
              </a:r>
              <a:r>
                <a:rPr lang="ru-RU" dirty="0" smtClean="0"/>
                <a:t>упр </a:t>
              </a:r>
              <a:endParaRPr lang="ru-RU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5580112" y="1052736"/>
              <a:ext cx="2381314" cy="9361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5580112" y="1268760"/>
              <a:ext cx="720446" cy="72008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336" y="1052337"/>
              <a:ext cx="936504" cy="936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6" name="Прямая соединительная линия 25"/>
            <p:cNvCxnSpPr/>
            <p:nvPr/>
          </p:nvCxnSpPr>
          <p:spPr>
            <a:xfrm>
              <a:off x="6516617" y="1052736"/>
              <a:ext cx="1006551" cy="93610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7162945" y="1061120"/>
              <a:ext cx="798481" cy="72008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6182146" y="2133928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К=1</a:t>
              </a:r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715264" y="2133928"/>
              <a:ext cx="673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К</a:t>
              </a:r>
              <a:r>
                <a:rPr lang="ru-RU" sz="1200" dirty="0" smtClean="0"/>
                <a:t>2</a:t>
              </a:r>
              <a:r>
                <a:rPr lang="ru-RU" dirty="0" smtClean="0"/>
                <a:t>=2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405372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0" y="332656"/>
            <a:ext cx="31101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Задания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424" y="1628800"/>
            <a:ext cx="84540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/>
              <a:t>Жесткость пружины 5000 н/м. С какой силой будет действовать сила упругости, если на удлинилась на 5 см?</a:t>
            </a:r>
          </a:p>
          <a:p>
            <a:r>
              <a:rPr lang="ru-RU" sz="2400" dirty="0" smtClean="0"/>
              <a:t>	</a:t>
            </a:r>
            <a:r>
              <a:rPr lang="ru-RU" sz="2400" i="1" dirty="0" smtClean="0"/>
              <a:t>Решение:</a:t>
            </a:r>
            <a:r>
              <a:rPr lang="ru-RU" sz="2400" dirty="0" smtClean="0"/>
              <a:t> </a:t>
            </a:r>
            <a:r>
              <a:rPr lang="en-US" sz="2400" dirty="0" smtClean="0"/>
              <a:t>F=</a:t>
            </a:r>
            <a:r>
              <a:rPr lang="ru-RU" sz="2400" dirty="0"/>
              <a:t>5000 </a:t>
            </a:r>
            <a:r>
              <a:rPr lang="ru-RU" sz="2400" dirty="0" smtClean="0"/>
              <a:t>н/м*0,05 м=</a:t>
            </a:r>
            <a:r>
              <a:rPr lang="en-US" sz="2400" dirty="0" smtClean="0"/>
              <a:t>250</a:t>
            </a:r>
            <a:r>
              <a:rPr lang="ru-RU" sz="2400" dirty="0"/>
              <a:t>н</a:t>
            </a:r>
            <a:endParaRPr lang="ru-RU" sz="2400" dirty="0" smtClean="0"/>
          </a:p>
          <a:p>
            <a:r>
              <a:rPr lang="ru-RU" sz="2400" dirty="0" smtClean="0"/>
              <a:t>	</a:t>
            </a:r>
            <a:r>
              <a:rPr lang="ru-RU" sz="2400" b="1" dirty="0" smtClean="0"/>
              <a:t>Ответ:</a:t>
            </a:r>
            <a:r>
              <a:rPr lang="ru-RU" sz="2400" dirty="0" smtClean="0"/>
              <a:t> </a:t>
            </a:r>
            <a:r>
              <a:rPr lang="en-US" sz="2400" dirty="0" smtClean="0"/>
              <a:t>F</a:t>
            </a:r>
            <a:r>
              <a:rPr lang="ru-RU" sz="2400" dirty="0" smtClean="0"/>
              <a:t>=250н.</a:t>
            </a:r>
          </a:p>
          <a:p>
            <a:endParaRPr lang="ru-RU" sz="2400" dirty="0" smtClean="0"/>
          </a:p>
          <a:p>
            <a:r>
              <a:rPr lang="ru-RU" sz="2400" dirty="0" smtClean="0"/>
              <a:t>2. Пружина под действием силы 200н растянулась на 10 см. Определите жесткость пружины. </a:t>
            </a:r>
          </a:p>
          <a:p>
            <a:r>
              <a:rPr lang="ru-RU" sz="2400" dirty="0" smtClean="0"/>
              <a:t>	</a:t>
            </a:r>
            <a:r>
              <a:rPr lang="ru-RU" sz="2400" i="1" dirty="0" smtClean="0"/>
              <a:t>Решение</a:t>
            </a:r>
            <a:r>
              <a:rPr lang="ru-RU" sz="2400" i="1" dirty="0"/>
              <a:t>:</a:t>
            </a:r>
            <a:r>
              <a:rPr lang="ru-RU" sz="2400" dirty="0"/>
              <a:t> к=200н : 0,1мк=2000 н/м</a:t>
            </a:r>
            <a:endParaRPr lang="ru-RU" sz="2400" dirty="0" smtClean="0"/>
          </a:p>
          <a:p>
            <a:r>
              <a:rPr lang="ru-RU" sz="2400" dirty="0"/>
              <a:t>	</a:t>
            </a:r>
            <a:r>
              <a:rPr lang="ru-RU" sz="2400" b="1" dirty="0" smtClean="0"/>
              <a:t>Ответ: </a:t>
            </a:r>
            <a:r>
              <a:rPr lang="ru-RU" sz="2400" dirty="0" smtClean="0"/>
              <a:t>к=2000 н/м.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5458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47243" y="1505220"/>
            <a:ext cx="4248472" cy="3185488"/>
            <a:chOff x="206942" y="640720"/>
            <a:chExt cx="4248472" cy="3185488"/>
          </a:xfrm>
        </p:grpSpPr>
        <p:sp>
          <p:nvSpPr>
            <p:cNvPr id="3" name="TextBox 2"/>
            <p:cNvSpPr txBox="1"/>
            <p:nvPr/>
          </p:nvSpPr>
          <p:spPr>
            <a:xfrm>
              <a:off x="206942" y="640720"/>
              <a:ext cx="4248472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dirty="0" smtClean="0"/>
                <a:t>Формула </a:t>
              </a:r>
              <a:r>
                <a:rPr lang="en-US" b="1" dirty="0" smtClean="0"/>
                <a:t>F</a:t>
              </a:r>
              <a:r>
                <a:rPr lang="ru-RU" b="1" dirty="0" smtClean="0"/>
                <a:t>упр= к∆</a:t>
              </a:r>
              <a:r>
                <a:rPr lang="en-US" b="1" dirty="0" smtClean="0"/>
                <a:t>L</a:t>
              </a:r>
              <a:r>
                <a:rPr lang="ru-RU" b="1" dirty="0" smtClean="0"/>
                <a:t> выражает закон Гука:</a:t>
              </a:r>
            </a:p>
            <a:p>
              <a:pPr algn="just"/>
              <a:r>
                <a:rPr lang="ru-RU" b="1" dirty="0" smtClean="0"/>
                <a:t>Сила упругости возникающая при деформации тела прямо пропорциональна удлинению тела.</a:t>
              </a:r>
            </a:p>
            <a:p>
              <a:pPr algn="just"/>
              <a:endParaRPr lang="ru-RU" b="1" dirty="0"/>
            </a:p>
            <a:p>
              <a:pPr algn="just"/>
              <a:r>
                <a:rPr lang="en-US" b="1" dirty="0" smtClean="0"/>
                <a:t> </a:t>
              </a:r>
            </a:p>
            <a:p>
              <a:pPr algn="just"/>
              <a:endParaRPr lang="ru-RU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38400" y="2348880"/>
              <a:ext cx="421701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ru-RU" dirty="0" smtClean="0"/>
                <a:t>Но закон Гука справедлив только для упругих деформаций. Если слишком сильно растягивать пружину, то в какой-то момент она перестанет сжиматься.</a:t>
              </a:r>
              <a:endParaRPr lang="ru-RU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0688"/>
            <a:ext cx="371857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582" y="5483563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Роберт Гук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62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2592" y="2708920"/>
            <a:ext cx="4358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Сила тяжести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2907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594836" y="1319912"/>
            <a:ext cx="8230138" cy="753873"/>
            <a:chOff x="744962" y="3332491"/>
            <a:chExt cx="18360739" cy="753873"/>
          </a:xfrm>
        </p:grpSpPr>
        <p:sp>
          <p:nvSpPr>
            <p:cNvPr id="2" name="TextBox 1"/>
            <p:cNvSpPr txBox="1"/>
            <p:nvPr/>
          </p:nvSpPr>
          <p:spPr>
            <a:xfrm>
              <a:off x="827582" y="3717032"/>
              <a:ext cx="8147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44962" y="3332491"/>
              <a:ext cx="18360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hlinkClick r:id="rId2" action="ppaction://hlinksldjump"/>
                </a:rPr>
                <a:t>Сила тяжести </a:t>
              </a:r>
              <a:r>
                <a:rPr lang="ru-RU" b="1" dirty="0" smtClean="0"/>
                <a:t>– это сила, с которой Земля притягивает к себе тела.</a:t>
              </a:r>
              <a:endParaRPr lang="ru-RU" b="1" dirty="0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5" b="98140" l="2326" r="981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89119"/>
            <a:ext cx="3832249" cy="383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previews.123rf.com/images/blumer/blumer1409/blumer140900109/32146976-Black-vector-parachute-jumper-icon-on-white-background-Stock-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923" y1="74231" x2="47923" y2="74231"/>
                        <a14:foregroundMark x1="50077" y1="65462" x2="50077" y2="65462"/>
                        <a14:foregroundMark x1="52846" y1="51692" x2="52846" y2="51692"/>
                        <a14:foregroundMark x1="60000" y1="45615" x2="60000" y2="45615"/>
                        <a14:foregroundMark x1="67692" y1="44000" x2="67692" y2="44000"/>
                        <a14:foregroundMark x1="45154" y1="40154" x2="45154" y2="40154"/>
                        <a14:foregroundMark x1="38000" y1="41769" x2="38000" y2="41769"/>
                        <a14:foregroundMark x1="30846" y1="42385" x2="30846" y2="42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73785"/>
            <a:ext cx="2482838" cy="24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899592" y="5373216"/>
            <a:ext cx="352839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18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7787" y="764704"/>
            <a:ext cx="8388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Для того, чтобы записать это </a:t>
            </a:r>
            <a:r>
              <a:rPr lang="ru-RU" sz="2000" dirty="0">
                <a:hlinkClick r:id="rId2" action="ppaction://hlinksldjump"/>
              </a:rPr>
              <a:t>соотношение </a:t>
            </a:r>
            <a:r>
              <a:rPr lang="ru-RU" sz="2000" dirty="0"/>
              <a:t>в виде уравнения, нужно ввести коэффициент g.</a:t>
            </a:r>
          </a:p>
          <a:p>
            <a:pPr algn="ctr"/>
            <a:r>
              <a:rPr lang="ru-RU" sz="2000" b="1" dirty="0" err="1"/>
              <a:t>Fтяж</a:t>
            </a:r>
            <a:r>
              <a:rPr lang="ru-RU" sz="2000" b="1" dirty="0"/>
              <a:t>=g* </a:t>
            </a:r>
            <a:r>
              <a:rPr lang="ru-RU" sz="2000" b="1" dirty="0" smtClean="0"/>
              <a:t>м,</a:t>
            </a:r>
          </a:p>
          <a:p>
            <a:r>
              <a:rPr lang="ru-RU" sz="2000" dirty="0" smtClean="0"/>
              <a:t>Где </a:t>
            </a:r>
            <a:r>
              <a:rPr lang="en-US" sz="2000" dirty="0" smtClean="0"/>
              <a:t>g – </a:t>
            </a:r>
            <a:r>
              <a:rPr lang="ru-RU" sz="2000" dirty="0" smtClean="0">
                <a:hlinkClick r:id="rId3" action="ppaction://hlinksldjump"/>
              </a:rPr>
              <a:t>ускорение свободного падения</a:t>
            </a:r>
            <a:r>
              <a:rPr lang="ru-RU" sz="2000" dirty="0" smtClean="0"/>
              <a:t>. </a:t>
            </a:r>
            <a:r>
              <a:rPr lang="en-US" sz="2000" dirty="0">
                <a:hlinkClick r:id="rId4" action="ppaction://hlinksldjump"/>
              </a:rPr>
              <a:t>g</a:t>
            </a:r>
            <a:r>
              <a:rPr lang="ru-RU" sz="2000" dirty="0" smtClean="0">
                <a:hlinkClick r:id="rId4" action="ppaction://hlinksldjump"/>
              </a:rPr>
              <a:t>=9,8 м/с2.</a:t>
            </a:r>
            <a:endParaRPr lang="ru-RU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443" y="3212976"/>
            <a:ext cx="6615113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73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3779</TotalTime>
  <Words>1166</Words>
  <Application>Microsoft Office PowerPoint</Application>
  <PresentationFormat>Экран (4:3)</PresentationFormat>
  <Paragraphs>168</Paragraphs>
  <Slides>35</Slides>
  <Notes>0</Notes>
  <HiddenSlides>12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Аптека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69</cp:revision>
  <dcterms:created xsi:type="dcterms:W3CDTF">2016-10-30T15:09:54Z</dcterms:created>
  <dcterms:modified xsi:type="dcterms:W3CDTF">2016-12-21T19:59:11Z</dcterms:modified>
</cp:coreProperties>
</file>