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56" r:id="rId2"/>
    <p:sldId id="257" r:id="rId3"/>
    <p:sldId id="259" r:id="rId4"/>
    <p:sldId id="258"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22"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358A0-1496-468D-9B6C-41B06ABB6028}" type="datetimeFigureOut">
              <a:rPr lang="ru-RU" smtClean="0"/>
              <a:t>24.12.2013</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4D508B-7BA6-45C3-A727-B3C766C6CF8C}" type="slidenum">
              <a:rPr lang="ru-RU" smtClean="0"/>
              <a:t>‹#›</a:t>
            </a:fld>
            <a:endParaRPr lang="ru-RU" dirty="0"/>
          </a:p>
        </p:txBody>
      </p:sp>
    </p:spTree>
    <p:extLst>
      <p:ext uri="{BB962C8B-B14F-4D97-AF65-F5344CB8AC3E}">
        <p14:creationId xmlns:p14="http://schemas.microsoft.com/office/powerpoint/2010/main" val="251211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54D508B-7BA6-45C3-A727-B3C766C6CF8C}" type="slidenum">
              <a:rPr lang="ru-RU" smtClean="0"/>
              <a:t>2</a:t>
            </a:fld>
            <a:endParaRPr lang="ru-RU"/>
          </a:p>
        </p:txBody>
      </p:sp>
    </p:spTree>
    <p:extLst>
      <p:ext uri="{BB962C8B-B14F-4D97-AF65-F5344CB8AC3E}">
        <p14:creationId xmlns:p14="http://schemas.microsoft.com/office/powerpoint/2010/main" val="66577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54D508B-7BA6-45C3-A727-B3C766C6CF8C}" type="slidenum">
              <a:rPr lang="ru-RU" smtClean="0"/>
              <a:t>11</a:t>
            </a:fld>
            <a:endParaRPr lang="ru-RU"/>
          </a:p>
        </p:txBody>
      </p:sp>
    </p:spTree>
    <p:extLst>
      <p:ext uri="{BB962C8B-B14F-4D97-AF65-F5344CB8AC3E}">
        <p14:creationId xmlns:p14="http://schemas.microsoft.com/office/powerpoint/2010/main" val="2596459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403343D-77A5-4EC0-8E38-417A7737CFB9}" type="datetimeFigureOut">
              <a:rPr lang="ru-RU" smtClean="0"/>
              <a:t>24.12.2013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C987AA3-92F2-4B90-B2F4-B3F23948C972}"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403343D-77A5-4EC0-8E38-417A7737CFB9}" type="datetimeFigureOut">
              <a:rPr lang="ru-RU" smtClean="0"/>
              <a:t>24.12.2013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C987AA3-92F2-4B90-B2F4-B3F23948C972}"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D403343D-77A5-4EC0-8E38-417A7737CFB9}" type="datetimeFigureOut">
              <a:rPr lang="ru-RU" smtClean="0"/>
              <a:t>24.12.2013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C987AA3-92F2-4B90-B2F4-B3F23948C972}" type="slidenum">
              <a:rPr lang="ru-RU" smtClean="0"/>
              <a:t>‹#›</a:t>
            </a:fld>
            <a:endParaRPr lang="ru-RU"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403343D-77A5-4EC0-8E38-417A7737CFB9}" type="datetimeFigureOut">
              <a:rPr lang="ru-RU" smtClean="0"/>
              <a:t>24.12.2013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C987AA3-92F2-4B90-B2F4-B3F23948C972}" type="slidenum">
              <a:rPr lang="ru-RU" smtClean="0"/>
              <a:t>‹#›</a:t>
            </a:fld>
            <a:endParaRPr lang="ru-RU" dirty="0"/>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03343D-77A5-4EC0-8E38-417A7737CFB9}" type="datetimeFigureOut">
              <a:rPr lang="ru-RU" smtClean="0"/>
              <a:t>24.12.2013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C987AA3-92F2-4B90-B2F4-B3F23948C972}"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D403343D-77A5-4EC0-8E38-417A7737CFB9}" type="datetimeFigureOut">
              <a:rPr lang="ru-RU" smtClean="0"/>
              <a:t>24.12.2013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C987AA3-92F2-4B90-B2F4-B3F23948C972}" type="slidenum">
              <a:rPr lang="ru-RU" smtClean="0"/>
              <a:t>‹#›</a:t>
            </a:fld>
            <a:endParaRPr lang="ru-RU" dirty="0"/>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403343D-77A5-4EC0-8E38-417A7737CFB9}" type="datetimeFigureOut">
              <a:rPr lang="ru-RU" smtClean="0"/>
              <a:t>24.12.2013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8C987AA3-92F2-4B90-B2F4-B3F23948C972}"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D403343D-77A5-4EC0-8E38-417A7737CFB9}" type="datetimeFigureOut">
              <a:rPr lang="ru-RU" smtClean="0"/>
              <a:t>24.12.2013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8C987AA3-92F2-4B90-B2F4-B3F23948C972}"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D403343D-77A5-4EC0-8E38-417A7737CFB9}" type="datetimeFigureOut">
              <a:rPr lang="ru-RU" smtClean="0"/>
              <a:t>24.12.2013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8C987AA3-92F2-4B90-B2F4-B3F23948C972}"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403343D-77A5-4EC0-8E38-417A7737CFB9}" type="datetimeFigureOut">
              <a:rPr lang="ru-RU" smtClean="0"/>
              <a:t>24.12.2013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C987AA3-92F2-4B90-B2F4-B3F23948C972}" type="slidenum">
              <a:rPr lang="ru-RU" smtClean="0"/>
              <a:t>‹#›</a:t>
            </a:fld>
            <a:endParaRPr lang="ru-RU"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03343D-77A5-4EC0-8E38-417A7737CFB9}" type="datetimeFigureOut">
              <a:rPr lang="ru-RU" smtClean="0"/>
              <a:t>24.12.2013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C987AA3-92F2-4B90-B2F4-B3F23948C972}" type="slidenum">
              <a:rPr lang="ru-RU" smtClean="0"/>
              <a:t>‹#›</a:t>
            </a:fld>
            <a:endParaRPr lang="ru-RU"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403343D-77A5-4EC0-8E38-417A7737CFB9}" type="datetimeFigureOut">
              <a:rPr lang="ru-RU" smtClean="0"/>
              <a:t>24.12.2013</a:t>
            </a:fld>
            <a:endParaRPr lang="ru-RU"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C987AA3-92F2-4B90-B2F4-B3F23948C972}" type="slidenum">
              <a:rPr lang="ru-RU" smtClean="0"/>
              <a:t>‹#›</a:t>
            </a:fld>
            <a:endParaRPr lang="ru-RU"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www.pgs-servis.ru/katalog/gaz/vodorod/" TargetMode="External"/><Relationship Id="rId3" Type="http://schemas.openxmlformats.org/officeDocument/2006/relationships/hyperlink" Target="http://goldrus.net/index.php?option=com_content&amp;view=article&amp;id=124&amp;Itemid=58&amp;limitstart=1" TargetMode="External"/><Relationship Id="rId7" Type="http://schemas.openxmlformats.org/officeDocument/2006/relationships/hyperlink" Target="http://www.aeronatc.ru/aerostat.shtml" TargetMode="External"/><Relationship Id="rId2" Type="http://schemas.openxmlformats.org/officeDocument/2006/relationships/hyperlink" Target="http://shkolazhizni.ru/archive/0/n-26888/" TargetMode="External"/><Relationship Id="rId1" Type="http://schemas.openxmlformats.org/officeDocument/2006/relationships/slideLayout" Target="../slideLayouts/slideLayout7.xml"/><Relationship Id="rId6" Type="http://schemas.openxmlformats.org/officeDocument/2006/relationships/hyperlink" Target="http://dic.academic.ru/dic.nsf/enc_tech/91/%D0%B0%D1%8D%D1%80%D0%BE%D1%81%D1%82%D0%B0%D1%82" TargetMode="External"/><Relationship Id="rId5" Type="http://schemas.openxmlformats.org/officeDocument/2006/relationships/hyperlink" Target="http://sharnn.ru/aerostat.html" TargetMode="External"/><Relationship Id="rId4" Type="http://schemas.openxmlformats.org/officeDocument/2006/relationships/hyperlink" Target="http://ru.wikipedia.org/wiki/%D0%A8%D0%B0%D1%80%D0%BB%D1%8C%D0%B5%D1%80" TargetMode="External"/><Relationship Id="rId9" Type="http://schemas.openxmlformats.org/officeDocument/2006/relationships/hyperlink" Target="http://geliytorg.ru/tovary"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ru.wikipedia.org/wiki/%D0%93%D0%B5%D0%BB%D0%B8%D0%B9"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hyperlink" Target="http://ru.wikipedia.org/wiki/%D0%92%D0%BE%D0%B4%D0%BE%D1%80%D0%BE%D0%B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57593" y="188640"/>
            <a:ext cx="4642296" cy="1323439"/>
          </a:xfrm>
          <a:prstGeom prst="rect">
            <a:avLst/>
          </a:prstGeom>
          <a:noFill/>
        </p:spPr>
        <p:txBody>
          <a:bodyPr wrap="none" lIns="91440" tIns="45720" rIns="91440" bIns="45720">
            <a:spAutoFit/>
          </a:bodyPr>
          <a:lstStyle/>
          <a:p>
            <a:pPr algn="ctr"/>
            <a:r>
              <a:rPr lang="ru-RU"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АЭРОСТАТ</a:t>
            </a:r>
            <a:endParaRPr lang="ru-RU"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TextBox 5"/>
          <p:cNvSpPr txBox="1"/>
          <p:nvPr/>
        </p:nvSpPr>
        <p:spPr>
          <a:xfrm>
            <a:off x="2555776" y="1512079"/>
            <a:ext cx="4032448" cy="1477328"/>
          </a:xfrm>
          <a:prstGeom prst="rect">
            <a:avLst/>
          </a:prstGeom>
          <a:noFill/>
        </p:spPr>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Состав группы:</a:t>
            </a:r>
          </a:p>
          <a:p>
            <a:pPr algn="ctr"/>
            <a:r>
              <a:rPr lang="ru-RU" dirty="0" smtClean="0">
                <a:latin typeface="Times New Roman" panose="02020603050405020304" pitchFamily="18" charset="0"/>
                <a:cs typeface="Times New Roman" panose="02020603050405020304" pitchFamily="18" charset="0"/>
              </a:rPr>
              <a:t>Шестаков Виктор (руководитель)</a:t>
            </a:r>
          </a:p>
          <a:p>
            <a:pPr algn="ctr"/>
            <a:r>
              <a:rPr lang="ru-RU" dirty="0" smtClean="0">
                <a:latin typeface="Times New Roman" panose="02020603050405020304" pitchFamily="18" charset="0"/>
                <a:cs typeface="Times New Roman" panose="02020603050405020304" pitchFamily="18" charset="0"/>
              </a:rPr>
              <a:t>Арутюнян Александр ( участник)</a:t>
            </a:r>
          </a:p>
          <a:p>
            <a:pPr algn="ctr"/>
            <a:r>
              <a:rPr lang="ru-RU" dirty="0" err="1" smtClean="0">
                <a:latin typeface="Times New Roman" panose="02020603050405020304" pitchFamily="18" charset="0"/>
                <a:cs typeface="Times New Roman" panose="02020603050405020304" pitchFamily="18" charset="0"/>
              </a:rPr>
              <a:t>Мулин</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А</a:t>
            </a:r>
            <a:r>
              <a:rPr lang="ru-RU" dirty="0" smtClean="0">
                <a:latin typeface="Times New Roman" panose="02020603050405020304" pitchFamily="18" charset="0"/>
                <a:cs typeface="Times New Roman" panose="02020603050405020304" pitchFamily="18" charset="0"/>
              </a:rPr>
              <a:t>лександр (участник)</a:t>
            </a:r>
          </a:p>
          <a:p>
            <a:pPr algn="ctr"/>
            <a:endParaRPr lang="ru-RU"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157593" y="3775652"/>
            <a:ext cx="4824536" cy="338554"/>
          </a:xfrm>
          <a:prstGeom prst="rect">
            <a:avLst/>
          </a:prstGeom>
          <a:noFill/>
        </p:spPr>
        <p:txBody>
          <a:bodyPr wrap="square" rtlCol="0">
            <a:spAutoFit/>
          </a:bodyPr>
          <a:lstStyle/>
          <a:p>
            <a:r>
              <a:rPr lang="ru-RU" sz="1600" dirty="0" smtClean="0">
                <a:latin typeface="Times New Roman" panose="02020603050405020304" pitchFamily="18" charset="0"/>
                <a:cs typeface="Times New Roman" panose="02020603050405020304" pitchFamily="18" charset="0"/>
              </a:rPr>
              <a:t>Консультант: </a:t>
            </a:r>
            <a:r>
              <a:rPr lang="ru-RU" sz="1600" dirty="0" err="1" smtClean="0">
                <a:latin typeface="Times New Roman" panose="02020603050405020304" pitchFamily="18" charset="0"/>
                <a:cs typeface="Times New Roman" panose="02020603050405020304" pitchFamily="18" charset="0"/>
              </a:rPr>
              <a:t>Ноздрачёва</a:t>
            </a:r>
            <a:r>
              <a:rPr lang="ru-RU" sz="1600" dirty="0" smtClean="0">
                <a:latin typeface="Times New Roman" panose="02020603050405020304" pitchFamily="18" charset="0"/>
                <a:cs typeface="Times New Roman" panose="02020603050405020304" pitchFamily="18" charset="0"/>
              </a:rPr>
              <a:t> Анна Николаевна</a:t>
            </a:r>
            <a:endParaRPr lang="ru-RU" sz="16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3843663" y="5687130"/>
            <a:ext cx="1512168" cy="338554"/>
          </a:xfrm>
          <a:prstGeom prst="rect">
            <a:avLst/>
          </a:prstGeom>
          <a:noFill/>
        </p:spPr>
        <p:txBody>
          <a:bodyPr wrap="square" rtlCol="0">
            <a:spAutoFit/>
          </a:bodyPr>
          <a:lstStyle/>
          <a:p>
            <a:r>
              <a:rPr lang="ru-RU" sz="1600" dirty="0" smtClean="0">
                <a:latin typeface="Times New Roman" panose="02020603050405020304" pitchFamily="18" charset="0"/>
                <a:cs typeface="Times New Roman" panose="02020603050405020304" pitchFamily="18" charset="0"/>
              </a:rPr>
              <a:t>Москва 2013</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599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340768"/>
            <a:ext cx="7642138" cy="1600438"/>
          </a:xfrm>
          <a:prstGeom prst="rect">
            <a:avLst/>
          </a:prstGeom>
        </p:spPr>
        <p:txBody>
          <a:bodyPr wrap="square">
            <a:spAutoFit/>
          </a:bodyPr>
          <a:lstStyle/>
          <a:p>
            <a:endParaRPr lang="ru-RU" sz="1600" dirty="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 Расчет объема гелия для подъема 1 кг (без учета оболочки)(по закону Архимеда)</a:t>
            </a:r>
          </a:p>
          <a:p>
            <a:r>
              <a:rPr lang="en-US" sz="1600" dirty="0">
                <a:latin typeface="Times New Roman" panose="02020603050405020304" pitchFamily="18" charset="0"/>
                <a:cs typeface="Times New Roman" panose="02020603050405020304" pitchFamily="18" charset="0"/>
              </a:rPr>
              <a:t>FA</a:t>
            </a:r>
            <a:r>
              <a:rPr lang="ru-RU" sz="1600"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V x g</a:t>
            </a:r>
            <a:r>
              <a:rPr lang="ru-RU" sz="1600" dirty="0">
                <a:latin typeface="Times New Roman" panose="02020603050405020304" pitchFamily="18" charset="0"/>
                <a:cs typeface="Times New Roman" panose="02020603050405020304" pitchFamily="18" charset="0"/>
              </a:rPr>
              <a:t>(ρ</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воздуха-</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ρ</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гелия)</a:t>
            </a:r>
          </a:p>
          <a:p>
            <a:r>
              <a:rPr lang="en-US" sz="1600" dirty="0">
                <a:latin typeface="Times New Roman" panose="02020603050405020304" pitchFamily="18" charset="0"/>
                <a:cs typeface="Times New Roman" panose="02020603050405020304" pitchFamily="18" charset="0"/>
              </a:rPr>
              <a:t>FA</a:t>
            </a:r>
            <a:r>
              <a:rPr lang="ru-RU" sz="1600"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mg</a:t>
            </a:r>
            <a:r>
              <a:rPr lang="ru-RU" sz="1600" dirty="0">
                <a:latin typeface="Times New Roman" panose="02020603050405020304" pitchFamily="18" charset="0"/>
                <a:cs typeface="Times New Roman" panose="02020603050405020304" pitchFamily="18" charset="0"/>
              </a:rPr>
              <a:t>=9.8</a:t>
            </a:r>
            <a:r>
              <a:rPr lang="en-US" sz="1600" dirty="0">
                <a:latin typeface="Times New Roman" panose="02020603050405020304" pitchFamily="18" charset="0"/>
                <a:cs typeface="Times New Roman" panose="02020603050405020304" pitchFamily="18" charset="0"/>
              </a:rPr>
              <a:t>H</a:t>
            </a:r>
            <a:endParaRPr lang="ru-RU"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FA</a:t>
            </a:r>
            <a:r>
              <a:rPr lang="ru-RU" sz="1600" dirty="0">
                <a:latin typeface="Times New Roman" panose="02020603050405020304" pitchFamily="18" charset="0"/>
                <a:cs typeface="Times New Roman" panose="02020603050405020304" pitchFamily="18" charset="0"/>
              </a:rPr>
              <a:t>=1кг </a:t>
            </a:r>
            <a:r>
              <a:rPr lang="en-US" sz="1600" dirty="0">
                <a:latin typeface="Times New Roman" panose="02020603050405020304" pitchFamily="18" charset="0"/>
                <a:cs typeface="Times New Roman" panose="02020603050405020304" pitchFamily="18" charset="0"/>
              </a:rPr>
              <a:t>x </a:t>
            </a:r>
            <a:r>
              <a:rPr lang="ru-RU" sz="1600" dirty="0">
                <a:latin typeface="Times New Roman" panose="02020603050405020304" pitchFamily="18" charset="0"/>
                <a:cs typeface="Times New Roman" panose="02020603050405020304" pitchFamily="18" charset="0"/>
              </a:rPr>
              <a:t>9.8Н</a:t>
            </a:r>
          </a:p>
          <a:p>
            <a:r>
              <a:rPr lang="en-US" sz="1600" dirty="0">
                <a:latin typeface="Times New Roman" panose="02020603050405020304" pitchFamily="18" charset="0"/>
                <a:cs typeface="Times New Roman" panose="02020603050405020304" pitchFamily="18" charset="0"/>
              </a:rPr>
              <a:t>V</a:t>
            </a:r>
            <a:r>
              <a:rPr lang="ru-RU" sz="1600" dirty="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g</a:t>
            </a:r>
            <a:r>
              <a:rPr lang="ru-RU" sz="1600" dirty="0">
                <a:latin typeface="Times New Roman" panose="02020603050405020304" pitchFamily="18" charset="0"/>
                <a:cs typeface="Times New Roman" panose="02020603050405020304" pitchFamily="18" charset="0"/>
              </a:rPr>
              <a:t>(</a:t>
            </a:r>
            <a:r>
              <a:rPr lang="ru-RU" sz="1600" dirty="0" err="1">
                <a:latin typeface="Times New Roman" panose="02020603050405020304" pitchFamily="18" charset="0"/>
                <a:cs typeface="Times New Roman" panose="02020603050405020304" pitchFamily="18" charset="0"/>
              </a:rPr>
              <a:t>ρВ</a:t>
            </a:r>
            <a:r>
              <a:rPr lang="ru-RU" sz="1600" dirty="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ρГ</a:t>
            </a:r>
            <a:r>
              <a:rPr lang="ru-RU" sz="1600" dirty="0">
                <a:latin typeface="Times New Roman" panose="02020603050405020304" pitchFamily="18" charset="0"/>
                <a:cs typeface="Times New Roman" panose="02020603050405020304" pitchFamily="18" charset="0"/>
              </a:rPr>
              <a:t>) ≈10Н</a:t>
            </a:r>
          </a:p>
        </p:txBody>
      </p:sp>
      <mc:AlternateContent xmlns:mc="http://schemas.openxmlformats.org/markup-compatibility/2006">
        <mc:Choice xmlns:a14="http://schemas.microsoft.com/office/drawing/2010/main" Requires="a14">
          <p:graphicFrame>
            <p:nvGraphicFramePr>
              <p:cNvPr id="3" name="Таблица 2"/>
              <p:cNvGraphicFramePr>
                <a:graphicFrameLocks noGrp="1"/>
              </p:cNvGraphicFramePr>
              <p:nvPr>
                <p:extLst>
                  <p:ext uri="{D42A27DB-BD31-4B8C-83A1-F6EECF244321}">
                    <p14:modId xmlns:p14="http://schemas.microsoft.com/office/powerpoint/2010/main" val="2985952238"/>
                  </p:ext>
                </p:extLst>
              </p:nvPr>
            </p:nvGraphicFramePr>
            <p:xfrm>
              <a:off x="683568" y="3645025"/>
              <a:ext cx="8064894" cy="2133224"/>
            </p:xfrm>
            <a:graphic>
              <a:graphicData uri="http://schemas.openxmlformats.org/drawingml/2006/table">
                <a:tbl>
                  <a:tblPr firstRow="1" bandRow="1">
                    <a:tableStyleId>{5940675A-B579-460E-94D1-54222C63F5DA}</a:tableStyleId>
                  </a:tblPr>
                  <a:tblGrid>
                    <a:gridCol w="1344149"/>
                    <a:gridCol w="1344149"/>
                    <a:gridCol w="1344149"/>
                    <a:gridCol w="1344149"/>
                    <a:gridCol w="1344149"/>
                    <a:gridCol w="1344149"/>
                  </a:tblGrid>
                  <a:tr h="777969">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Объем, </a:t>
                          </a:r>
                          <a14:m>
                            <m:oMath xmlns:m="http://schemas.openxmlformats.org/officeDocument/2006/math">
                              <m:sSup>
                                <m:sSupPr>
                                  <m:ctrlPr>
                                    <a:rPr lang="ru-RU" sz="1600" i="1" kern="1200">
                                      <a:solidFill>
                                        <a:schemeClr val="tx1"/>
                                      </a:solidFill>
                                      <a:effectLst/>
                                      <a:latin typeface="Cambria Math"/>
                                      <a:ea typeface="+mn-ea"/>
                                      <a:cs typeface="+mn-cs"/>
                                    </a:rPr>
                                  </m:ctrlPr>
                                </m:sSupPr>
                                <m:e>
                                  <m:r>
                                    <a:rPr lang="ru-RU" sz="1600" i="1" kern="1200">
                                      <a:solidFill>
                                        <a:schemeClr val="tx1"/>
                                      </a:solidFill>
                                      <a:effectLst/>
                                      <a:latin typeface="Cambria Math"/>
                                      <a:ea typeface="+mn-ea"/>
                                      <a:cs typeface="+mn-cs"/>
                                    </a:rPr>
                                    <m:t>м</m:t>
                                  </m:r>
                                </m:e>
                                <m:sup>
                                  <m:r>
                                    <a:rPr lang="ru-RU" sz="1600" i="1" kern="1200">
                                      <a:solidFill>
                                        <a:schemeClr val="tx1"/>
                                      </a:solidFill>
                                      <a:effectLst/>
                                      <a:latin typeface="Cambria Math"/>
                                      <a:ea typeface="+mn-ea"/>
                                      <a:cs typeface="+mn-cs"/>
                                    </a:rPr>
                                    <m:t>3</m:t>
                                  </m:r>
                                </m:sup>
                              </m:sSup>
                            </m:oMath>
                          </a14:m>
                          <a:r>
                            <a:rPr lang="ru-RU" sz="1600" kern="1200" dirty="0">
                              <a:solidFill>
                                <a:schemeClr val="tx1"/>
                              </a:solidFill>
                              <a:effectLst/>
                              <a:latin typeface="Times New Roman" panose="02020603050405020304" pitchFamily="18" charset="0"/>
                              <a:ea typeface="+mn-ea"/>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Радиус,</a:t>
                          </a:r>
                          <a:r>
                            <a:rPr lang="ru-RU" sz="1600" baseline="0" dirty="0" smtClean="0">
                              <a:latin typeface="Times New Roman" panose="02020603050405020304" pitchFamily="18" charset="0"/>
                              <a:cs typeface="Times New Roman" panose="02020603050405020304" pitchFamily="18" charset="0"/>
                            </a:rPr>
                            <a:t> 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Масса общая, кг</a:t>
                          </a:r>
                        </a:p>
                        <a:p>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Площадь оболочки, </a:t>
                          </a:r>
                          <a14:m>
                            <m:oMath xmlns:m="http://schemas.openxmlformats.org/officeDocument/2006/math">
                              <m:sSup>
                                <m:sSupPr>
                                  <m:ctrlPr>
                                    <a:rPr lang="ru-RU" sz="1600" i="1" smtClean="0">
                                      <a:latin typeface="Cambria Math"/>
                                      <a:cs typeface="Times New Roman" panose="02020603050405020304" pitchFamily="18" charset="0"/>
                                    </a:rPr>
                                  </m:ctrlPr>
                                </m:sSupPr>
                                <m:e>
                                  <m:r>
                                    <a:rPr lang="ru-RU" sz="1600" b="0" i="1" smtClean="0">
                                      <a:latin typeface="Cambria Math"/>
                                      <a:cs typeface="Times New Roman" panose="02020603050405020304" pitchFamily="18" charset="0"/>
                                    </a:rPr>
                                    <m:t>м</m:t>
                                  </m:r>
                                </m:e>
                                <m:sup>
                                  <m:r>
                                    <a:rPr lang="ru-RU" sz="1600" b="0" i="1" smtClean="0">
                                      <a:latin typeface="Cambria Math"/>
                                      <a:cs typeface="Times New Roman" panose="02020603050405020304" pitchFamily="18" charset="0"/>
                                    </a:rPr>
                                    <m:t>2</m:t>
                                  </m:r>
                                </m:sup>
                              </m:sSup>
                            </m:oMath>
                          </a14:m>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Масса оболочки,</a:t>
                          </a:r>
                          <a:r>
                            <a:rPr lang="ru-RU" sz="1600" baseline="0" dirty="0" smtClean="0">
                              <a:latin typeface="Times New Roman" panose="02020603050405020304" pitchFamily="18" charset="0"/>
                              <a:cs typeface="Times New Roman" panose="02020603050405020304" pitchFamily="18" charset="0"/>
                            </a:rPr>
                            <a:t> кг</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Грузоподъемность,</a:t>
                          </a:r>
                          <a:r>
                            <a:rPr lang="ru-RU" sz="1600" baseline="0" dirty="0" smtClean="0">
                              <a:latin typeface="Times New Roman" panose="02020603050405020304" pitchFamily="18" charset="0"/>
                              <a:cs typeface="Times New Roman" panose="02020603050405020304" pitchFamily="18" charset="0"/>
                            </a:rPr>
                            <a:t> кг</a:t>
                          </a:r>
                          <a:endParaRPr lang="ru-RU" sz="1600" dirty="0">
                            <a:latin typeface="Times New Roman" panose="02020603050405020304" pitchFamily="18" charset="0"/>
                            <a:cs typeface="Times New Roman" panose="02020603050405020304" pitchFamily="18" charset="0"/>
                          </a:endParaRPr>
                        </a:p>
                      </a:txBody>
                      <a:tcPr/>
                    </a:tc>
                  </a:tr>
                  <a:tr h="655132">
                    <a:tc>
                      <a:txBody>
                        <a:bodyPr/>
                        <a:lstStyle/>
                        <a:p>
                          <a:r>
                            <a:rPr lang="ru-RU" sz="1600" dirty="0" smtClean="0">
                              <a:latin typeface="Times New Roman" panose="02020603050405020304" pitchFamily="18" charset="0"/>
                              <a:cs typeface="Times New Roman" panose="02020603050405020304" pitchFamily="18" charset="0"/>
                            </a:rPr>
                            <a:t>1</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0</a:t>
                          </a:r>
                          <a:r>
                            <a:rPr lang="en-US" sz="1600" dirty="0" smtClean="0">
                              <a:latin typeface="Times New Roman" panose="02020603050405020304" pitchFamily="18" charset="0"/>
                              <a:cs typeface="Times New Roman" panose="02020603050405020304" pitchFamily="18" charset="0"/>
                            </a:rPr>
                            <a:t>.6</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1</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5</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0.5</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0.5</a:t>
                          </a:r>
                          <a:endParaRPr lang="ru-RU" sz="1600" dirty="0">
                            <a:latin typeface="Times New Roman" panose="02020603050405020304" pitchFamily="18" charset="0"/>
                            <a:cs typeface="Times New Roman" panose="02020603050405020304" pitchFamily="18" charset="0"/>
                          </a:endParaRPr>
                        </a:p>
                      </a:txBody>
                      <a:tcPr/>
                    </a:tc>
                  </a:tr>
                  <a:tr h="655132">
                    <a:tc>
                      <a:txBody>
                        <a:bodyPr/>
                        <a:lstStyle/>
                        <a:p>
                          <a:r>
                            <a:rPr lang="ru-RU" sz="1600" dirty="0" smtClean="0">
                              <a:latin typeface="Times New Roman" panose="02020603050405020304" pitchFamily="18" charset="0"/>
                              <a:cs typeface="Times New Roman" panose="02020603050405020304" pitchFamily="18" charset="0"/>
                            </a:rPr>
                            <a:t>2</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0.8</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2</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8</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0.8</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1.2</a:t>
                          </a:r>
                          <a:endParaRPr lang="ru-RU" sz="1600" dirty="0">
                            <a:latin typeface="Times New Roman" panose="02020603050405020304" pitchFamily="18" charset="0"/>
                            <a:cs typeface="Times New Roman" panose="02020603050405020304" pitchFamily="18" charset="0"/>
                          </a:endParaRPr>
                        </a:p>
                      </a:txBody>
                      <a:tcPr/>
                    </a:tc>
                  </a:tr>
                </a:tbl>
              </a:graphicData>
            </a:graphic>
          </p:graphicFrame>
        </mc:Choice>
        <mc:Fallback>
          <p:graphicFrame>
            <p:nvGraphicFramePr>
              <p:cNvPr id="3" name="Таблица 2"/>
              <p:cNvGraphicFramePr>
                <a:graphicFrameLocks noGrp="1"/>
              </p:cNvGraphicFramePr>
              <p:nvPr>
                <p:extLst>
                  <p:ext uri="{D42A27DB-BD31-4B8C-83A1-F6EECF244321}">
                    <p14:modId xmlns:p14="http://schemas.microsoft.com/office/powerpoint/2010/main" val="2985952238"/>
                  </p:ext>
                </p:extLst>
              </p:nvPr>
            </p:nvGraphicFramePr>
            <p:xfrm>
              <a:off x="683568" y="3645025"/>
              <a:ext cx="8064894" cy="2133224"/>
            </p:xfrm>
            <a:graphic>
              <a:graphicData uri="http://schemas.openxmlformats.org/drawingml/2006/table">
                <a:tbl>
                  <a:tblPr firstRow="1" bandRow="1">
                    <a:tableStyleId>{5940675A-B579-460E-94D1-54222C63F5DA}</a:tableStyleId>
                  </a:tblPr>
                  <a:tblGrid>
                    <a:gridCol w="1344149"/>
                    <a:gridCol w="1344149"/>
                    <a:gridCol w="1344149"/>
                    <a:gridCol w="1344149"/>
                    <a:gridCol w="1344149"/>
                    <a:gridCol w="1344149"/>
                  </a:tblGrid>
                  <a:tr h="822960">
                    <a:tc>
                      <a:txBody>
                        <a:bodyPr/>
                        <a:lstStyle/>
                        <a:p>
                          <a:endParaRPr lang="ru-RU"/>
                        </a:p>
                      </a:txBody>
                      <a:tcPr>
                        <a:blipFill rotWithShape="1">
                          <a:blip r:embed="rId2"/>
                          <a:stretch>
                            <a:fillRect t="-2222" r="-499095" b="-159259"/>
                          </a:stretch>
                        </a:blipFill>
                      </a:tcPr>
                    </a:tc>
                    <a:tc>
                      <a:txBody>
                        <a:bodyPr/>
                        <a:lstStyle/>
                        <a:p>
                          <a:r>
                            <a:rPr lang="ru-RU" sz="1600" dirty="0" smtClean="0">
                              <a:latin typeface="Times New Roman" panose="02020603050405020304" pitchFamily="18" charset="0"/>
                              <a:cs typeface="Times New Roman" panose="02020603050405020304" pitchFamily="18" charset="0"/>
                            </a:rPr>
                            <a:t>Радиус,</a:t>
                          </a:r>
                          <a:r>
                            <a:rPr lang="ru-RU" sz="1600" baseline="0" dirty="0" smtClean="0">
                              <a:latin typeface="Times New Roman" panose="02020603050405020304" pitchFamily="18" charset="0"/>
                              <a:cs typeface="Times New Roman" panose="02020603050405020304" pitchFamily="18" charset="0"/>
                            </a:rPr>
                            <a:t> 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Масса общая, кг</a:t>
                          </a:r>
                        </a:p>
                        <a:p>
                          <a:endParaRPr lang="ru-RU" sz="1600" dirty="0">
                            <a:latin typeface="Times New Roman" panose="02020603050405020304" pitchFamily="18" charset="0"/>
                            <a:cs typeface="Times New Roman" panose="02020603050405020304" pitchFamily="18" charset="0"/>
                          </a:endParaRPr>
                        </a:p>
                      </a:txBody>
                      <a:tcPr/>
                    </a:tc>
                    <a:tc>
                      <a:txBody>
                        <a:bodyPr/>
                        <a:lstStyle/>
                        <a:p>
                          <a:endParaRPr lang="ru-RU"/>
                        </a:p>
                      </a:txBody>
                      <a:tcPr>
                        <a:blipFill rotWithShape="1">
                          <a:blip r:embed="rId2"/>
                          <a:stretch>
                            <a:fillRect l="-300909" t="-2222" r="-200909" b="-159259"/>
                          </a:stretch>
                        </a:blipFill>
                      </a:tcPr>
                    </a:tc>
                    <a:tc>
                      <a:txBody>
                        <a:bodyPr/>
                        <a:lstStyle/>
                        <a:p>
                          <a:r>
                            <a:rPr lang="ru-RU" sz="1600" dirty="0" smtClean="0">
                              <a:latin typeface="Times New Roman" panose="02020603050405020304" pitchFamily="18" charset="0"/>
                              <a:cs typeface="Times New Roman" panose="02020603050405020304" pitchFamily="18" charset="0"/>
                            </a:rPr>
                            <a:t>Масса оболочки,</a:t>
                          </a:r>
                          <a:r>
                            <a:rPr lang="ru-RU" sz="1600" baseline="0" dirty="0" smtClean="0">
                              <a:latin typeface="Times New Roman" panose="02020603050405020304" pitchFamily="18" charset="0"/>
                              <a:cs typeface="Times New Roman" panose="02020603050405020304" pitchFamily="18" charset="0"/>
                            </a:rPr>
                            <a:t> кг</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Грузоподъемность,</a:t>
                          </a:r>
                          <a:r>
                            <a:rPr lang="ru-RU" sz="1600" baseline="0" dirty="0" smtClean="0">
                              <a:latin typeface="Times New Roman" panose="02020603050405020304" pitchFamily="18" charset="0"/>
                              <a:cs typeface="Times New Roman" panose="02020603050405020304" pitchFamily="18" charset="0"/>
                            </a:rPr>
                            <a:t> кг</a:t>
                          </a:r>
                          <a:endParaRPr lang="ru-RU" sz="1600" dirty="0">
                            <a:latin typeface="Times New Roman" panose="02020603050405020304" pitchFamily="18" charset="0"/>
                            <a:cs typeface="Times New Roman" panose="02020603050405020304" pitchFamily="18" charset="0"/>
                          </a:endParaRPr>
                        </a:p>
                      </a:txBody>
                      <a:tcPr/>
                    </a:tc>
                  </a:tr>
                  <a:tr h="655132">
                    <a:tc>
                      <a:txBody>
                        <a:bodyPr/>
                        <a:lstStyle/>
                        <a:p>
                          <a:r>
                            <a:rPr lang="ru-RU" sz="1600" dirty="0" smtClean="0">
                              <a:latin typeface="Times New Roman" panose="02020603050405020304" pitchFamily="18" charset="0"/>
                              <a:cs typeface="Times New Roman" panose="02020603050405020304" pitchFamily="18" charset="0"/>
                            </a:rPr>
                            <a:t>1</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0</a:t>
                          </a:r>
                          <a:r>
                            <a:rPr lang="en-US" sz="1600" dirty="0" smtClean="0">
                              <a:latin typeface="Times New Roman" panose="02020603050405020304" pitchFamily="18" charset="0"/>
                              <a:cs typeface="Times New Roman" panose="02020603050405020304" pitchFamily="18" charset="0"/>
                            </a:rPr>
                            <a:t>.6</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1</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5</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0.5</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0.5</a:t>
                          </a:r>
                          <a:endParaRPr lang="ru-RU" sz="1600" dirty="0">
                            <a:latin typeface="Times New Roman" panose="02020603050405020304" pitchFamily="18" charset="0"/>
                            <a:cs typeface="Times New Roman" panose="02020603050405020304" pitchFamily="18" charset="0"/>
                          </a:endParaRPr>
                        </a:p>
                      </a:txBody>
                      <a:tcPr/>
                    </a:tc>
                  </a:tr>
                  <a:tr h="655132">
                    <a:tc>
                      <a:txBody>
                        <a:bodyPr/>
                        <a:lstStyle/>
                        <a:p>
                          <a:r>
                            <a:rPr lang="ru-RU" sz="1600" dirty="0" smtClean="0">
                              <a:latin typeface="Times New Roman" panose="02020603050405020304" pitchFamily="18" charset="0"/>
                              <a:cs typeface="Times New Roman" panose="02020603050405020304" pitchFamily="18" charset="0"/>
                            </a:rPr>
                            <a:t>2</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0.8</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2</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8</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0.8</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1.2</a:t>
                          </a:r>
                          <a:endParaRPr lang="ru-RU" sz="1600" dirty="0">
                            <a:latin typeface="Times New Roman" panose="02020603050405020304" pitchFamily="18" charset="0"/>
                            <a:cs typeface="Times New Roman" panose="02020603050405020304" pitchFamily="18" charset="0"/>
                          </a:endParaRPr>
                        </a:p>
                      </a:txBody>
                      <a:tcPr/>
                    </a:tc>
                  </a:tr>
                </a:tbl>
              </a:graphicData>
            </a:graphic>
          </p:graphicFrame>
        </mc:Fallback>
      </mc:AlternateContent>
      <p:sp>
        <p:nvSpPr>
          <p:cNvPr id="4" name="Прямоугольник 3"/>
          <p:cNvSpPr/>
          <p:nvPr/>
        </p:nvSpPr>
        <p:spPr>
          <a:xfrm>
            <a:off x="544197" y="5929210"/>
            <a:ext cx="8208912" cy="584775"/>
          </a:xfrm>
          <a:prstGeom prst="rect">
            <a:avLst/>
          </a:prstGeom>
        </p:spPr>
        <p:txBody>
          <a:bodyPr wrap="square">
            <a:spAutoFit/>
          </a:bodyPr>
          <a:lstStyle/>
          <a:p>
            <a:r>
              <a:rPr lang="ru-RU" sz="1600" dirty="0">
                <a:latin typeface="Times New Roman" panose="02020603050405020304" pitchFamily="18" charset="0"/>
                <a:cs typeface="Times New Roman" panose="02020603050405020304" pitchFamily="18" charset="0"/>
              </a:rPr>
              <a:t>Вывод: чем больше объем шара, тем меньшая часть подъемной силы уходит на подъем на оболочки.</a:t>
            </a:r>
          </a:p>
        </p:txBody>
      </p:sp>
    </p:spTree>
    <p:extLst>
      <p:ext uri="{BB962C8B-B14F-4D97-AF65-F5344CB8AC3E}">
        <p14:creationId xmlns:p14="http://schemas.microsoft.com/office/powerpoint/2010/main" val="1528489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305634"/>
            <a:ext cx="8568952" cy="369332"/>
          </a:xfrm>
          <a:prstGeom prst="rect">
            <a:avLst/>
          </a:prstGeom>
        </p:spPr>
        <p:txBody>
          <a:bodyPr wrap="square">
            <a:spAutoFit/>
          </a:bodyPr>
          <a:lstStyle/>
          <a:p>
            <a:r>
              <a:rPr lang="en-US" dirty="0" smtClean="0"/>
              <a:t>	</a:t>
            </a:r>
            <a:r>
              <a:rPr lang="ru-RU" sz="1600" dirty="0" smtClean="0">
                <a:latin typeface="Times New Roman" panose="02020603050405020304" pitchFamily="18" charset="0"/>
                <a:cs typeface="Times New Roman" panose="02020603050405020304" pitchFamily="18" charset="0"/>
              </a:rPr>
              <a:t>Расчет </a:t>
            </a:r>
            <a:r>
              <a:rPr lang="ru-RU" sz="1600" dirty="0">
                <a:latin typeface="Times New Roman" panose="02020603050405020304" pitchFamily="18" charset="0"/>
                <a:cs typeface="Times New Roman" panose="02020603050405020304" pitchFamily="18" charset="0"/>
              </a:rPr>
              <a:t>стоимости  подъема груза массой 500г с помощью шариков разного размера</a:t>
            </a:r>
          </a:p>
        </p:txBody>
      </p:sp>
      <p:graphicFrame>
        <p:nvGraphicFramePr>
          <p:cNvPr id="3" name="Таблица 2"/>
          <p:cNvGraphicFramePr>
            <a:graphicFrameLocks noGrp="1"/>
          </p:cNvGraphicFramePr>
          <p:nvPr>
            <p:extLst>
              <p:ext uri="{D42A27DB-BD31-4B8C-83A1-F6EECF244321}">
                <p14:modId xmlns:p14="http://schemas.microsoft.com/office/powerpoint/2010/main" val="544188926"/>
              </p:ext>
            </p:extLst>
          </p:nvPr>
        </p:nvGraphicFramePr>
        <p:xfrm>
          <a:off x="223509" y="2060848"/>
          <a:ext cx="8768990" cy="1976120"/>
        </p:xfrm>
        <a:graphic>
          <a:graphicData uri="http://schemas.openxmlformats.org/drawingml/2006/table">
            <a:tbl>
              <a:tblPr firstRow="1" bandRow="1">
                <a:tableStyleId>{5940675A-B579-460E-94D1-54222C63F5DA}</a:tableStyleId>
              </a:tblPr>
              <a:tblGrid>
                <a:gridCol w="1753798"/>
                <a:gridCol w="1753798"/>
                <a:gridCol w="1753798"/>
                <a:gridCol w="1939406"/>
                <a:gridCol w="1568190"/>
              </a:tblGrid>
              <a:tr h="1234440">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Объем, л</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Подъем, г</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Масса об. , г</a:t>
                      </a:r>
                      <a:endParaRPr lang="ru-RU" sz="1600" dirty="0">
                        <a:latin typeface="Times New Roman" panose="02020603050405020304" pitchFamily="18" charset="0"/>
                        <a:cs typeface="Times New Roman" panose="02020603050405020304" pitchFamily="18" charset="0"/>
                      </a:endParaRPr>
                    </a:p>
                  </a:txBody>
                  <a:tcPr/>
                </a:tc>
                <a:tc>
                  <a:txBody>
                    <a:bodyPr/>
                    <a:lstStyle/>
                    <a:p>
                      <a:pPr>
                        <a:lnSpc>
                          <a:spcPct val="150000"/>
                        </a:lnSpc>
                        <a:spcAft>
                          <a:spcPts val="0"/>
                        </a:spcAft>
                      </a:pPr>
                      <a:r>
                        <a:rPr lang="ru-RU" sz="1600" dirty="0">
                          <a:effectLst/>
                          <a:latin typeface="Times New Roman" panose="02020603050405020304" pitchFamily="18" charset="0"/>
                          <a:ea typeface="Calibri"/>
                          <a:cs typeface="Times New Roman" panose="02020603050405020304" pitchFamily="18" charset="0"/>
                        </a:rPr>
                        <a:t>Кол-во шариков для подъема 500 г груза</a:t>
                      </a:r>
                    </a:p>
                  </a:txBody>
                  <a:tcPr marL="68580" marR="68580" marT="0" marB="0"/>
                </a:tc>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Стоимость, р</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3,5</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4</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9</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125</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12500</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28</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68</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36</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7</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10500</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
        <p:nvSpPr>
          <p:cNvPr id="4" name="Прямоугольник 3"/>
          <p:cNvSpPr/>
          <p:nvPr/>
        </p:nvSpPr>
        <p:spPr>
          <a:xfrm>
            <a:off x="351601" y="4077072"/>
            <a:ext cx="8136904" cy="2308324"/>
          </a:xfrm>
          <a:prstGeom prst="rect">
            <a:avLst/>
          </a:prstGeom>
        </p:spPr>
        <p:txBody>
          <a:bodyPr wrap="square">
            <a:spAutoFit/>
          </a:bodyPr>
          <a:lstStyle/>
          <a:p>
            <a:r>
              <a:rPr lang="ru-RU" sz="1600" dirty="0">
                <a:latin typeface="Times New Roman" panose="02020603050405020304" pitchFamily="18" charset="0"/>
                <a:cs typeface="Times New Roman" panose="02020603050405020304" pitchFamily="18" charset="0"/>
              </a:rPr>
              <a:t>Сколько шариков на 500 г?</a:t>
            </a:r>
          </a:p>
          <a:p>
            <a:r>
              <a:rPr lang="ru-RU" sz="1600" dirty="0">
                <a:latin typeface="Times New Roman" panose="02020603050405020304" pitchFamily="18" charset="0"/>
                <a:cs typeface="Times New Roman" panose="02020603050405020304" pitchFamily="18" charset="0"/>
              </a:rPr>
              <a:t>500 : 4 = 125 (ш) – на 500 г</a:t>
            </a:r>
          </a:p>
          <a:p>
            <a:r>
              <a:rPr lang="ru-RU" sz="1600" dirty="0">
                <a:latin typeface="Times New Roman" panose="02020603050405020304" pitchFamily="18" charset="0"/>
                <a:cs typeface="Times New Roman" panose="02020603050405020304" pitchFamily="18" charset="0"/>
              </a:rPr>
              <a:t>Один шарик стоит 120 </a:t>
            </a:r>
            <a:r>
              <a:rPr lang="ru-RU" sz="1600" dirty="0" err="1">
                <a:latin typeface="Times New Roman" panose="02020603050405020304" pitchFamily="18" charset="0"/>
                <a:cs typeface="Times New Roman" panose="02020603050405020304" pitchFamily="18" charset="0"/>
              </a:rPr>
              <a:t>руб</a:t>
            </a:r>
            <a:endParaRPr lang="ru-RU" sz="1600" dirty="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120 х 125 = 12 500 (</a:t>
            </a:r>
            <a:r>
              <a:rPr lang="ru-RU" sz="1600" dirty="0" err="1">
                <a:latin typeface="Times New Roman" panose="02020603050405020304" pitchFamily="18" charset="0"/>
                <a:cs typeface="Times New Roman" panose="02020603050405020304" pitchFamily="18" charset="0"/>
              </a:rPr>
              <a:t>руб</a:t>
            </a:r>
            <a:r>
              <a:rPr lang="ru-RU" sz="1600" dirty="0">
                <a:latin typeface="Times New Roman" panose="02020603050405020304" pitchFamily="18" charset="0"/>
                <a:cs typeface="Times New Roman" panose="02020603050405020304" pitchFamily="18" charset="0"/>
              </a:rPr>
              <a:t>) – 125 шариков</a:t>
            </a:r>
          </a:p>
          <a:p>
            <a:r>
              <a:rPr lang="ru-RU" sz="1600" dirty="0">
                <a:latin typeface="Times New Roman" panose="02020603050405020304" pitchFamily="18" charset="0"/>
                <a:cs typeface="Times New Roman" panose="02020603050405020304" pitchFamily="18" charset="0"/>
              </a:rPr>
              <a:t>500 : 68 = 7 (ш) – на 500 г больших шариков</a:t>
            </a:r>
          </a:p>
          <a:p>
            <a:r>
              <a:rPr lang="ru-RU" sz="1600" dirty="0">
                <a:latin typeface="Times New Roman" panose="02020603050405020304" pitchFamily="18" charset="0"/>
                <a:cs typeface="Times New Roman" panose="02020603050405020304" pitchFamily="18" charset="0"/>
              </a:rPr>
              <a:t>Один большой шарик стоит 1500 </a:t>
            </a:r>
            <a:r>
              <a:rPr lang="ru-RU" sz="1600" dirty="0" err="1">
                <a:latin typeface="Times New Roman" panose="02020603050405020304" pitchFamily="18" charset="0"/>
                <a:cs typeface="Times New Roman" panose="02020603050405020304" pitchFamily="18" charset="0"/>
              </a:rPr>
              <a:t>руб</a:t>
            </a:r>
            <a:endParaRPr lang="ru-RU" sz="1600" dirty="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7 х 1500 = 10500(</a:t>
            </a:r>
            <a:r>
              <a:rPr lang="ru-RU" sz="1600" dirty="0" err="1">
                <a:latin typeface="Times New Roman" panose="02020603050405020304" pitchFamily="18" charset="0"/>
                <a:cs typeface="Times New Roman" panose="02020603050405020304" pitchFamily="18" charset="0"/>
              </a:rPr>
              <a:t>руб</a:t>
            </a:r>
            <a:r>
              <a:rPr lang="ru-RU" sz="1600" dirty="0">
                <a:latin typeface="Times New Roman" panose="02020603050405020304" pitchFamily="18" charset="0"/>
                <a:cs typeface="Times New Roman" panose="02020603050405020304" pitchFamily="18" charset="0"/>
              </a:rPr>
              <a:t>) – на 7 больших шариков</a:t>
            </a:r>
          </a:p>
          <a:p>
            <a:r>
              <a:rPr lang="ru-RU" sz="1600" dirty="0">
                <a:latin typeface="Times New Roman" panose="02020603050405020304" pitchFamily="18" charset="0"/>
                <a:cs typeface="Times New Roman" panose="02020603050405020304" pitchFamily="18" charset="0"/>
              </a:rPr>
              <a:t>11 слайд</a:t>
            </a:r>
          </a:p>
          <a:p>
            <a:r>
              <a:rPr lang="ru-RU" sz="1600" dirty="0">
                <a:latin typeface="Times New Roman" panose="02020603050405020304" pitchFamily="18" charset="0"/>
                <a:cs typeface="Times New Roman" panose="02020603050405020304" pitchFamily="18" charset="0"/>
              </a:rPr>
              <a:t>Вывод: мы не сможем поднять 500 г, так как у нас не хватит средств</a:t>
            </a:r>
          </a:p>
        </p:txBody>
      </p:sp>
    </p:spTree>
    <p:extLst>
      <p:ext uri="{BB962C8B-B14F-4D97-AF65-F5344CB8AC3E}">
        <p14:creationId xmlns:p14="http://schemas.microsoft.com/office/powerpoint/2010/main" val="20050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484784"/>
            <a:ext cx="8424936" cy="1384995"/>
          </a:xfrm>
          <a:prstGeom prst="rect">
            <a:avLst/>
          </a:prstGeom>
        </p:spPr>
        <p:txBody>
          <a:bodyPr wrap="square">
            <a:spAutoFit/>
          </a:bodyPr>
          <a:lstStyle/>
          <a:p>
            <a:r>
              <a:rPr lang="ru-RU" sz="2800" dirty="0" smtClean="0"/>
              <a:t>Вывод</a:t>
            </a:r>
            <a:r>
              <a:rPr lang="ru-RU" sz="2800" dirty="0"/>
              <a:t>: мы не сможем поднять 500 </a:t>
            </a:r>
            <a:r>
              <a:rPr lang="ru-RU" sz="2800" dirty="0" smtClean="0"/>
              <a:t>грамм </a:t>
            </a:r>
            <a:r>
              <a:rPr lang="ru-RU" sz="2800" dirty="0"/>
              <a:t>в</a:t>
            </a:r>
            <a:r>
              <a:rPr lang="ru-RU" sz="2800" dirty="0" smtClean="0"/>
              <a:t>оздушными шарами, </a:t>
            </a:r>
            <a:r>
              <a:rPr lang="ru-RU" sz="2800" dirty="0"/>
              <a:t>так как у нас </a:t>
            </a:r>
            <a:r>
              <a:rPr lang="en-US" sz="2800" dirty="0" smtClean="0"/>
              <a:t> </a:t>
            </a:r>
            <a:r>
              <a:rPr lang="ru-RU" sz="2800" dirty="0" smtClean="0"/>
              <a:t>не </a:t>
            </a:r>
            <a:r>
              <a:rPr lang="ru-RU" sz="2800" dirty="0"/>
              <a:t>хватит средств</a:t>
            </a:r>
          </a:p>
        </p:txBody>
      </p:sp>
      <p:sp>
        <p:nvSpPr>
          <p:cNvPr id="3" name="Прямоугольник 2"/>
          <p:cNvSpPr/>
          <p:nvPr/>
        </p:nvSpPr>
        <p:spPr>
          <a:xfrm>
            <a:off x="323528" y="2905377"/>
            <a:ext cx="7470576" cy="3046988"/>
          </a:xfrm>
          <a:prstGeom prst="rect">
            <a:avLst/>
          </a:prstGeom>
        </p:spPr>
        <p:txBody>
          <a:bodyPr wrap="square">
            <a:spAutoFit/>
          </a:bodyPr>
          <a:lstStyle/>
          <a:p>
            <a:r>
              <a:rPr lang="ru-RU" sz="1600" dirty="0">
                <a:latin typeface="Times New Roman" panose="02020603050405020304" pitchFamily="18" charset="0"/>
                <a:cs typeface="Times New Roman" panose="02020603050405020304" pitchFamily="18" charset="0"/>
              </a:rPr>
              <a:t>Источники: </a:t>
            </a:r>
            <a:r>
              <a:rPr lang="ru-RU" sz="1600" u="sng" dirty="0">
                <a:latin typeface="Times New Roman" panose="02020603050405020304" pitchFamily="18" charset="0"/>
                <a:cs typeface="Times New Roman" panose="02020603050405020304" pitchFamily="18" charset="0"/>
                <a:hlinkClick r:id="rId2"/>
              </a:rPr>
              <a:t>http://shkolazhizni.ru/archive/0/n-26888/</a:t>
            </a:r>
            <a:endParaRPr lang="ru-RU" sz="1600" dirty="0">
              <a:latin typeface="Times New Roman" panose="02020603050405020304" pitchFamily="18" charset="0"/>
              <a:cs typeface="Times New Roman" panose="02020603050405020304" pitchFamily="18" charset="0"/>
            </a:endParaRPr>
          </a:p>
          <a:p>
            <a:r>
              <a:rPr lang="ru-RU" sz="1600" u="sng" dirty="0">
                <a:latin typeface="Times New Roman" panose="02020603050405020304" pitchFamily="18" charset="0"/>
                <a:cs typeface="Times New Roman" panose="02020603050405020304" pitchFamily="18" charset="0"/>
                <a:hlinkClick r:id="rId3"/>
              </a:rPr>
              <a:t>http://goldrus.net/index.php?option=com_content&amp;view=article&amp;id=124&amp;Itemid=58&amp;limitstart=1</a:t>
            </a:r>
            <a:endParaRPr lang="ru-RU" sz="1600" dirty="0">
              <a:latin typeface="Times New Roman" panose="02020603050405020304" pitchFamily="18" charset="0"/>
              <a:cs typeface="Times New Roman" panose="02020603050405020304" pitchFamily="18" charset="0"/>
            </a:endParaRPr>
          </a:p>
          <a:p>
            <a:r>
              <a:rPr lang="ru-RU" sz="1600" u="sng" dirty="0">
                <a:latin typeface="Times New Roman" panose="02020603050405020304" pitchFamily="18" charset="0"/>
                <a:cs typeface="Times New Roman" panose="02020603050405020304" pitchFamily="18" charset="0"/>
                <a:hlinkClick r:id="rId4"/>
              </a:rPr>
              <a:t>http://ru.wikipedia.org/wiki/%D0%A8%D0%B0%D1%80%D0%BB%D1%8C%D0%B5%D1%80</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u="sng" dirty="0">
                <a:latin typeface="Times New Roman" panose="02020603050405020304" pitchFamily="18" charset="0"/>
                <a:cs typeface="Times New Roman" panose="02020603050405020304" pitchFamily="18" charset="0"/>
                <a:hlinkClick r:id="rId5"/>
              </a:rPr>
              <a:t>http://sharnn.ru/aerostat.html</a:t>
            </a:r>
            <a:endParaRPr lang="ru-RU" sz="1600" dirty="0">
              <a:latin typeface="Times New Roman" panose="02020603050405020304" pitchFamily="18" charset="0"/>
              <a:cs typeface="Times New Roman" panose="02020603050405020304" pitchFamily="18" charset="0"/>
            </a:endParaRPr>
          </a:p>
          <a:p>
            <a:r>
              <a:rPr lang="ru-RU" sz="1600" u="sng" dirty="0">
                <a:latin typeface="Times New Roman" panose="02020603050405020304" pitchFamily="18" charset="0"/>
                <a:cs typeface="Times New Roman" panose="02020603050405020304" pitchFamily="18" charset="0"/>
                <a:hlinkClick r:id="rId6"/>
              </a:rPr>
              <a:t>http://dic.academic.ru/dic.nsf/enc_tech/91/%D0%B0%D1%8D%D1%80%D0%BE%D1%81%D1%82%D0%B0%D1%82</a:t>
            </a:r>
            <a:endParaRPr lang="ru-RU" sz="1600" dirty="0">
              <a:latin typeface="Times New Roman" panose="02020603050405020304" pitchFamily="18" charset="0"/>
              <a:cs typeface="Times New Roman" panose="02020603050405020304" pitchFamily="18" charset="0"/>
            </a:endParaRPr>
          </a:p>
          <a:p>
            <a:r>
              <a:rPr lang="ru-RU" sz="1600" u="sng" dirty="0">
                <a:latin typeface="Times New Roman" panose="02020603050405020304" pitchFamily="18" charset="0"/>
                <a:cs typeface="Times New Roman" panose="02020603050405020304" pitchFamily="18" charset="0"/>
                <a:hlinkClick r:id="rId7"/>
              </a:rPr>
              <a:t>http://www.aeronatc.ru/aerostat.shtml</a:t>
            </a:r>
            <a:endParaRPr lang="ru-RU" sz="1600" dirty="0">
              <a:latin typeface="Times New Roman" panose="02020603050405020304" pitchFamily="18" charset="0"/>
              <a:cs typeface="Times New Roman" panose="02020603050405020304" pitchFamily="18" charset="0"/>
            </a:endParaRPr>
          </a:p>
          <a:p>
            <a:r>
              <a:rPr lang="ru-RU" sz="1600" u="sng" dirty="0">
                <a:latin typeface="Times New Roman" panose="02020603050405020304" pitchFamily="18" charset="0"/>
                <a:cs typeface="Times New Roman" panose="02020603050405020304" pitchFamily="18" charset="0"/>
                <a:hlinkClick r:id="rId8"/>
              </a:rPr>
              <a:t>http://www.pgs-servis.ru/katalog/gaz/vodorod/</a:t>
            </a:r>
            <a:endParaRPr lang="ru-RU" sz="1600" dirty="0">
              <a:latin typeface="Times New Roman" panose="02020603050405020304" pitchFamily="18" charset="0"/>
              <a:cs typeface="Times New Roman" panose="02020603050405020304" pitchFamily="18" charset="0"/>
            </a:endParaRPr>
          </a:p>
          <a:p>
            <a:r>
              <a:rPr lang="ru-RU" sz="1600" u="sng" dirty="0">
                <a:latin typeface="Times New Roman" panose="02020603050405020304" pitchFamily="18" charset="0"/>
                <a:cs typeface="Times New Roman" panose="02020603050405020304" pitchFamily="18" charset="0"/>
                <a:hlinkClick r:id="rId9"/>
              </a:rPr>
              <a:t>http://geliytorg.ru/tovary</a:t>
            </a:r>
            <a:endParaRPr lang="ru-RU" sz="1600" dirty="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61817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rot="1449381">
            <a:off x="20252" y="2420023"/>
            <a:ext cx="8906432" cy="2308324"/>
          </a:xfrm>
          <a:prstGeom prst="rect">
            <a:avLst/>
          </a:prstGeom>
          <a:noFill/>
        </p:spPr>
        <p:txBody>
          <a:bodyPr wrap="square" lIns="91440" tIns="45720" rIns="91440" bIns="45720">
            <a:spAutoFit/>
          </a:bodyPr>
          <a:lstStyle/>
          <a:p>
            <a:pPr algn="ctr"/>
            <a:r>
              <a:rPr lang="ru-RU" sz="7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Спасибо за внимание:</a:t>
            </a:r>
            <a:r>
              <a:rPr lang="ru-RU"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sz="7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645797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rot="731886">
            <a:off x="-366986" y="2848520"/>
            <a:ext cx="10053104" cy="1754326"/>
          </a:xfrm>
          <a:prstGeom prst="rect">
            <a:avLst/>
          </a:prstGeom>
          <a:noFill/>
        </p:spPr>
        <p:txBody>
          <a:bodyPr wrap="square" lIns="91440" tIns="45720" rIns="91440" bIns="45720">
            <a:spAutoFit/>
          </a:bodyPr>
          <a:lstStyle/>
          <a:p>
            <a:pPr algn="ct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Надеемся, Вам понравилось.</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55531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razumniki.ru/images/articles/obuchenie_detey/aerostat.jpg"/>
          <p:cNvPicPr>
            <a:picLocks noChangeAspect="1" noChangeArrowheads="1"/>
          </p:cNvPicPr>
          <p:nvPr/>
        </p:nvPicPr>
        <p:blipFill rotWithShape="1">
          <a:blip r:embed="rId3">
            <a:extLst>
              <a:ext uri="{28A0092B-C50C-407E-A947-70E740481C1C}">
                <a14:useLocalDpi xmlns:a14="http://schemas.microsoft.com/office/drawing/2010/main" val="0"/>
              </a:ext>
            </a:extLst>
          </a:blip>
          <a:srcRect l="5759" r="6259" b="18726"/>
          <a:stretch/>
        </p:blipFill>
        <p:spPr bwMode="auto">
          <a:xfrm>
            <a:off x="5633864" y="2492896"/>
            <a:ext cx="2808312" cy="400688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83568" y="1340768"/>
            <a:ext cx="7758608" cy="2123658"/>
          </a:xfrm>
          <a:prstGeom prst="rect">
            <a:avLst/>
          </a:prstGeom>
        </p:spPr>
        <p:txBody>
          <a:bodyPr wrap="square">
            <a:spAutoFit/>
          </a:bodyPr>
          <a:lstStyle/>
          <a:p>
            <a:r>
              <a:rPr lang="ru-RU" sz="1600"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Цели </a:t>
            </a:r>
            <a:r>
              <a:rPr lang="ru-RU" sz="2000" dirty="0">
                <a:latin typeface="Times New Roman" panose="02020603050405020304" pitchFamily="18" charset="0"/>
                <a:cs typeface="Times New Roman" panose="02020603050405020304" pitchFamily="18" charset="0"/>
              </a:rPr>
              <a:t>проекта</a:t>
            </a:r>
            <a:r>
              <a:rPr lang="ru-RU" sz="1600" dirty="0">
                <a:latin typeface="Times New Roman" panose="02020603050405020304" pitchFamily="18" charset="0"/>
                <a:cs typeface="Times New Roman" panose="02020603050405020304" pitchFamily="18" charset="0"/>
              </a:rPr>
              <a:t>: </a:t>
            </a:r>
          </a:p>
          <a:p>
            <a:r>
              <a:rPr lang="ru-RU" sz="1600" dirty="0" smtClean="0">
                <a:latin typeface="Times New Roman" panose="02020603050405020304" pitchFamily="18" charset="0"/>
                <a:cs typeface="Times New Roman" panose="02020603050405020304" pitchFamily="18" charset="0"/>
              </a:rPr>
              <a:t>	Исследовать</a:t>
            </a:r>
            <a:r>
              <a:rPr lang="ru-RU" sz="1600" dirty="0">
                <a:latin typeface="Times New Roman" panose="02020603050405020304" pitchFamily="18" charset="0"/>
                <a:cs typeface="Times New Roman" panose="02020603050405020304" pitchFamily="18" charset="0"/>
              </a:rPr>
              <a:t>, целесообразно ли использовать аэростат тем людям, которые живут в малодоступных местах для перевозки грузов.</a:t>
            </a:r>
          </a:p>
          <a:p>
            <a:r>
              <a:rPr lang="ru-RU" sz="1600" dirty="0">
                <a:latin typeface="Times New Roman" panose="02020603050405020304" pitchFamily="18" charset="0"/>
                <a:cs typeface="Times New Roman" panose="02020603050405020304" pitchFamily="18" charset="0"/>
              </a:rPr>
              <a:t>Можно ли собрать такой аэростат подручными средствами или купить его.</a:t>
            </a:r>
          </a:p>
          <a:p>
            <a:r>
              <a:rPr lang="ru-RU" sz="1600" dirty="0" smtClean="0">
                <a:latin typeface="Times New Roman" panose="02020603050405020304" pitchFamily="18" charset="0"/>
                <a:cs typeface="Times New Roman" panose="02020603050405020304" pitchFamily="18" charset="0"/>
              </a:rPr>
              <a:t>                                                                   Задачи</a:t>
            </a:r>
            <a:r>
              <a:rPr lang="ru-RU" sz="1600" dirty="0">
                <a:latin typeface="Times New Roman" panose="02020603050405020304" pitchFamily="18" charset="0"/>
                <a:cs typeface="Times New Roman" panose="02020603050405020304" pitchFamily="18" charset="0"/>
              </a:rPr>
              <a:t>:</a:t>
            </a:r>
          </a:p>
          <a:p>
            <a:pPr lvl="0"/>
            <a:r>
              <a:rPr lang="ru-RU" sz="1600" dirty="0" smtClean="0">
                <a:latin typeface="Times New Roman" panose="02020603050405020304" pitchFamily="18" charset="0"/>
                <a:cs typeface="Times New Roman" panose="02020603050405020304" pitchFamily="18" charset="0"/>
              </a:rPr>
              <a:t>1).Поиск </a:t>
            </a:r>
            <a:r>
              <a:rPr lang="ru-RU" sz="1600" dirty="0">
                <a:latin typeface="Times New Roman" panose="02020603050405020304" pitchFamily="18" charset="0"/>
                <a:cs typeface="Times New Roman" panose="02020603050405020304" pitchFamily="18" charset="0"/>
              </a:rPr>
              <a:t>информации для выбора типа аэростата</a:t>
            </a:r>
          </a:p>
          <a:p>
            <a:pPr lvl="0"/>
            <a:r>
              <a:rPr lang="ru-RU" sz="1600" dirty="0" smtClean="0">
                <a:latin typeface="Times New Roman" panose="02020603050405020304" pitchFamily="18" charset="0"/>
                <a:cs typeface="Times New Roman" panose="02020603050405020304" pitchFamily="18" charset="0"/>
              </a:rPr>
              <a:t>2).Провести </a:t>
            </a:r>
            <a:r>
              <a:rPr lang="ru-RU" sz="1600" dirty="0">
                <a:latin typeface="Times New Roman" panose="02020603050405020304" pitchFamily="18" charset="0"/>
                <a:cs typeface="Times New Roman" panose="02020603050405020304" pitchFamily="18" charset="0"/>
              </a:rPr>
              <a:t>эксперименты</a:t>
            </a:r>
          </a:p>
          <a:p>
            <a:pPr lvl="0"/>
            <a:r>
              <a:rPr lang="ru-RU" sz="1600" dirty="0" smtClean="0">
                <a:latin typeface="Times New Roman" panose="02020603050405020304" pitchFamily="18" charset="0"/>
                <a:cs typeface="Times New Roman" panose="02020603050405020304" pitchFamily="18" charset="0"/>
              </a:rPr>
              <a:t>3)</a:t>
            </a:r>
            <a:r>
              <a:rPr lang="ru-RU" sz="1600" dirty="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Сделать </a:t>
            </a:r>
            <a:r>
              <a:rPr lang="ru-RU" sz="1600" dirty="0">
                <a:latin typeface="Times New Roman" panose="02020603050405020304" pitchFamily="18" charset="0"/>
                <a:cs typeface="Times New Roman" panose="02020603050405020304" pitchFamily="18" charset="0"/>
              </a:rPr>
              <a:t>расчет.</a:t>
            </a:r>
          </a:p>
        </p:txBody>
      </p:sp>
    </p:spTree>
    <p:extLst>
      <p:ext uri="{BB962C8B-B14F-4D97-AF65-F5344CB8AC3E}">
        <p14:creationId xmlns:p14="http://schemas.microsoft.com/office/powerpoint/2010/main" val="3821740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052"/>
                                        </p:tgtEl>
                                        <p:attrNameLst>
                                          <p:attrName>style.visibility</p:attrName>
                                        </p:attrNameLst>
                                      </p:cBhvr>
                                      <p:to>
                                        <p:strVal val="visible"/>
                                      </p:to>
                                    </p:set>
                                    <p:anim calcmode="lin" valueType="num">
                                      <p:cBhvr additive="base">
                                        <p:cTn id="11" dur="2000" fill="hold"/>
                                        <p:tgtEl>
                                          <p:spTgt spid="2052"/>
                                        </p:tgtEl>
                                        <p:attrNameLst>
                                          <p:attrName>ppt_x</p:attrName>
                                        </p:attrNameLst>
                                      </p:cBhvr>
                                      <p:tavLst>
                                        <p:tav tm="0">
                                          <p:val>
                                            <p:strVal val="#ppt_x"/>
                                          </p:val>
                                        </p:tav>
                                        <p:tav tm="100000">
                                          <p:val>
                                            <p:strVal val="#ppt_x"/>
                                          </p:val>
                                        </p:tav>
                                      </p:tavLst>
                                    </p:anim>
                                    <p:anim calcmode="lin" valueType="num">
                                      <p:cBhvr additive="base">
                                        <p:cTn id="12" dur="20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5698" y="2060848"/>
            <a:ext cx="8208912" cy="3046988"/>
          </a:xfrm>
          <a:prstGeom prst="rect">
            <a:avLst/>
          </a:prstGeom>
        </p:spPr>
        <p:txBody>
          <a:bodyPr wrap="square">
            <a:spAutoFit/>
          </a:bodyPr>
          <a:lstStyle/>
          <a:p>
            <a:r>
              <a:rPr lang="ru-RU" sz="1600" dirty="0">
                <a:latin typeface="Times New Roman" panose="02020603050405020304" pitchFamily="18" charset="0"/>
                <a:cs typeface="Times New Roman" panose="02020603050405020304" pitchFamily="18" charset="0"/>
              </a:rPr>
              <a:t>Проблема воздухоплавания волновала умы не только европейских ученых: российские деятели так же уделяли большое внимание вопросам покорения неба. Работа братья в Монгольфье шла параллельно с исследованиями в нашей стране. В том же году, когда французские воздухоплаватели впервые подняли в небо аэростат, в Петербурге физиком Леонардом Эйлером была рассчитана формула подъемной силы аппарата. Однако дальнейшие исследования ученых пришлось прекратить. «Помог» в этом приказ Екатерины II, опасавшейся последствий возможного падения аэростата.</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В период правления Александра I воздухоплавание в России вновь обретает должное развитие. В 1802 г. сконструирован первый отечественный воздушный шар, а в 1803 г. официально зарегистрирован зрелищный и удивительный полет на аэростате над Петербургом.</a:t>
            </a:r>
            <a:r>
              <a:rPr lang="ru-RU" sz="1600" dirty="0"/>
              <a:t/>
            </a:r>
            <a:br>
              <a:rPr lang="ru-RU" sz="1600" dirty="0"/>
            </a:br>
            <a:endParaRPr lang="ru-RU" sz="1600" dirty="0"/>
          </a:p>
        </p:txBody>
      </p:sp>
    </p:spTree>
    <p:extLst>
      <p:ext uri="{BB962C8B-B14F-4D97-AF65-F5344CB8AC3E}">
        <p14:creationId xmlns:p14="http://schemas.microsoft.com/office/powerpoint/2010/main" val="40746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1256" y="1502688"/>
            <a:ext cx="7884368" cy="4308872"/>
          </a:xfrm>
          <a:prstGeom prst="rect">
            <a:avLst/>
          </a:prstGeom>
        </p:spPr>
        <p:txBody>
          <a:bodyPr wrap="square">
            <a:spAutoFit/>
          </a:bodyPr>
          <a:lstStyle/>
          <a:p>
            <a:r>
              <a:rPr lang="ru-RU" dirty="0" smtClean="0"/>
              <a:t>	</a:t>
            </a:r>
            <a:r>
              <a:rPr lang="ru-RU" sz="1600" dirty="0" smtClean="0">
                <a:latin typeface="Times New Roman" panose="02020603050405020304" pitchFamily="18" charset="0"/>
                <a:cs typeface="Times New Roman" panose="02020603050405020304" pitchFamily="18" charset="0"/>
              </a:rPr>
              <a:t>История </a:t>
            </a:r>
            <a:r>
              <a:rPr lang="ru-RU" sz="1600" dirty="0">
                <a:latin typeface="Times New Roman" panose="02020603050405020304" pitchFamily="18" charset="0"/>
                <a:cs typeface="Times New Roman" panose="02020603050405020304" pitchFamily="18" charset="0"/>
              </a:rPr>
              <a:t>аэростатов: с чего начиналось покорение воздуха?</a:t>
            </a:r>
          </a:p>
          <a:p>
            <a:r>
              <a:rPr lang="ru-RU" sz="1600" dirty="0">
                <a:latin typeface="Times New Roman" panose="02020603050405020304" pitchFamily="18" charset="0"/>
                <a:cs typeface="Times New Roman" panose="02020603050405020304" pitchFamily="18" charset="0"/>
              </a:rPr>
              <a:t>Уже более двухсот лет назад человек поднялся в воздух. Люди всегда стремились увидеть мир с различных позиций, но, пожалуй, самой заветной целью было небо. Однако воплотить эти мечты удалось лишь в 1783 году. Первый в мире аэростат запустили французские братья Монгольфье. В основу изобретения легли положения древнегреческого математика Архимеда, который предположил, что из-за более низкой плотности и массы горячий воздух обладает свойством подниматься вверх. Братья Монгольфье выдвинули гипотезу, что при помощи нагретого газа можно попробовать существенно облегчить, уменьшить массу определенного типа конструкции. Большим длительным трудом им далось осуществить свою задумку, и они сделали первый воздушный шар. Конечно, аэростат французских ученых имел существенные отличия от аппаратов, при помощи которых современный человек бороздит небо. Однако принцип работы аппарата остался неизменным до сих пор. Полеты на воздушных шарах становятся возможны за счет того, что при нагревании воздух, а вслед за ним вся конструкция аэростат, становятся легче холодного газа. Из-за этого аэростат приводится в движение и управляется в момент парения.</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8607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Рисунок 2" descr="8eafbd79b51828dc255bcb526557fd1e0163b977_66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4127" y="4221088"/>
            <a:ext cx="2200979" cy="220097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2725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184731" y="1445032"/>
            <a:ext cx="8635741" cy="3108543"/>
          </a:xfrm>
          <a:prstGeom prst="rect">
            <a:avLst/>
          </a:prstGeom>
        </p:spPr>
        <p:txBody>
          <a:bodyPr wrap="square">
            <a:spAutoFit/>
          </a:bodyPr>
          <a:lstStyle/>
          <a:p>
            <a:pPr lvl="0" fontAlgn="base">
              <a:spcBef>
                <a:spcPct val="0"/>
              </a:spcBef>
              <a:spcAft>
                <a:spcPct val="0"/>
              </a:spcAft>
            </a:pPr>
            <a:r>
              <a:rPr lang="ru-RU" altLang="ru-RU" sz="2000" dirty="0" smtClean="0">
                <a:latin typeface="Times New Roman" pitchFamily="18" charset="0"/>
                <a:ea typeface="Times New Roman" pitchFamily="18" charset="0"/>
                <a:cs typeface="Times New Roman" pitchFamily="18" charset="0"/>
              </a:rPr>
              <a:t>			Тип </a:t>
            </a:r>
            <a:r>
              <a:rPr kumimoji="0" lang="ru-RU" altLang="ru-RU"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аэростата Монгольфьер.</a:t>
            </a:r>
          </a:p>
          <a:p>
            <a:pPr lvl="0" eaLnBrk="0" fontAlgn="base" hangingPunct="0">
              <a:spcBef>
                <a:spcPct val="0"/>
              </a:spcBef>
              <a:spcAft>
                <a:spcPct val="0"/>
              </a:spcAft>
            </a:pPr>
            <a:r>
              <a:rPr lang="ru-RU" altLang="ru-RU" sz="1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За счет чего воздушный шар поднимается?</a:t>
            </a:r>
            <a:br>
              <a:rPr kumimoji="0" lang="ru-RU" alt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br>
            <a:r>
              <a:rPr kumimoji="0" lang="ru-RU" alt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Все воздухоплавание основано на законе Архимеда. </a:t>
            </a:r>
            <a:br>
              <a:rPr kumimoji="0" lang="ru-RU" alt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br>
            <a:r>
              <a:rPr kumimoji="0" lang="ru-RU" alt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В оболочке воздушного шара находится горячий воздух, который (как известно) обладает меньшей плотностью чем холодный и собственно поэтому способен подниматься вверх. Регулируя при помощи тепловой установки температуру воздуха в оболочке, можно изменять высоту полета.</a:t>
            </a:r>
          </a:p>
          <a:p>
            <a:pPr lvl="0" eaLnBrk="0" fontAlgn="base" hangingPunct="0">
              <a:spcBef>
                <a:spcPct val="0"/>
              </a:spcBef>
              <a:spcAft>
                <a:spcPct val="0"/>
              </a:spcAft>
            </a:pPr>
            <a:r>
              <a:rPr kumimoji="0" lang="ru-RU" alt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Современный воздушный шар (тепловой аэростат) со времен братьев Монгольфье не претерпел принципиальных изменений и состоит из:</a:t>
            </a:r>
          </a:p>
          <a:p>
            <a:pPr lvl="0" eaLnBrk="0" fontAlgn="base" hangingPunct="0">
              <a:spcBef>
                <a:spcPct val="0"/>
              </a:spcBef>
              <a:spcAft>
                <a:spcPct val="0"/>
              </a:spcAft>
            </a:pPr>
            <a:r>
              <a:rPr kumimoji="0" lang="ru-RU" alt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оболочки;</a:t>
            </a:r>
            <a:br>
              <a:rPr kumimoji="0" lang="ru-RU" alt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br>
            <a:r>
              <a:rPr kumimoji="0" lang="ru-RU" alt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гондолы;</a:t>
            </a:r>
            <a:br>
              <a:rPr kumimoji="0" lang="ru-RU" alt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br>
            <a:r>
              <a:rPr kumimoji="0" lang="ru-RU" altLang="ru-RU" sz="16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тепловой установки.</a:t>
            </a:r>
            <a:endPar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882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3073"/>
                                        </p:tgtEl>
                                        <p:attrNameLst>
                                          <p:attrName>style.visibility</p:attrName>
                                        </p:attrNameLst>
                                      </p:cBhvr>
                                      <p:to>
                                        <p:strVal val="visible"/>
                                      </p:to>
                                    </p:set>
                                    <p:anim calcmode="lin" valueType="num">
                                      <p:cBhvr additive="base">
                                        <p:cTn id="11" dur="500" fill="hold"/>
                                        <p:tgtEl>
                                          <p:spTgt spid="3073"/>
                                        </p:tgtEl>
                                        <p:attrNameLst>
                                          <p:attrName>ppt_x</p:attrName>
                                        </p:attrNameLst>
                                      </p:cBhvr>
                                      <p:tavLst>
                                        <p:tav tm="0">
                                          <p:val>
                                            <p:strVal val="#ppt_x"/>
                                          </p:val>
                                        </p:tav>
                                        <p:tav tm="100000">
                                          <p:val>
                                            <p:strVal val="#ppt_x"/>
                                          </p:val>
                                        </p:tav>
                                      </p:tavLst>
                                    </p:anim>
                                    <p:anim calcmode="lin" valueType="num">
                                      <p:cBhvr additive="base">
                                        <p:cTn id="12" dur="500" fill="hold"/>
                                        <p:tgtEl>
                                          <p:spTgt spid="30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52208"/>
            <a:ext cx="4896544" cy="3847207"/>
          </a:xfrm>
          <a:prstGeom prst="rect">
            <a:avLst/>
          </a:prstGeom>
        </p:spPr>
        <p:txBody>
          <a:bodyPr wrap="square">
            <a:spAutoFit/>
          </a:bodyPr>
          <a:lstStyle/>
          <a:p>
            <a:r>
              <a:rPr lang="ru-RU" b="1" dirty="0" smtClean="0"/>
              <a:t>                                       </a:t>
            </a:r>
            <a:r>
              <a:rPr lang="ru-RU" b="1" u="sng" dirty="0" err="1" smtClean="0"/>
              <a:t>Розьер</a:t>
            </a:r>
            <a:endParaRPr lang="ru-RU" b="1" u="sng" dirty="0"/>
          </a:p>
          <a:p>
            <a:r>
              <a:rPr lang="ru-RU" sz="1600" dirty="0" err="1">
                <a:latin typeface="Times New Roman" panose="02020603050405020304" pitchFamily="18" charset="0"/>
                <a:cs typeface="Times New Roman" panose="02020603050405020304" pitchFamily="18" charset="0"/>
              </a:rPr>
              <a:t>Розьер</a:t>
            </a:r>
            <a:r>
              <a:rPr lang="ru-RU" sz="1600" dirty="0">
                <a:latin typeface="Times New Roman" panose="02020603050405020304" pitchFamily="18" charset="0"/>
                <a:cs typeface="Times New Roman" panose="02020603050405020304" pitchFamily="18" charset="0"/>
              </a:rPr>
              <a:t> — воздушный шар </a:t>
            </a:r>
            <a:r>
              <a:rPr lang="ru-RU" sz="1600" dirty="0" smtClean="0">
                <a:latin typeface="Times New Roman" panose="02020603050405020304" pitchFamily="18" charset="0"/>
                <a:cs typeface="Times New Roman" panose="02020603050405020304" pitchFamily="18" charset="0"/>
              </a:rPr>
              <a:t>комбинированной </a:t>
            </a:r>
            <a:r>
              <a:rPr lang="ru-RU" sz="1600" dirty="0">
                <a:latin typeface="Times New Roman" panose="02020603050405020304" pitchFamily="18" charset="0"/>
                <a:cs typeface="Times New Roman" panose="02020603050405020304" pitchFamily="18" charset="0"/>
              </a:rPr>
              <a:t>конструкции, сочетающий в себе достоинства как монгольфьеров, так и </a:t>
            </a:r>
            <a:r>
              <a:rPr lang="ru-RU" sz="1600" dirty="0" err="1">
                <a:latin typeface="Times New Roman" panose="02020603050405020304" pitchFamily="18" charset="0"/>
                <a:cs typeface="Times New Roman" panose="02020603050405020304" pitchFamily="18" charset="0"/>
              </a:rPr>
              <a:t>шарльеров</a:t>
            </a:r>
            <a:r>
              <a:rPr lang="ru-RU" sz="1600" dirty="0">
                <a:latin typeface="Times New Roman" panose="02020603050405020304" pitchFamily="18" charset="0"/>
                <a:cs typeface="Times New Roman" panose="02020603050405020304" pitchFamily="18" charset="0"/>
              </a:rPr>
              <a:t>. Оболочка </a:t>
            </a:r>
            <a:r>
              <a:rPr lang="ru-RU" sz="1600" dirty="0" err="1">
                <a:latin typeface="Times New Roman" panose="02020603050405020304" pitchFamily="18" charset="0"/>
                <a:cs typeface="Times New Roman" panose="02020603050405020304" pitchFamily="18" charset="0"/>
              </a:rPr>
              <a:t>розьера</a:t>
            </a:r>
            <a:r>
              <a:rPr lang="ru-RU" sz="1600" dirty="0">
                <a:latin typeface="Times New Roman" panose="02020603050405020304" pitchFamily="18" charset="0"/>
                <a:cs typeface="Times New Roman" panose="02020603050405020304" pitchFamily="18" charset="0"/>
              </a:rPr>
              <a:t> поделена на две части. Верхняя наполняется легким и негорючим гелием, а нижняя — горячим воздухом. Подогревая его в ходе полета пропаном, </a:t>
            </a:r>
          </a:p>
          <a:p>
            <a:r>
              <a:rPr lang="ru-RU" sz="1600" dirty="0">
                <a:latin typeface="Times New Roman" panose="02020603050405020304" pitchFamily="18" charset="0"/>
                <a:cs typeface="Times New Roman" panose="02020603050405020304" pitchFamily="18" charset="0"/>
              </a:rPr>
              <a:t>этаном или керосином, сжигаемым в специальных горелках, аэронавты регулируют высоту полета.</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Этот тип воздушных шаров назвали так в честь одного из первых воздухоплавателей Жана Франсуа </a:t>
            </a:r>
            <a:r>
              <a:rPr lang="ru-RU" sz="1600" dirty="0" err="1">
                <a:latin typeface="Times New Roman" panose="02020603050405020304" pitchFamily="18" charset="0"/>
                <a:cs typeface="Times New Roman" panose="02020603050405020304" pitchFamily="18" charset="0"/>
              </a:rPr>
              <a:t>Пилатра</a:t>
            </a:r>
            <a:r>
              <a:rPr lang="ru-RU" sz="1600" dirty="0">
                <a:latin typeface="Times New Roman" panose="02020603050405020304" pitchFamily="18" charset="0"/>
                <a:cs typeface="Times New Roman" panose="02020603050405020304" pitchFamily="18" charset="0"/>
              </a:rPr>
              <a:t> де </a:t>
            </a:r>
            <a:r>
              <a:rPr lang="ru-RU" sz="1600" dirty="0" err="1">
                <a:latin typeface="Times New Roman" panose="02020603050405020304" pitchFamily="18" charset="0"/>
                <a:cs typeface="Times New Roman" panose="02020603050405020304" pitchFamily="18" charset="0"/>
              </a:rPr>
              <a:t>Розье</a:t>
            </a:r>
            <a:r>
              <a:rPr lang="ru-RU" sz="1600" dirty="0">
                <a:latin typeface="Times New Roman" panose="02020603050405020304" pitchFamily="18" charset="0"/>
                <a:cs typeface="Times New Roman" panose="02020603050405020304" pitchFamily="18" charset="0"/>
              </a:rPr>
              <a:t>, погибшего в 1785 г., когда его шар, наполненный смесью горячего воздуха и водорода, загорелся в полете.</a:t>
            </a:r>
          </a:p>
          <a:p>
            <a:r>
              <a:rPr lang="ru-RU" dirty="0"/>
              <a:t> </a:t>
            </a:r>
          </a:p>
        </p:txBody>
      </p:sp>
      <p:pic>
        <p:nvPicPr>
          <p:cNvPr id="4098" name="Picture 2" descr="C:\Users\User\Desktop\1246629886_untitled-15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747330"/>
            <a:ext cx="2401180" cy="3938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5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 calcmode="lin" valueType="num">
                                      <p:cBhvr additive="base">
                                        <p:cTn id="11" dur="500" fill="hold"/>
                                        <p:tgtEl>
                                          <p:spTgt spid="4098"/>
                                        </p:tgtEl>
                                        <p:attrNameLst>
                                          <p:attrName>ppt_x</p:attrName>
                                        </p:attrNameLst>
                                      </p:cBhvr>
                                      <p:tavLst>
                                        <p:tav tm="0">
                                          <p:val>
                                            <p:strVal val="#ppt_x"/>
                                          </p:val>
                                        </p:tav>
                                        <p:tav tm="100000">
                                          <p:val>
                                            <p:strVal val="#ppt_x"/>
                                          </p:val>
                                        </p:tav>
                                      </p:tavLst>
                                    </p:anim>
                                    <p:anim calcmode="lin" valueType="num">
                                      <p:cBhvr additive="base">
                                        <p:cTn id="12"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691680" y="1367350"/>
            <a:ext cx="2840265"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Тип аэростата </a:t>
            </a:r>
            <a:r>
              <a:rPr kumimoji="0" lang="ru-RU" alt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Шарльер</a:t>
            </a:r>
            <a:r>
              <a:rPr kumimoji="0" lang="ru-RU" alt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alt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121" name="Рисунок 1" descr="dd67156b09e098903e4f26785fc749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2013680"/>
            <a:ext cx="2519050" cy="406403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389754" y="1652017"/>
            <a:ext cx="5202324"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то время человечество было одержимо тем, чтобы поскорее подняться в воздух. Но при этом изобретатели предлагали наполнять воздушные шары горячим воздухом. Длительность полета такого шара была сравнительно короткой, так как при остывании воздуха в шаре он стремительно терял скорость и высоту. В отличие от братьев Монгольфье, которые предложили наполнять шар горячим воздухом, Шарль для себя решил, что нужно найти такой газ, который, во-первых, будет легче воздуха (тогда больше шансов на то, что он поднимется выше), а, во-вторых, не будет остывать и терять свои свойства.</a:t>
            </a:r>
            <a:endParaRPr kumimoji="0" lang="ru-RU" alt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0B0080"/>
                </a:solidFill>
                <a:effectLst/>
                <a:latin typeface="Times New Roman" pitchFamily="18" charset="0"/>
                <a:ea typeface="Calibri" pitchFamily="34" charset="0"/>
                <a:cs typeface="Times New Roman" pitchFamily="18" charset="0"/>
                <a:hlinkClick r:id="rId3" tooltip="Гелий"/>
              </a:rPr>
              <a:t>Гелий</a:t>
            </a:r>
            <a:r>
              <a:rPr kumimoji="0" lang="ru-RU" altLang="ru-RU"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Молекулярный вес 4. Высокая грузоподъёмность, безвреден, безопасен, но дорог. Широко применяется для пилотируемых </a:t>
            </a:r>
            <a:r>
              <a:rPr kumimoji="0" lang="ru-RU" altLang="ru-RU"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шарльеров</a:t>
            </a:r>
            <a:r>
              <a:rPr kumimoji="0" lang="ru-RU" altLang="ru-RU"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alt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600" b="0" i="0" u="none" strike="noStrike" cap="none" normalizeH="0" baseline="0" dirty="0" smtClean="0">
                <a:ln>
                  <a:noFill/>
                </a:ln>
                <a:solidFill>
                  <a:srgbClr val="0B0080"/>
                </a:solidFill>
                <a:effectLst/>
                <a:latin typeface="Times New Roman" pitchFamily="18" charset="0"/>
                <a:ea typeface="Calibri" pitchFamily="34" charset="0"/>
                <a:cs typeface="Times New Roman" pitchFamily="18" charset="0"/>
                <a:hlinkClick r:id="rId4" tooltip="Водород"/>
              </a:rPr>
              <a:t>Водород</a:t>
            </a:r>
            <a:r>
              <a:rPr kumimoji="0" lang="ru-RU" altLang="ru-RU"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Молекулярный вес 2. Высокая грузоподъёмность, безвреден, недорог, но взрывоопасен. Широко применяется для беспилотных </a:t>
            </a:r>
            <a:r>
              <a:rPr kumimoji="0" lang="ru-RU" altLang="ru-RU"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шарльеров</a:t>
            </a:r>
            <a:endParaRPr kumimoji="0" lang="ru-RU" alt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98782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5121"/>
                                        </p:tgtEl>
                                        <p:attrNameLst>
                                          <p:attrName>style.visibility</p:attrName>
                                        </p:attrNameLst>
                                      </p:cBhvr>
                                      <p:to>
                                        <p:strVal val="visible"/>
                                      </p:to>
                                    </p:set>
                                    <p:anim calcmode="lin" valueType="num">
                                      <p:cBhvr additive="base">
                                        <p:cTn id="16" dur="500" fill="hold"/>
                                        <p:tgtEl>
                                          <p:spTgt spid="5121"/>
                                        </p:tgtEl>
                                        <p:attrNameLst>
                                          <p:attrName>ppt_x</p:attrName>
                                        </p:attrNameLst>
                                      </p:cBhvr>
                                      <p:tavLst>
                                        <p:tav tm="0">
                                          <p:val>
                                            <p:strVal val="#ppt_x"/>
                                          </p:val>
                                        </p:tav>
                                        <p:tav tm="100000">
                                          <p:val>
                                            <p:strVal val="#ppt_x"/>
                                          </p:val>
                                        </p:tav>
                                      </p:tavLst>
                                    </p:anim>
                                    <p:anim calcmode="lin" valueType="num">
                                      <p:cBhvr additive="base">
                                        <p:cTn id="17" dur="500" fill="hold"/>
                                        <p:tgtEl>
                                          <p:spTgt spid="51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05070" y="764704"/>
            <a:ext cx="8587410" cy="2862322"/>
          </a:xfrm>
          <a:prstGeom prst="rect">
            <a:avLst/>
          </a:prstGeom>
        </p:spPr>
        <p:txBody>
          <a:bodyPr wrap="square">
            <a:spAutoFit/>
          </a:bodyPr>
          <a:lstStyle/>
          <a:p>
            <a:r>
              <a:rPr lang="ru-RU" sz="2000" dirty="0" smtClean="0">
                <a:latin typeface="Times New Roman" panose="02020603050405020304" pitchFamily="18" charset="0"/>
                <a:cs typeface="Times New Roman" panose="02020603050405020304" pitchFamily="18" charset="0"/>
              </a:rPr>
              <a:t>                                              Что </a:t>
            </a:r>
            <a:r>
              <a:rPr lang="ru-RU" sz="2000" dirty="0">
                <a:latin typeface="Times New Roman" panose="02020603050405020304" pitchFamily="18" charset="0"/>
                <a:cs typeface="Times New Roman" panose="02020603050405020304" pitchFamily="18" charset="0"/>
              </a:rPr>
              <a:t>лучше — монгольфьер или </a:t>
            </a:r>
            <a:r>
              <a:rPr lang="ru-RU" sz="2000" dirty="0" err="1">
                <a:latin typeface="Times New Roman" panose="02020603050405020304" pitchFamily="18" charset="0"/>
                <a:cs typeface="Times New Roman" panose="02020603050405020304" pitchFamily="18" charset="0"/>
              </a:rPr>
              <a:t>шарльер</a:t>
            </a:r>
            <a:r>
              <a:rPr lang="ru-RU" sz="20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Соревнования </a:t>
            </a:r>
            <a:r>
              <a:rPr lang="ru-RU" sz="1600" dirty="0">
                <a:latin typeface="Times New Roman" panose="02020603050405020304" pitchFamily="18" charset="0"/>
                <a:cs typeface="Times New Roman" panose="02020603050405020304" pitchFamily="18" charset="0"/>
              </a:rPr>
              <a:t>монгольфьеров и </a:t>
            </a:r>
            <a:r>
              <a:rPr lang="ru-RU" sz="1600" dirty="0" err="1">
                <a:latin typeface="Times New Roman" panose="02020603050405020304" pitchFamily="18" charset="0"/>
                <a:cs typeface="Times New Roman" panose="02020603050405020304" pitchFamily="18" charset="0"/>
              </a:rPr>
              <a:t>шарльеров</a:t>
            </a:r>
            <a:r>
              <a:rPr lang="ru-RU" sz="1600" dirty="0">
                <a:latin typeface="Times New Roman" panose="02020603050405020304" pitchFamily="18" charset="0"/>
                <a:cs typeface="Times New Roman" panose="02020603050405020304" pitchFamily="18" charset="0"/>
              </a:rPr>
              <a:t> продолжались многие десятилетия. И та и другая конструкции обладали как определенными достоинствами, так и недостатками. Скажем, пилоты монгольфьеров, взяв с собой в полет газовую горелку, могли летать часами, а то и сутками, время от времени подогревая воздух в оболочке. Зато </a:t>
            </a:r>
            <a:r>
              <a:rPr lang="ru-RU" sz="1600" dirty="0" err="1">
                <a:latin typeface="Times New Roman" panose="02020603050405020304" pitchFamily="18" charset="0"/>
                <a:cs typeface="Times New Roman" panose="02020603050405020304" pitchFamily="18" charset="0"/>
              </a:rPr>
              <a:t>шарльеры</a:t>
            </a:r>
            <a:r>
              <a:rPr lang="ru-RU" sz="1600" dirty="0">
                <a:latin typeface="Times New Roman" panose="02020603050405020304" pitchFamily="18" charset="0"/>
                <a:cs typeface="Times New Roman" panose="02020603050405020304" pitchFamily="18" charset="0"/>
              </a:rPr>
              <a:t> обладали большей подъемной силой, позволяли подниматься даже в стратосферу. Такие высотные шары так и называли — стратостатами. Однако пилотам </a:t>
            </a:r>
            <a:r>
              <a:rPr lang="ru-RU" sz="1600" dirty="0" err="1">
                <a:latin typeface="Times New Roman" panose="02020603050405020304" pitchFamily="18" charset="0"/>
                <a:cs typeface="Times New Roman" panose="02020603050405020304" pitchFamily="18" charset="0"/>
              </a:rPr>
              <a:t>шарльеров</a:t>
            </a:r>
            <a:r>
              <a:rPr lang="ru-RU" sz="1600" dirty="0">
                <a:latin typeface="Times New Roman" panose="02020603050405020304" pitchFamily="18" charset="0"/>
                <a:cs typeface="Times New Roman" panose="02020603050405020304" pitchFamily="18" charset="0"/>
              </a:rPr>
              <a:t> приходится брать в корзины балласт — песок в мешках, свинцовую дробь или просто воду. По мере того как гелий постепенно выходил из оболочки (а еще никому не удалось сделать ее абсолютно герметичной), подъемная сила шара уменьшалась. И поддерживать его в полете удавалось, постепенно сбрасывая балласт за борт.</a:t>
            </a:r>
          </a:p>
        </p:txBody>
      </p:sp>
      <p:graphicFrame>
        <p:nvGraphicFramePr>
          <p:cNvPr id="6" name="Таблица 5"/>
          <p:cNvGraphicFramePr>
            <a:graphicFrameLocks noGrp="1"/>
          </p:cNvGraphicFramePr>
          <p:nvPr>
            <p:extLst>
              <p:ext uri="{D42A27DB-BD31-4B8C-83A1-F6EECF244321}">
                <p14:modId xmlns:p14="http://schemas.microsoft.com/office/powerpoint/2010/main" val="574498774"/>
              </p:ext>
            </p:extLst>
          </p:nvPr>
        </p:nvGraphicFramePr>
        <p:xfrm>
          <a:off x="295978" y="3717032"/>
          <a:ext cx="8568952" cy="2637409"/>
        </p:xfrm>
        <a:graphic>
          <a:graphicData uri="http://schemas.openxmlformats.org/drawingml/2006/table">
            <a:tbl>
              <a:tblPr firstRow="1" bandRow="1">
                <a:tableStyleId>{5940675A-B579-460E-94D1-54222C63F5DA}</a:tableStyleId>
              </a:tblPr>
              <a:tblGrid>
                <a:gridCol w="3541397"/>
                <a:gridCol w="2909387"/>
                <a:gridCol w="2118168"/>
              </a:tblGrid>
              <a:tr h="370840">
                <a:tc>
                  <a:txBody>
                    <a:bodyPr/>
                    <a:lstStyle/>
                    <a:p>
                      <a:r>
                        <a:rPr lang="ru-RU" sz="1600" dirty="0" smtClean="0">
                          <a:latin typeface="Times New Roman" panose="02020603050405020304" pitchFamily="18" charset="0"/>
                          <a:cs typeface="Times New Roman" panose="02020603050405020304" pitchFamily="18" charset="0"/>
                        </a:rPr>
                        <a:t>Признаки</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err="1" smtClean="0">
                          <a:latin typeface="Times New Roman" panose="02020603050405020304" pitchFamily="18" charset="0"/>
                          <a:cs typeface="Times New Roman" panose="02020603050405020304" pitchFamily="18" charset="0"/>
                        </a:rPr>
                        <a:t>Шарльер</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Монгольфьер</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r>
                        <a:rPr lang="ru-RU" sz="1600" dirty="0" smtClean="0">
                          <a:latin typeface="Times New Roman" panose="02020603050405020304" pitchFamily="18" charset="0"/>
                          <a:cs typeface="Times New Roman" panose="02020603050405020304" pitchFamily="18" charset="0"/>
                        </a:rPr>
                        <a:t>Стоимость наполнителя</a:t>
                      </a:r>
                      <a:endParaRPr lang="ru-RU" sz="1600" dirty="0">
                        <a:latin typeface="Times New Roman" panose="02020603050405020304" pitchFamily="18" charset="0"/>
                        <a:cs typeface="Times New Roman" panose="02020603050405020304" pitchFamily="18" charset="0"/>
                      </a:endParaRPr>
                    </a:p>
                  </a:txBody>
                  <a:tcPr/>
                </a:tc>
                <a:tc>
                  <a:txBody>
                    <a:bodyPr/>
                    <a:lstStyle/>
                    <a:p>
                      <a:pPr algn="l">
                        <a:lnSpc>
                          <a:spcPct val="115000"/>
                        </a:lnSpc>
                        <a:spcAft>
                          <a:spcPts val="1000"/>
                        </a:spcAft>
                      </a:pPr>
                      <a:r>
                        <a:rPr lang="ru-RU" sz="1600" dirty="0">
                          <a:effectLst/>
                          <a:latin typeface="Times New Roman" panose="02020603050405020304" pitchFamily="18" charset="0"/>
                          <a:ea typeface="Calibri"/>
                          <a:cs typeface="Times New Roman" panose="02020603050405020304" pitchFamily="18" charset="0"/>
                        </a:rPr>
                        <a:t>Наполнить гелием один раз  </a:t>
                      </a:r>
                      <a:r>
                        <a:rPr lang="ru-RU" sz="1600" dirty="0">
                          <a:effectLst/>
                          <a:latin typeface="Times New Roman" panose="02020603050405020304" pitchFamily="18" charset="0"/>
                          <a:ea typeface="Times New Roman"/>
                          <a:cs typeface="Times New Roman" panose="02020603050405020304" pitchFamily="18" charset="0"/>
                        </a:rPr>
                        <a:t>баллон 40л оборотный</a:t>
                      </a:r>
                      <a:endParaRPr lang="ru-RU" sz="1600" dirty="0">
                        <a:effectLst/>
                        <a:latin typeface="Times New Roman" panose="02020603050405020304" pitchFamily="18" charset="0"/>
                        <a:ea typeface="Calibri"/>
                        <a:cs typeface="Times New Roman" panose="02020603050405020304" pitchFamily="18" charset="0"/>
                      </a:endParaRPr>
                    </a:p>
                    <a:p>
                      <a:pPr algn="l">
                        <a:lnSpc>
                          <a:spcPct val="115000"/>
                        </a:lnSpc>
                        <a:spcAft>
                          <a:spcPts val="1000"/>
                        </a:spcAft>
                      </a:pPr>
                      <a:r>
                        <a:rPr lang="ru-RU" sz="1600" b="1" dirty="0">
                          <a:effectLst/>
                          <a:latin typeface="Times New Roman" panose="02020603050405020304" pitchFamily="18" charset="0"/>
                          <a:ea typeface="Times New Roman"/>
                          <a:cs typeface="Times New Roman" panose="02020603050405020304" pitchFamily="18" charset="0"/>
                        </a:rPr>
                        <a:t>4980 р</a:t>
                      </a:r>
                      <a:endParaRPr lang="ru-RU" sz="1600" dirty="0">
                        <a:effectLst/>
                        <a:latin typeface="Times New Roman" panose="02020603050405020304" pitchFamily="18" charset="0"/>
                        <a:ea typeface="Calibri"/>
                        <a:cs typeface="Times New Roman" panose="02020603050405020304" pitchFamily="18" charset="0"/>
                      </a:endParaRPr>
                    </a:p>
                  </a:txBody>
                  <a:tcPr marL="114300" marR="114300" marT="0" marB="0"/>
                </a:tc>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Каждый раз  баллон углекислого газа 40л за 3 333 р</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r>
                        <a:rPr lang="ru-RU" sz="1600" dirty="0" smtClean="0">
                          <a:latin typeface="Times New Roman" panose="02020603050405020304" pitchFamily="18" charset="0"/>
                          <a:cs typeface="Times New Roman" panose="02020603050405020304" pitchFamily="18" charset="0"/>
                        </a:rPr>
                        <a:t>Объём </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одинаковый</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одинаковый</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r>
                        <a:rPr lang="ru-RU" sz="1600" dirty="0" smtClean="0">
                          <a:latin typeface="Times New Roman" panose="02020603050405020304" pitchFamily="18" charset="0"/>
                          <a:cs typeface="Times New Roman" panose="02020603050405020304" pitchFamily="18" charset="0"/>
                        </a:rPr>
                        <a:t>Грузоподъёмность</a:t>
                      </a:r>
                      <a:r>
                        <a:rPr lang="ru-RU" sz="1600" baseline="0" dirty="0" smtClean="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одинаковая</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одинаковая</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r>
                        <a:rPr lang="ru-RU" sz="1600" dirty="0" smtClean="0">
                          <a:latin typeface="Times New Roman" panose="02020603050405020304" pitchFamily="18" charset="0"/>
                          <a:cs typeface="Times New Roman" panose="02020603050405020304" pitchFamily="18" charset="0"/>
                        </a:rPr>
                        <a:t>Наполнитель</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Водород, горячий воздух, гелий</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Горячий воздух</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777169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331640" y="825751"/>
            <a:ext cx="6984776"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600" b="1" i="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ru-RU" sz="2000" b="1" i="1" u="sng"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Эксперимент с шариками</a:t>
            </a:r>
            <a:endParaRPr kumimoji="0" lang="ru-RU" alt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1" i="0" u="sng"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Цель</a:t>
            </a:r>
            <a:r>
              <a:rPr kumimoji="0" lang="ru-RU" alt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выяснить какой шарик продержится дольше в воздухе?</a:t>
            </a:r>
            <a:endParaRPr kumimoji="0" lang="ru-RU" altLang="ru-RU"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Материалы</a:t>
            </a:r>
            <a:r>
              <a:rPr kumimoji="0" lang="ru-RU" alt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шарик из резины с клеем внутри; шарик фольгированный; два карандаша.</a:t>
            </a: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graphicFrame>
        <p:nvGraphicFramePr>
          <p:cNvPr id="5" name="Таблица 4"/>
          <p:cNvGraphicFramePr>
            <a:graphicFrameLocks noGrp="1"/>
          </p:cNvGraphicFramePr>
          <p:nvPr>
            <p:extLst>
              <p:ext uri="{D42A27DB-BD31-4B8C-83A1-F6EECF244321}">
                <p14:modId xmlns:p14="http://schemas.microsoft.com/office/powerpoint/2010/main" val="4235835229"/>
              </p:ext>
            </p:extLst>
          </p:nvPr>
        </p:nvGraphicFramePr>
        <p:xfrm>
          <a:off x="317080" y="2132856"/>
          <a:ext cx="8826920" cy="1656185"/>
        </p:xfrm>
        <a:graphic>
          <a:graphicData uri="http://schemas.openxmlformats.org/drawingml/2006/table">
            <a:tbl>
              <a:tblPr firstRow="1" bandRow="1">
                <a:tableStyleId>{5940675A-B579-460E-94D1-54222C63F5DA}</a:tableStyleId>
              </a:tblPr>
              <a:tblGrid>
                <a:gridCol w="2206730"/>
                <a:gridCol w="2192206"/>
                <a:gridCol w="2221254"/>
                <a:gridCol w="2206730"/>
              </a:tblGrid>
              <a:tr h="767203">
                <a:tc>
                  <a:txBody>
                    <a:bodyPr/>
                    <a:lstStyle/>
                    <a:p>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Масса оболочки, г</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Объем, л</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Грузоподъемность, г</a:t>
                      </a:r>
                      <a:endParaRPr lang="ru-RU" sz="1600" dirty="0">
                        <a:latin typeface="Times New Roman" panose="02020603050405020304" pitchFamily="18" charset="0"/>
                        <a:cs typeface="Times New Roman" panose="02020603050405020304" pitchFamily="18" charset="0"/>
                      </a:endParaRPr>
                    </a:p>
                  </a:txBody>
                  <a:tcPr/>
                </a:tc>
              </a:tr>
              <a:tr h="444491">
                <a:tc>
                  <a:txBody>
                    <a:bodyPr/>
                    <a:lstStyle/>
                    <a:p>
                      <a:r>
                        <a:rPr lang="ru-RU" sz="1600" dirty="0" smtClean="0">
                          <a:latin typeface="Times New Roman" panose="02020603050405020304" pitchFamily="18" charset="0"/>
                          <a:cs typeface="Times New Roman" panose="02020603050405020304" pitchFamily="18" charset="0"/>
                        </a:rPr>
                        <a:t>Резиновый шар</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5</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3</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4</a:t>
                      </a:r>
                      <a:endParaRPr lang="ru-RU" sz="1600" dirty="0">
                        <a:latin typeface="Times New Roman" panose="02020603050405020304" pitchFamily="18" charset="0"/>
                        <a:cs typeface="Times New Roman" panose="02020603050405020304" pitchFamily="18" charset="0"/>
                      </a:endParaRPr>
                    </a:p>
                  </a:txBody>
                  <a:tcPr/>
                </a:tc>
              </a:tr>
              <a:tr h="444491">
                <a:tc>
                  <a:txBody>
                    <a:bodyPr/>
                    <a:lstStyle/>
                    <a:p>
                      <a:r>
                        <a:rPr lang="ru-RU" sz="1600" dirty="0" smtClean="0">
                          <a:latin typeface="Times New Roman" panose="02020603050405020304" pitchFamily="18" charset="0"/>
                          <a:cs typeface="Times New Roman" panose="02020603050405020304" pitchFamily="18" charset="0"/>
                        </a:rPr>
                        <a:t>Фольгированный</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9</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3</a:t>
                      </a:r>
                      <a:r>
                        <a:rPr lang="en-US" sz="1600" dirty="0" smtClean="0">
                          <a:latin typeface="Times New Roman" panose="02020603050405020304" pitchFamily="18" charset="0"/>
                          <a:cs typeface="Times New Roman" panose="02020603050405020304" pitchFamily="18" charset="0"/>
                        </a:rPr>
                        <a:t>.5</a:t>
                      </a:r>
                      <a:endParaRPr lang="ru-RU"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4</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
        <p:nvSpPr>
          <p:cNvPr id="6" name="Прямоугольник 5"/>
          <p:cNvSpPr/>
          <p:nvPr/>
        </p:nvSpPr>
        <p:spPr>
          <a:xfrm>
            <a:off x="1691680" y="3861048"/>
            <a:ext cx="5904656" cy="1815882"/>
          </a:xfrm>
          <a:prstGeom prst="rect">
            <a:avLst/>
          </a:prstGeom>
        </p:spPr>
        <p:txBody>
          <a:bodyPr wrap="square">
            <a:spAutoFit/>
          </a:bodyPr>
          <a:lstStyle/>
          <a:p>
            <a:r>
              <a:rPr lang="ru-RU" sz="1600" dirty="0">
                <a:latin typeface="Times New Roman" panose="02020603050405020304" pitchFamily="18" charset="0"/>
                <a:cs typeface="Times New Roman" panose="02020603050405020304" pitchFamily="18" charset="0"/>
              </a:rPr>
              <a:t>В первый день оба шарика подняли карандаши и держали их в воздухе. На второй день фольгированный шарик чуть-чуть спустился, но все еще не касался земли. Резиновый шарик без изменений. На третий день фольгированный шарик спустился до земли, а резиновый чуть-чуть спустился. В итоге через 5 дней резиновый шарик сдулся, а фольгированный остался.</a:t>
            </a:r>
          </a:p>
          <a:p>
            <a:r>
              <a:rPr lang="ru-RU" sz="1600" b="1" u="sng" dirty="0">
                <a:latin typeface="Times New Roman" panose="02020603050405020304" pitchFamily="18" charset="0"/>
                <a:cs typeface="Times New Roman" panose="02020603050405020304" pitchFamily="18" charset="0"/>
              </a:rPr>
              <a:t>Вывод</a:t>
            </a:r>
            <a:r>
              <a:rPr lang="ru-RU" sz="1600" dirty="0">
                <a:latin typeface="Times New Roman" panose="02020603050405020304" pitchFamily="18" charset="0"/>
                <a:cs typeface="Times New Roman" panose="02020603050405020304" pitchFamily="18" charset="0"/>
              </a:rPr>
              <a:t>: фольгированный шарик держится дольше.</a:t>
            </a:r>
          </a:p>
        </p:txBody>
      </p:sp>
    </p:spTree>
    <p:extLst>
      <p:ext uri="{BB962C8B-B14F-4D97-AF65-F5344CB8AC3E}">
        <p14:creationId xmlns:p14="http://schemas.microsoft.com/office/powerpoint/2010/main" val="80456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200</TotalTime>
  <Words>653</Words>
  <Application>Microsoft Office PowerPoint</Application>
  <PresentationFormat>Экран (4:3)</PresentationFormat>
  <Paragraphs>125</Paragraphs>
  <Slides>14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Волна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14</cp:revision>
  <dcterms:created xsi:type="dcterms:W3CDTF">2013-12-24T13:53:34Z</dcterms:created>
  <dcterms:modified xsi:type="dcterms:W3CDTF">2013-12-24T17:14:51Z</dcterms:modified>
</cp:coreProperties>
</file>