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22"/>
  </p:notesMasterIdLst>
  <p:sldIdLst>
    <p:sldId id="256" r:id="rId2"/>
    <p:sldId id="280" r:id="rId3"/>
    <p:sldId id="281" r:id="rId4"/>
    <p:sldId id="282" r:id="rId5"/>
    <p:sldId id="283" r:id="rId6"/>
    <p:sldId id="285" r:id="rId7"/>
    <p:sldId id="284" r:id="rId8"/>
    <p:sldId id="286" r:id="rId9"/>
    <p:sldId id="261" r:id="rId10"/>
    <p:sldId id="265" r:id="rId11"/>
    <p:sldId id="262" r:id="rId12"/>
    <p:sldId id="268" r:id="rId13"/>
    <p:sldId id="287" r:id="rId14"/>
    <p:sldId id="270" r:id="rId15"/>
    <p:sldId id="289" r:id="rId16"/>
    <p:sldId id="274" r:id="rId17"/>
    <p:sldId id="279" r:id="rId18"/>
    <p:sldId id="273" r:id="rId19"/>
    <p:sldId id="278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59056-DE90-4C57-B062-9311ED8F15D3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FDF64-0091-4BD3-B67E-18B1EB45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46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Уберите лишние пункты, большую часть можно сказать устно.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DF64-0091-4BD3-B67E-18B1EB458D0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61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370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52965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4147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071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8386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6823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2912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6454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37027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801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78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AF701802-84CA-49F7-941E-3F9F51914618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CE2697A1-BADD-45CD-9E1D-ACF94C9C5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11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442020" cy="4041648"/>
          </a:xfrm>
        </p:spPr>
        <p:txBody>
          <a:bodyPr>
            <a:normAutofit/>
          </a:bodyPr>
          <a:lstStyle/>
          <a:p>
            <a:r>
              <a:rPr lang="ru-RU" dirty="0" smtClean="0"/>
              <a:t>Экономические реформы </a:t>
            </a:r>
            <a:br>
              <a:rPr lang="ru-RU" dirty="0" smtClean="0"/>
            </a:br>
            <a:r>
              <a:rPr lang="ru-RU" dirty="0" smtClean="0"/>
              <a:t>90-ых годов в РФ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5373216"/>
            <a:ext cx="7147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Руководитель: Горловой Дмитрий Александрович 8 «В».</a:t>
            </a:r>
          </a:p>
          <a:p>
            <a:pPr algn="r"/>
            <a:r>
              <a:rPr lang="ru-RU" sz="2000" dirty="0" smtClean="0"/>
              <a:t>Консультант: Полетаева Марина Андреевна.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либерализации: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4351337"/>
          </a:xfrm>
        </p:spPr>
        <p:txBody>
          <a:bodyPr>
            <a:normAutofit/>
          </a:bodyPr>
          <a:lstStyle/>
          <a:p>
            <a:r>
              <a:rPr lang="ru-RU" sz="2800" dirty="0" smtClean="0">
                <a:hlinkClick r:id="rId2" action="ppaction://hlinksldjump"/>
              </a:rPr>
              <a:t>галопирующая инфляция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рост </a:t>
            </a:r>
            <a:r>
              <a:rPr lang="ru-RU" sz="2800" dirty="0"/>
              <a:t>неплатежей, </a:t>
            </a:r>
            <a:endParaRPr lang="ru-RU" sz="2800" dirty="0" smtClean="0"/>
          </a:p>
          <a:p>
            <a:r>
              <a:rPr lang="ru-RU" sz="2800" dirty="0" smtClean="0"/>
              <a:t>обесценение </a:t>
            </a:r>
            <a:r>
              <a:rPr lang="ru-RU" sz="2800" dirty="0"/>
              <a:t>заработной платы, </a:t>
            </a:r>
            <a:endParaRPr lang="ru-RU" sz="2800" dirty="0" smtClean="0"/>
          </a:p>
          <a:p>
            <a:r>
              <a:rPr lang="ru-RU" sz="2800" dirty="0" smtClean="0"/>
              <a:t>обесценение </a:t>
            </a:r>
            <a:r>
              <a:rPr lang="ru-RU" sz="2800" dirty="0"/>
              <a:t>доходов и сбережений населения, </a:t>
            </a:r>
            <a:endParaRPr lang="ru-RU" sz="2800" dirty="0" smtClean="0"/>
          </a:p>
          <a:p>
            <a:r>
              <a:rPr lang="ru-RU" sz="2800" dirty="0" smtClean="0"/>
              <a:t>рост безработицы.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7905" y="4392159"/>
            <a:ext cx="1787979" cy="178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116632"/>
            <a:ext cx="7269480" cy="1325562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либерализации</a:t>
            </a:r>
            <a:endParaRPr lang="ru-RU" dirty="0"/>
          </a:p>
        </p:txBody>
      </p:sp>
      <p:pic>
        <p:nvPicPr>
          <p:cNvPr id="18434" name="Picture 2" descr="https://upload.wikimedia.org/wikipedia/commons/5/59/Pn-meeting-march-1997-prav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974" y="1675929"/>
            <a:ext cx="7748340" cy="5044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ru-RU" dirty="0" smtClean="0"/>
              <a:t>Следующий шаг - </a:t>
            </a:r>
            <a:endParaRPr lang="ru-RU" dirty="0"/>
          </a:p>
        </p:txBody>
      </p:sp>
      <p:pic>
        <p:nvPicPr>
          <p:cNvPr id="3" name="Рисунок 2" descr="privatizac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14422"/>
            <a:ext cx="7742820" cy="5084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Приватизация.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51291" y="1628800"/>
            <a:ext cx="7370012" cy="4351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i="1" dirty="0" smtClean="0"/>
              <a:t>	«…определение </a:t>
            </a:r>
            <a:r>
              <a:rPr lang="ru-RU" sz="2800" i="1" dirty="0"/>
              <a:t>начальной цены для продажи предприятия по конкурсу (на аукционе) или величины уставного капитала акционерного общества» должно производиться «на основании оценки предприятия по его предполагаемой доходности (в случае его сохранения</a:t>
            </a:r>
            <a:r>
              <a:rPr lang="ru-RU" sz="2800" i="1" dirty="0" smtClean="0"/>
              <a:t>)»</a:t>
            </a:r>
            <a:r>
              <a:rPr lang="ru-RU" sz="2800" dirty="0" smtClean="0"/>
              <a:t>.</a:t>
            </a:r>
          </a:p>
          <a:p>
            <a:pPr marL="0" indent="0" algn="r">
              <a:buNone/>
            </a:pPr>
            <a:r>
              <a:rPr lang="ru-RU" dirty="0"/>
              <a:t>закон «О приватизации государственных и муниципальных предприятий в РСФСР»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4049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Реформа налоговой системы.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43513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Введение НДС;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Закон «О </a:t>
            </a:r>
            <a:r>
              <a:rPr lang="ru-RU" sz="2800" dirty="0"/>
              <a:t>подоходном налоге с физических </a:t>
            </a:r>
            <a:r>
              <a:rPr lang="ru-RU" sz="2800" dirty="0" smtClean="0"/>
              <a:t>лиц»;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Закон </a:t>
            </a:r>
            <a:r>
              <a:rPr lang="ru-RU" sz="2800" dirty="0" smtClean="0"/>
              <a:t>«О </a:t>
            </a:r>
            <a:r>
              <a:rPr lang="ru-RU" sz="2800" dirty="0"/>
              <a:t>налоге на прибыль предприятий и </a:t>
            </a:r>
            <a:r>
              <a:rPr lang="ru-RU" sz="2800" dirty="0" smtClean="0"/>
              <a:t>организаций»;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Законы о </a:t>
            </a:r>
            <a:r>
              <a:rPr lang="ru-RU" sz="2800" dirty="0"/>
              <a:t>налогах на имущество физических </a:t>
            </a:r>
            <a:r>
              <a:rPr lang="ru-RU" sz="2800" dirty="0" smtClean="0"/>
              <a:t>лиц и предприятий.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реформ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9256" y="404664"/>
            <a:ext cx="2420888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512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реформ в сфере промышленности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20"/>
              </a:spcAft>
              <a:buSzPts val="1400"/>
            </a:pP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Денационализация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20"/>
              </a:spcAft>
              <a:buSzPts val="1400"/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Приватизация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20"/>
              </a:spcAft>
              <a:buSzPts val="1400"/>
            </a:pP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Создание </a:t>
            </a: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класса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собственников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20"/>
              </a:spcAft>
              <a:buSzPts val="1400"/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Сокращение или ликвидация гос. з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аказа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20"/>
              </a:spcAft>
              <a:buSzPts val="1400"/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Конверсия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ВПК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20"/>
              </a:spcAft>
              <a:buSzPts val="1400"/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Включение в рыночные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отношения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ru-RU" sz="2400" dirty="0" err="1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Деиндустриализация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 страны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Развал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ВПК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Безработица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Падение </a:t>
            </a: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уровня жизни большей части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населения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реформ в сфере сельского хозяйства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120"/>
              </a:spcAft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Образование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частных хозяйств;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20"/>
              </a:spcAft>
            </a:pP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Повышение </a:t>
            </a: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темпа с\х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производства;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20"/>
              </a:spcAft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Осуществление социально справедливого перераспределения земельных ресурсов.</a:t>
            </a:r>
            <a:endParaRPr lang="en-US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Сокращение объема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производства;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Сокращение посевных площадей, поголовья скота, фонда </a:t>
            </a: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семян;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Быстрый рост цен</a:t>
            </a: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400" dirty="0" smtClean="0">
              <a:solidFill>
                <a:srgbClr val="252525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ru-RU" sz="2400" dirty="0" smtClean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Отечественный </a:t>
            </a:r>
            <a:r>
              <a:rPr lang="ru-RU" sz="2400" dirty="0">
                <a:solidFill>
                  <a:srgbClr val="252525"/>
                </a:solidFill>
                <a:latin typeface="Times New Roman"/>
                <a:ea typeface="Calibri"/>
                <a:cs typeface="Times New Roman"/>
              </a:rPr>
              <a:t>производитель стал нерентабельным. 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вопросы.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Почему было решено воспользоваться методом «</a:t>
            </a:r>
            <a:r>
              <a:rPr lang="ru-RU" sz="2800" dirty="0">
                <a:solidFill>
                  <a:schemeClr val="tx1"/>
                </a:solidFill>
                <a:hlinkClick r:id="rId2" action="ppaction://hlinksldjump"/>
              </a:rPr>
              <a:t>шоковой терапией</a:t>
            </a:r>
            <a:r>
              <a:rPr lang="ru-RU" sz="2800" dirty="0">
                <a:solidFill>
                  <a:schemeClr val="tx1"/>
                </a:solidFill>
              </a:rPr>
              <a:t>» для реформ?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Почему </a:t>
            </a:r>
            <a:r>
              <a:rPr lang="ru-RU" sz="2800" dirty="0">
                <a:solidFill>
                  <a:schemeClr val="tx1"/>
                </a:solidFill>
              </a:rPr>
              <a:t>правительство решило проводить реформы в сторону полностью рыночной экономики, а не в сторону смешанной, которая была установлена в большинстве прогрессивных стран мира на тот момент</a:t>
            </a:r>
            <a:r>
              <a:rPr lang="ru-RU" sz="2800" dirty="0" smtClean="0">
                <a:solidFill>
                  <a:schemeClr val="tx1"/>
                </a:solidFill>
              </a:rPr>
              <a:t>?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99515">
            <a:off x="344355" y="191480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573016"/>
            <a:ext cx="2652075" cy="2652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экономических систем.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64088" y="4800600"/>
            <a:ext cx="2646056" cy="16916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Рыночная;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Плановая;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Смешанная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8069" y="332656"/>
            <a:ext cx="2652075" cy="26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7844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480" y="-459432"/>
            <a:ext cx="7269480" cy="1325562"/>
          </a:xfrm>
        </p:spPr>
        <p:txBody>
          <a:bodyPr>
            <a:normAutofit/>
          </a:bodyPr>
          <a:lstStyle/>
          <a:p>
            <a:r>
              <a:rPr lang="ru-RU" dirty="0" smtClean="0"/>
              <a:t>Словарь экономиста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908720"/>
            <a:ext cx="8786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Либерализация</a:t>
            </a:r>
            <a:r>
              <a:rPr lang="ru-RU" dirty="0" smtClean="0"/>
              <a:t> – это процесс освобождения экономики от чрезмерного управляющего воздействия государственной власти на рыночные механизмы, - воздействия, сковывающего внутренние силы рынка, как самоорганизующейся, саморазвивающейся и самонастраивающейся системы.(</a:t>
            </a:r>
            <a:r>
              <a:rPr lang="en-US" dirty="0" smtClean="0">
                <a:hlinkClick r:id="rId2" action="ppaction://hlinksldjump"/>
              </a:rPr>
              <a:t>Back</a:t>
            </a:r>
            <a:r>
              <a:rPr lang="en-US" dirty="0" smtClean="0"/>
              <a:t>).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284282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Галопирующая инфляция</a:t>
            </a:r>
            <a:r>
              <a:rPr lang="ru-RU" dirty="0"/>
              <a:t> — инфляция, развивающаяся стремительными </a:t>
            </a:r>
            <a:r>
              <a:rPr lang="ru-RU" dirty="0" smtClean="0"/>
              <a:t>темпами.</a:t>
            </a:r>
            <a:r>
              <a:rPr lang="en-US" dirty="0" smtClean="0"/>
              <a:t> </a:t>
            </a:r>
            <a:r>
              <a:rPr lang="ru-RU" dirty="0" smtClean="0"/>
              <a:t>Реже </a:t>
            </a:r>
            <a:r>
              <a:rPr lang="ru-RU" dirty="0"/>
              <a:t>употребляется несколько другое по смыслу определение — инфляция, нарастающая скачкообразными темпами</a:t>
            </a:r>
            <a:r>
              <a:rPr lang="ru-RU" dirty="0" smtClean="0"/>
              <a:t>.(</a:t>
            </a:r>
            <a:r>
              <a:rPr lang="en-US" dirty="0" smtClean="0">
                <a:hlinkClick r:id="rId3" action="ppaction://hlinksldjump"/>
              </a:rPr>
              <a:t>Back</a:t>
            </a:r>
            <a:r>
              <a:rPr lang="en-US" dirty="0" smtClean="0"/>
              <a:t>).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141538"/>
            <a:ext cx="8786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ВВП</a:t>
            </a:r>
            <a:r>
              <a:rPr lang="ru-RU" dirty="0"/>
              <a:t> - валовой внутренний продукт, сумма </a:t>
            </a:r>
            <a:r>
              <a:rPr lang="ru-RU" i="1" dirty="0"/>
              <a:t>рыночных</a:t>
            </a:r>
            <a:r>
              <a:rPr lang="ru-RU" dirty="0"/>
              <a:t> цен всех товаров (в том числе услуг, товаров для потребления), произведенных за год во всех отраслях экономики для экспорта и накопления, потребления, отображает часть состояния экономики страны, может быть выражен в национальной валюте</a:t>
            </a:r>
            <a:r>
              <a:rPr lang="ru-RU" dirty="0" smtClean="0"/>
              <a:t>.</a:t>
            </a:r>
            <a:r>
              <a:rPr lang="en-US" dirty="0" smtClean="0"/>
              <a:t>(</a:t>
            </a:r>
            <a:r>
              <a:rPr lang="en-US" dirty="0" smtClean="0">
                <a:hlinkClick r:id="rId4" action="ppaction://hlinksldjump"/>
              </a:rPr>
              <a:t>Back</a:t>
            </a:r>
            <a:r>
              <a:rPr lang="en-US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Реформы </a:t>
            </a:r>
            <a:r>
              <a:rPr lang="ru-RU" b="1" dirty="0"/>
              <a:t>сверху </a:t>
            </a:r>
            <a:r>
              <a:rPr lang="ru-RU" dirty="0"/>
              <a:t>- это изменения в сфере государства по указу его верховного управления, без согласия народа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Приватизация</a:t>
            </a:r>
            <a:r>
              <a:rPr lang="ru-RU" dirty="0" smtClean="0"/>
              <a:t> – форма преобразования собственности, представляющая собой процесс перехода (в форме продажи или передачи) государственной и муниципальной собственности в частные руки.(</a:t>
            </a:r>
            <a:r>
              <a:rPr lang="en-US" dirty="0" smtClean="0">
                <a:hlinkClick r:id="rId5" action="ppaction://hlinksldjump"/>
              </a:rPr>
              <a:t>Back</a:t>
            </a:r>
            <a:r>
              <a:rPr lang="en-US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Шоковая </a:t>
            </a:r>
            <a:r>
              <a:rPr lang="ru-RU" b="1" dirty="0"/>
              <a:t>терапия </a:t>
            </a:r>
            <a:r>
              <a:rPr lang="ru-RU" dirty="0"/>
              <a:t>- это экономическая теория, на которой основываются изменения в экономике государства, например для выхода из кризиса или т.п., к ней относится либерализация цен</a:t>
            </a:r>
            <a:r>
              <a:rPr lang="ru-RU" dirty="0" smtClean="0"/>
              <a:t>.(</a:t>
            </a:r>
            <a:r>
              <a:rPr lang="en-US" dirty="0" smtClean="0">
                <a:hlinkClick r:id="rId6" action="ppaction://hlinksldjump"/>
              </a:rPr>
              <a:t>Back</a:t>
            </a:r>
            <a:r>
              <a:rPr lang="en-US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Рыночная экономика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372" y="1844824"/>
            <a:ext cx="7874068" cy="435133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Нет </a:t>
            </a:r>
            <a:r>
              <a:rPr lang="ru-RU" sz="2800" dirty="0"/>
              <a:t>единого </a:t>
            </a:r>
            <a:r>
              <a:rPr lang="ru-RU" sz="2800" dirty="0" smtClean="0"/>
              <a:t>управления;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Большую часть </a:t>
            </a:r>
            <a:r>
              <a:rPr lang="ru-RU" sz="2800" dirty="0">
                <a:hlinkClick r:id="rId2" action="ppaction://hlinksldjump"/>
              </a:rPr>
              <a:t>ВВП</a:t>
            </a:r>
            <a:r>
              <a:rPr lang="ru-RU" sz="2800" dirty="0"/>
              <a:t> контролирует частный сектор</a:t>
            </a:r>
            <a:r>
              <a:rPr lang="ru-RU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Легко приспосабливается к изменениям</a:t>
            </a:r>
            <a:r>
              <a:rPr lang="ru-RU" sz="2800" dirty="0"/>
              <a:t>;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Развита конкуренция;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5857" y="4437112"/>
            <a:ext cx="2220027" cy="222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385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Плановая </a:t>
            </a:r>
            <a:r>
              <a:rPr lang="ru-RU" dirty="0" smtClean="0"/>
              <a:t>экономика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Единый </a:t>
            </a:r>
            <a:r>
              <a:rPr lang="ru-RU" sz="2800" dirty="0"/>
              <a:t>управляющий </a:t>
            </a:r>
            <a:r>
              <a:rPr lang="ru-RU" sz="2800" dirty="0" smtClean="0"/>
              <a:t>центр;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За </a:t>
            </a:r>
            <a:r>
              <a:rPr lang="ru-RU" sz="2800" dirty="0"/>
              <a:t>все отвечает </a:t>
            </a:r>
            <a:r>
              <a:rPr lang="ru-RU" sz="2800" dirty="0" smtClean="0"/>
              <a:t>государство;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Нет </a:t>
            </a:r>
            <a:r>
              <a:rPr lang="ru-RU" sz="2800" dirty="0"/>
              <a:t>частного </a:t>
            </a:r>
            <a:r>
              <a:rPr lang="ru-RU" sz="2800" dirty="0" smtClean="0"/>
              <a:t>бизнеса;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Не </a:t>
            </a:r>
            <a:r>
              <a:rPr lang="ru-RU" sz="2800" dirty="0"/>
              <a:t>любит изменений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3933056"/>
            <a:ext cx="2635772" cy="263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744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Смешанная </a:t>
            </a:r>
            <a:r>
              <a:rPr lang="ru-RU" dirty="0" smtClean="0"/>
              <a:t>экономика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Некоторая </a:t>
            </a:r>
            <a:r>
              <a:rPr lang="ru-RU" sz="2800" dirty="0"/>
              <a:t>доля вмешательства </a:t>
            </a:r>
            <a:r>
              <a:rPr lang="ru-RU" sz="2800" dirty="0" smtClean="0"/>
              <a:t>государства;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Ч</a:t>
            </a:r>
            <a:r>
              <a:rPr lang="ru-RU" sz="2800" dirty="0" smtClean="0"/>
              <a:t>астный </a:t>
            </a:r>
            <a:r>
              <a:rPr lang="ru-RU" sz="2800" dirty="0"/>
              <a:t>сектор </a:t>
            </a:r>
            <a:r>
              <a:rPr lang="ru-RU" sz="2800" dirty="0" smtClean="0"/>
              <a:t>наравне </a:t>
            </a:r>
            <a:r>
              <a:rPr lang="ru-RU" sz="2800" dirty="0"/>
              <a:t>с </a:t>
            </a:r>
            <a:r>
              <a:rPr lang="ru-RU" sz="2800" dirty="0" smtClean="0"/>
              <a:t>государственным;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Большей </a:t>
            </a:r>
            <a:r>
              <a:rPr lang="ru-RU" sz="2800" dirty="0"/>
              <a:t>части стран присущ этот экономический строй.</a:t>
            </a:r>
            <a:endParaRPr lang="en-US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9" y="4528316"/>
            <a:ext cx="2131716" cy="213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890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-963488"/>
            <a:ext cx="7063740" cy="4041648"/>
          </a:xfrm>
        </p:spPr>
        <p:txBody>
          <a:bodyPr/>
          <a:lstStyle/>
          <a:p>
            <a:r>
              <a:rPr lang="ru-RU" dirty="0"/>
              <a:t>Причины </a:t>
            </a:r>
            <a:r>
              <a:rPr lang="ru-RU" dirty="0" smtClean="0"/>
              <a:t> экономических реформ</a:t>
            </a:r>
            <a:endParaRPr lang="en-US" dirty="0"/>
          </a:p>
        </p:txBody>
      </p:sp>
      <p:pic>
        <p:nvPicPr>
          <p:cNvPr id="6" name="Рисунок 5" descr="829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 rot="20910430">
            <a:off x="2938860" y="2659679"/>
            <a:ext cx="5125661" cy="379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1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269480" cy="1325562"/>
          </a:xfrm>
        </p:spPr>
        <p:txBody>
          <a:bodyPr/>
          <a:lstStyle/>
          <a:p>
            <a:r>
              <a:rPr lang="ru-RU" dirty="0" smtClean="0"/>
              <a:t>Причины экономических реформ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500174"/>
            <a:ext cx="6446520" cy="435133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Зависимость экономики СССР </a:t>
            </a:r>
            <a:r>
              <a:rPr lang="ru-RU" sz="2800" dirty="0"/>
              <a:t>от экспорта нефти и </a:t>
            </a:r>
            <a:r>
              <a:rPr lang="ru-RU" sz="2800" dirty="0" smtClean="0"/>
              <a:t>газа;</a:t>
            </a:r>
            <a:endParaRPr lang="ru-RU" sz="2800" dirty="0"/>
          </a:p>
          <a:p>
            <a:r>
              <a:rPr lang="ru-RU" sz="2800" dirty="0" smtClean="0"/>
              <a:t>Экономический кризис.</a:t>
            </a:r>
            <a:endParaRPr lang="ru-RU" sz="2800" dirty="0"/>
          </a:p>
        </p:txBody>
      </p:sp>
      <p:pic>
        <p:nvPicPr>
          <p:cNvPr id="4" name="Рисунок 3" descr="http://e-libra.ru/files/books/2013/01/27/317704/i_08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072074"/>
            <a:ext cx="5181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e-libra.ru/files/books/2013/01/27/317704/i_083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00372"/>
            <a:ext cx="5072098" cy="20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9117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269480" cy="1325562"/>
          </a:xfrm>
        </p:spPr>
        <p:txBody>
          <a:bodyPr/>
          <a:lstStyle/>
          <a:p>
            <a:r>
              <a:rPr lang="ru-RU" dirty="0" smtClean="0"/>
              <a:t>Причины экономических реформ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285860"/>
            <a:ext cx="6721940" cy="435133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Продовольственный </a:t>
            </a:r>
            <a:r>
              <a:rPr lang="ru-RU" sz="2800" dirty="0"/>
              <a:t>кризис </a:t>
            </a:r>
            <a:r>
              <a:rPr lang="ru-RU" sz="2800" dirty="0" smtClean="0"/>
              <a:t>1990 г.;</a:t>
            </a:r>
          </a:p>
          <a:p>
            <a:r>
              <a:rPr lang="ru-RU" sz="2800" dirty="0" smtClean="0"/>
              <a:t>Дефицит </a:t>
            </a:r>
            <a:r>
              <a:rPr lang="ru-RU" sz="2800" dirty="0"/>
              <a:t>товаров первой </a:t>
            </a:r>
            <a:r>
              <a:rPr lang="ru-RU" sz="2800" dirty="0" smtClean="0"/>
              <a:t>необходимости. </a:t>
            </a:r>
            <a:endParaRPr lang="ru-RU" sz="2800" dirty="0"/>
          </a:p>
        </p:txBody>
      </p:sp>
      <p:pic>
        <p:nvPicPr>
          <p:cNvPr id="6" name="Picture 2" descr="http://e-libra.ru/files/books/2013/01/27/317704/i_07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496"/>
            <a:ext cx="5459887" cy="2895582"/>
          </a:xfrm>
          <a:prstGeom prst="rect">
            <a:avLst/>
          </a:prstGeom>
          <a:noFill/>
        </p:spPr>
      </p:pic>
      <p:pic>
        <p:nvPicPr>
          <p:cNvPr id="7" name="Picture 4" descr="http://e-libra.ru/files/books/2013/01/27/317704/i_0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786190"/>
            <a:ext cx="5091372" cy="28465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7771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Начало реформ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643050"/>
            <a:ext cx="7429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0" y="6357934"/>
            <a:ext cx="342902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4351337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solidFill>
                  <a:srgbClr val="2F3030"/>
                </a:solidFill>
                <a:ea typeface="Times New Roman" pitchFamily="18" charset="0"/>
                <a:cs typeface="Arial" pitchFamily="34" charset="0"/>
              </a:rPr>
              <a:t>Экономическая и политическая </a:t>
            </a:r>
            <a:r>
              <a:rPr lang="ru-RU" sz="3200" dirty="0" smtClean="0">
                <a:hlinkClick r:id="rId3" action="ppaction://hlinksldjump"/>
              </a:rPr>
              <a:t>либерализация</a:t>
            </a:r>
            <a:r>
              <a:rPr lang="ru-RU" sz="3200" dirty="0" smtClean="0">
                <a:solidFill>
                  <a:srgbClr val="2F3030"/>
                </a:solidFill>
                <a:ea typeface="Times New Roman" pitchFamily="18" charset="0"/>
                <a:cs typeface="Arial" pitchFamily="34" charset="0"/>
              </a:rPr>
              <a:t>, </a:t>
            </a:r>
            <a:endParaRPr lang="ru-RU" sz="3200" dirty="0">
              <a:solidFill>
                <a:srgbClr val="2F303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sz="3200" b="1" dirty="0" smtClean="0">
                <a:solidFill>
                  <a:srgbClr val="2F3030"/>
                </a:solidFill>
                <a:ea typeface="Times New Roman" pitchFamily="18" charset="0"/>
                <a:cs typeface="Arial" pitchFamily="34" charset="0"/>
              </a:rPr>
              <a:t>VS</a:t>
            </a:r>
            <a:endParaRPr lang="ru-RU" sz="3200" b="1" dirty="0" smtClean="0">
              <a:solidFill>
                <a:srgbClr val="2F3030"/>
              </a:solidFill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ru-RU" sz="3200" dirty="0" smtClean="0">
                <a:solidFill>
                  <a:srgbClr val="2F3030"/>
                </a:solidFill>
                <a:ea typeface="Times New Roman" pitchFamily="18" charset="0"/>
                <a:cs typeface="Arial" pitchFamily="34" charset="0"/>
              </a:rPr>
              <a:t>управление </a:t>
            </a:r>
            <a:r>
              <a:rPr lang="ru-RU" sz="3200" dirty="0">
                <a:solidFill>
                  <a:srgbClr val="2F3030"/>
                </a:solidFill>
                <a:ea typeface="Times New Roman" pitchFamily="18" charset="0"/>
                <a:cs typeface="Arial" pitchFamily="34" charset="0"/>
              </a:rPr>
              <a:t>валютно-финансовым кризисом </a:t>
            </a:r>
            <a:endParaRPr lang="ru-RU" sz="3200" dirty="0" smtClean="0">
              <a:solidFill>
                <a:srgbClr val="2F3030"/>
              </a:solidFill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3679" y="4423047"/>
            <a:ext cx="1934887" cy="1934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873</TotalTime>
  <Words>369</Words>
  <Application>Microsoft Office PowerPoint</Application>
  <PresentationFormat>Экран (4:3)</PresentationFormat>
  <Paragraphs>84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View</vt:lpstr>
      <vt:lpstr>Экономические реформы  90-ых годов в РФ</vt:lpstr>
      <vt:lpstr>Типы экономических систем.</vt:lpstr>
      <vt:lpstr>Рыночная экономика</vt:lpstr>
      <vt:lpstr>Плановая экономика</vt:lpstr>
      <vt:lpstr>Смешанная экономика</vt:lpstr>
      <vt:lpstr>Причины  экономических реформ</vt:lpstr>
      <vt:lpstr>Причины экономических реформ</vt:lpstr>
      <vt:lpstr>Причины экономических реформ</vt:lpstr>
      <vt:lpstr>Начало реформ</vt:lpstr>
      <vt:lpstr>Результаты либерализации:</vt:lpstr>
      <vt:lpstr>Результаты либерализации</vt:lpstr>
      <vt:lpstr>Следующий шаг - </vt:lpstr>
      <vt:lpstr>Приватизация.</vt:lpstr>
      <vt:lpstr>Реформа налоговой системы.</vt:lpstr>
      <vt:lpstr>Результаты реформ</vt:lpstr>
      <vt:lpstr>Результаты реформ в сфере промышленности</vt:lpstr>
      <vt:lpstr>Результаты реформ в сфере сельского хозяйства</vt:lpstr>
      <vt:lpstr>Главные вопросы.</vt:lpstr>
      <vt:lpstr>Спасибо за внимание!</vt:lpstr>
      <vt:lpstr>Словарь экономиста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Dima</dc:creator>
  <cp:lastModifiedBy>Dima</cp:lastModifiedBy>
  <cp:revision>71</cp:revision>
  <dcterms:created xsi:type="dcterms:W3CDTF">2016-11-19T13:46:32Z</dcterms:created>
  <dcterms:modified xsi:type="dcterms:W3CDTF">2016-12-18T17:00:07Z</dcterms:modified>
</cp:coreProperties>
</file>