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68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06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12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68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6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0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33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47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7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7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3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C3EC-11CE-4B1B-9C05-E8019A5142A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74B9-C7AE-47B3-85DA-47C85B9E7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  <p:sp>
        <p:nvSpPr>
          <p:cNvPr id="9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237" y="609602"/>
            <a:ext cx="3657600" cy="288757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Мир эпонимов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237" y="3910267"/>
            <a:ext cx="3657600" cy="242427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Консультант – Елена Юрьевна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Состав группы: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Ветохин Александр 7 «Б»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Артур Апанович 7 «А»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Василий Долотов 7 «Б»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DD4638"/>
                </a:solidFill>
              </a:rPr>
              <a:t>Гуляев Артемий 7 «Б»</a:t>
            </a:r>
          </a:p>
          <a:p>
            <a:pPr>
              <a:lnSpc>
                <a:spcPct val="70000"/>
              </a:lnSpc>
            </a:pPr>
            <a:endParaRPr lang="ru-RU" sz="1100" dirty="0">
              <a:solidFill>
                <a:srgbClr val="DD463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8282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030" r="1167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Бойкот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>
                <a:solidFill>
                  <a:schemeClr val="bg1"/>
                </a:solidFill>
              </a:rPr>
              <a:t>	</a:t>
            </a:r>
            <a:r>
              <a:rPr lang="ru-RU" sz="2400" b="1">
                <a:solidFill>
                  <a:schemeClr val="bg1"/>
                </a:solidFill>
              </a:rPr>
              <a:t>Бойкот</a:t>
            </a:r>
            <a:r>
              <a:rPr lang="ru-RU" sz="2400">
                <a:solidFill>
                  <a:schemeClr val="bg1"/>
                </a:solidFill>
              </a:rPr>
              <a:t> – форма политической и экономической борьбы, предполагает полное или частичное прекращение отношений с отдельным лицом, организацией</a:t>
            </a:r>
          </a:p>
          <a:p>
            <a:pPr marL="0" indent="0">
              <a:buNone/>
            </a:pP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0280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Бегония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	</a:t>
            </a:r>
            <a:r>
              <a:rPr lang="ru-RU" sz="2400" b="1"/>
              <a:t>Бегония </a:t>
            </a:r>
            <a:r>
              <a:rPr lang="ru-RU" sz="2400"/>
              <a:t>– названа в честь французского дворянина Мишеля Бегона (1638-1710), интенданта французских колоний в Карибском море, организовавшего научную экспедицию на Антильские острова для сбора растений.</a:t>
            </a:r>
          </a:p>
          <a:p>
            <a:pPr marL="0" indent="0">
              <a:buNone/>
            </a:pP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3706773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r="4074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Бикини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</a:rPr>
              <a:t>	</a:t>
            </a:r>
            <a:r>
              <a:rPr lang="ru-RU" sz="1800" b="1">
                <a:solidFill>
                  <a:schemeClr val="bg1"/>
                </a:solidFill>
              </a:rPr>
              <a:t>Бикини</a:t>
            </a:r>
            <a:r>
              <a:rPr lang="ru-RU" sz="1800">
                <a:solidFill>
                  <a:schemeClr val="bg1"/>
                </a:solidFill>
              </a:rPr>
              <a:t> — женский купальный костюм из двух частей, названный по ассоциации с атоллом Бикини, на котором за 4 дня до первой демонстрации купальника (вызвавшей фурор) произошли испытания ядерного оружия.</a:t>
            </a:r>
          </a:p>
          <a:p>
            <a:pPr marL="0" indent="0">
              <a:buNone/>
            </a:pPr>
            <a:endParaRPr lang="ru-RU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364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r>
              <a:rPr lang="ru-RU" sz="3200" b="1">
                <a:solidFill>
                  <a:srgbClr val="FFFFFF"/>
                </a:solidFill>
              </a:rPr>
              <a:t>Ватман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	</a:t>
            </a:r>
            <a:r>
              <a:rPr lang="ru-RU" sz="2000" b="1"/>
              <a:t>Ватман</a:t>
            </a:r>
            <a:r>
              <a:rPr lang="ru-RU" sz="2000"/>
              <a:t> — белая плотная бумага высокого качества получила свое название в честь английского бумажного фабриканта Джеймса Ватмана, который в середине 1750-х годов ввел новую бумажную форму, позволявшую получать листы бумаги без следов сетки. </a:t>
            </a:r>
          </a:p>
          <a:p>
            <a:pPr marL="0" indent="0">
              <a:buNone/>
            </a:pPr>
            <a:endParaRPr lang="ru-RU" sz="2000"/>
          </a:p>
        </p:txBody>
      </p:sp>
    </p:spTree>
    <p:extLst>
      <p:ext uri="{BB962C8B-B14F-4D97-AF65-F5344CB8AC3E}">
        <p14:creationId xmlns="" xmlns:p14="http://schemas.microsoft.com/office/powerpoint/2010/main" val="393501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4000"/>
              <a:t>Водевиль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	</a:t>
            </a:r>
            <a:r>
              <a:rPr lang="ru-RU" sz="2400" b="1"/>
              <a:t>Водевиль</a:t>
            </a:r>
            <a:r>
              <a:rPr lang="ru-RU" sz="2400"/>
              <a:t> — одноактная комедийная пьеса, от французского названия местности Vau de Vire (долина реки Вир) в Нижней Нормандии, известной своими сатирическими народными песнями.</a:t>
            </a:r>
          </a:p>
          <a:p>
            <a:pPr marL="0" indent="0">
              <a:buNone/>
            </a:pP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3705199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ru-RU" b="1" dirty="0"/>
              <a:t>Вокзал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400" b="1" dirty="0"/>
              <a:t>Вокзал</a:t>
            </a:r>
            <a:r>
              <a:rPr lang="ru-RU" sz="2400" dirty="0"/>
              <a:t> — здание для обслуживания пассажиров, восходит к англ. </a:t>
            </a:r>
            <a:r>
              <a:rPr lang="ru-RU" sz="2400" dirty="0" err="1"/>
              <a:t>Vaux</a:t>
            </a:r>
            <a:r>
              <a:rPr lang="ru-RU" sz="2400" dirty="0"/>
              <a:t> </a:t>
            </a:r>
            <a:r>
              <a:rPr lang="ru-RU" sz="2400" dirty="0" err="1"/>
              <a:t>Hall</a:t>
            </a:r>
            <a:r>
              <a:rPr lang="ru-RU" sz="2400" dirty="0"/>
              <a:t>, от имени Джейн </a:t>
            </a:r>
            <a:r>
              <a:rPr lang="ru-RU" sz="2400" dirty="0" err="1"/>
              <a:t>Вокс</a:t>
            </a:r>
            <a:r>
              <a:rPr lang="ru-RU" sz="2400" dirty="0"/>
              <a:t> (</a:t>
            </a:r>
            <a:r>
              <a:rPr lang="ru-RU" sz="2400" dirty="0" err="1"/>
              <a:t>Jane</a:t>
            </a:r>
            <a:r>
              <a:rPr lang="ru-RU" sz="2400" dirty="0"/>
              <a:t> </a:t>
            </a:r>
            <a:r>
              <a:rPr lang="ru-RU" sz="2400" dirty="0" err="1"/>
              <a:t>Vaux</a:t>
            </a:r>
            <a:r>
              <a:rPr lang="ru-RU" sz="2400" dirty="0"/>
              <a:t>, </a:t>
            </a:r>
            <a:r>
              <a:rPr lang="ru-RU" sz="2400" dirty="0" err="1"/>
              <a:t>Fauxe</a:t>
            </a:r>
            <a:r>
              <a:rPr lang="ru-RU" sz="2400" dirty="0"/>
              <a:t> или </a:t>
            </a:r>
            <a:r>
              <a:rPr lang="ru-RU" sz="2400" dirty="0" err="1"/>
              <a:t>Fawkes</a:t>
            </a:r>
            <a:r>
              <a:rPr lang="ru-RU" sz="2400" dirty="0"/>
              <a:t>, по некоторым предположениям, вдовы казнённого заговорщика Гая Фокса), владелицы увеселительного загородного сада </a:t>
            </a:r>
            <a:r>
              <a:rPr lang="ru-RU" sz="2400" dirty="0" err="1"/>
              <a:t>Воксхолл-Гарденз</a:t>
            </a:r>
            <a:r>
              <a:rPr lang="ru-RU" sz="2400" dirty="0"/>
              <a:t> близ Лондона в XVII в.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87758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32" r="9091" b="133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4000" b="1"/>
              <a:t>Гобелен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	Гобелен — слово возникло во Франции в XVII веке, когда там открылась королевская мануфактура Гобеленов, продукция которой была очень популярна, и в некоторых странах гобеленом называлось всё, что выполнялось в технике шпалерного ткачества.</a:t>
            </a:r>
          </a:p>
          <a:p>
            <a:pPr marL="0" indent="0">
              <a:buNone/>
            </a:pP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1411512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74" r="2236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Джакузи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chemeClr val="bg1"/>
                </a:solidFill>
              </a:rPr>
              <a:t>Джакузи</a:t>
            </a:r>
            <a:r>
              <a:rPr lang="ru-RU" sz="2400" dirty="0">
                <a:solidFill>
                  <a:schemeClr val="bg1"/>
                </a:solidFill>
              </a:rPr>
              <a:t> — гидромассажная ванна, названа по фамилии братьев Джакузи (</a:t>
            </a:r>
            <a:r>
              <a:rPr lang="ru-RU" sz="2400" dirty="0" err="1">
                <a:solidFill>
                  <a:schemeClr val="bg1"/>
                </a:solidFill>
              </a:rPr>
              <a:t>Jacuzzi</a:t>
            </a:r>
            <a:r>
              <a:rPr lang="ru-RU" sz="2400" dirty="0">
                <a:solidFill>
                  <a:schemeClr val="bg1"/>
                </a:solidFill>
              </a:rPr>
              <a:t>), изобретателей, основавших одноимённую фирму.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913769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Джинсы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b="1" dirty="0">
                <a:solidFill>
                  <a:schemeClr val="bg1"/>
                </a:solidFill>
              </a:rPr>
              <a:t>Джинсы</a:t>
            </a:r>
            <a:r>
              <a:rPr lang="ru-RU" sz="2000" dirty="0">
                <a:solidFill>
                  <a:schemeClr val="bg1"/>
                </a:solidFill>
              </a:rPr>
              <a:t>, джинсовая ткань — заимствованное русским языком американское слово </a:t>
            </a:r>
            <a:r>
              <a:rPr lang="ru-RU" sz="2000" dirty="0" err="1">
                <a:solidFill>
                  <a:schemeClr val="bg1"/>
                </a:solidFill>
              </a:rPr>
              <a:t>jeans</a:t>
            </a:r>
            <a:r>
              <a:rPr lang="ru-RU" sz="2000" dirty="0">
                <a:solidFill>
                  <a:schemeClr val="bg1"/>
                </a:solidFill>
              </a:rPr>
              <a:t>, изготавливаемое из ткани, известной в средние века в Европе как «генуэзская саржа», произносимая в разных языках примерно так: англ. </a:t>
            </a:r>
            <a:r>
              <a:rPr lang="ru-RU" sz="2000" dirty="0" err="1">
                <a:solidFill>
                  <a:schemeClr val="bg1"/>
                </a:solidFill>
              </a:rPr>
              <a:t>jean</a:t>
            </a:r>
            <a:r>
              <a:rPr lang="ru-RU" sz="2000" dirty="0">
                <a:solidFill>
                  <a:schemeClr val="bg1"/>
                </a:solidFill>
              </a:rPr>
              <a:t>, фр. </a:t>
            </a:r>
            <a:r>
              <a:rPr lang="ru-RU" sz="2000" dirty="0" err="1">
                <a:solidFill>
                  <a:schemeClr val="bg1"/>
                </a:solidFill>
              </a:rPr>
              <a:t>jane</a:t>
            </a:r>
            <a:r>
              <a:rPr lang="ru-RU" sz="2000" dirty="0">
                <a:solidFill>
                  <a:schemeClr val="bg1"/>
                </a:solidFill>
              </a:rPr>
              <a:t>, итал. </a:t>
            </a:r>
            <a:r>
              <a:rPr lang="ru-RU" sz="2000" dirty="0" err="1">
                <a:solidFill>
                  <a:schemeClr val="bg1"/>
                </a:solidFill>
              </a:rPr>
              <a:t>gene</a:t>
            </a:r>
            <a:r>
              <a:rPr lang="ru-RU" sz="2000" dirty="0">
                <a:solidFill>
                  <a:schemeClr val="bg1"/>
                </a:solidFill>
              </a:rPr>
              <a:t>. Ткань изготовлялась на юге Франции, а знаменитые индиговые красители завозились из итальянского города Генуя (итал. </a:t>
            </a:r>
            <a:r>
              <a:rPr lang="ru-RU" sz="2000" dirty="0" err="1">
                <a:solidFill>
                  <a:schemeClr val="bg1"/>
                </a:solidFill>
              </a:rPr>
              <a:t>Genova</a:t>
            </a:r>
            <a:r>
              <a:rPr lang="ru-RU" sz="2000" dirty="0">
                <a:solidFill>
                  <a:schemeClr val="bg1"/>
                </a:solidFill>
              </a:rPr>
              <a:t> [ˈ</a:t>
            </a:r>
            <a:r>
              <a:rPr lang="ru-RU" sz="2000" dirty="0" err="1">
                <a:solidFill>
                  <a:schemeClr val="bg1"/>
                </a:solidFill>
              </a:rPr>
              <a:t>dʒɛːnova</a:t>
            </a:r>
            <a:r>
              <a:rPr lang="ru-RU" sz="2000" dirty="0">
                <a:solidFill>
                  <a:schemeClr val="bg1"/>
                </a:solidFill>
              </a:rPr>
              <a:t>]).</a:t>
            </a:r>
          </a:p>
        </p:txBody>
      </p:sp>
    </p:spTree>
    <p:extLst>
      <p:ext uri="{BB962C8B-B14F-4D97-AF65-F5344CB8AC3E}">
        <p14:creationId xmlns="" xmlns:p14="http://schemas.microsoft.com/office/powerpoint/2010/main" val="1024631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30" r="24702" b="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Джип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chemeClr val="bg1"/>
                </a:solidFill>
              </a:rPr>
              <a:t>Джип</a:t>
            </a:r>
            <a:r>
              <a:rPr lang="ru-RU" sz="2400" dirty="0">
                <a:solidFill>
                  <a:schemeClr val="bg1"/>
                </a:solidFill>
              </a:rPr>
              <a:t> — машина повышенной проходимости, изначально машины марки Jeep.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163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Что такое слова эпонимы?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	Существуют слова, происхождение которых связано с реальными историческими личностями, будь - то писатели, ученые или знаменитости, которые изобретали, воевали, путешествовали, иными словами — не оставляли общественность равнодушной, а потому имена их стали нарицательными. Слова — эпонимы, а так их называют этимологи, встречаются часто, но о существовании их мы не задумываемся или просто не знаем…</a:t>
            </a:r>
          </a:p>
        </p:txBody>
      </p:sp>
    </p:spTree>
    <p:extLst>
      <p:ext uri="{BB962C8B-B14F-4D97-AF65-F5344CB8AC3E}">
        <p14:creationId xmlns="" xmlns:p14="http://schemas.microsoft.com/office/powerpoint/2010/main" val="397156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ru-RU" b="1">
                <a:solidFill>
                  <a:schemeClr val="accent1"/>
                </a:solidFill>
              </a:rPr>
              <a:t>Доберман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b="1" dirty="0"/>
              <a:t>Доберман</a:t>
            </a:r>
            <a:r>
              <a:rPr lang="ru-RU" sz="2400" dirty="0"/>
              <a:t> — порода служебных собак, выведена Луисом </a:t>
            </a:r>
            <a:r>
              <a:rPr lang="ru-RU" sz="2400" dirty="0" err="1"/>
              <a:t>Доберманном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09007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Донегаль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Донегаль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донегол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плотная шерстяная ткань, первоначально ткавшаяся вручную крестьянами графства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Донегол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Северо-Западной Ирландии.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759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91" b="31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 b="1"/>
              <a:t>Джерси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Джерси</a:t>
            </a:r>
            <a:r>
              <a:rPr lang="ru-RU" sz="1800" dirty="0"/>
              <a:t> — трикотажная ткань, названная по острову Джерси, где этот материал был впервые выпущен.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8799919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Жаккард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400" b="1" dirty="0" err="1"/>
              <a:t>Жаккард</a:t>
            </a:r>
            <a:r>
              <a:rPr lang="ru-RU" sz="2400" dirty="0"/>
              <a:t> — гладкая </a:t>
            </a:r>
            <a:r>
              <a:rPr lang="ru-RU" sz="2400" dirty="0" err="1"/>
              <a:t>безворсовая</a:t>
            </a:r>
            <a:r>
              <a:rPr lang="ru-RU" sz="2400" dirty="0"/>
              <a:t> ткань сложного плетения, названная по имени изобретателя программируемого ткацкого станка Ж. М. </a:t>
            </a:r>
            <a:r>
              <a:rPr lang="ru-RU" sz="2400" dirty="0" err="1"/>
              <a:t>Жаккара</a:t>
            </a:r>
            <a:r>
              <a:rPr lang="ru-RU" sz="2400" dirty="0"/>
              <a:t> (</a:t>
            </a:r>
            <a:r>
              <a:rPr lang="ru-RU" sz="2400" dirty="0" err="1"/>
              <a:t>Joseph</a:t>
            </a:r>
            <a:r>
              <a:rPr lang="ru-RU" sz="2400" dirty="0"/>
              <a:t> </a:t>
            </a:r>
            <a:r>
              <a:rPr lang="ru-RU" sz="2400" dirty="0" err="1"/>
              <a:t>Marie</a:t>
            </a:r>
            <a:r>
              <a:rPr lang="ru-RU" sz="2400" dirty="0"/>
              <a:t> </a:t>
            </a:r>
            <a:r>
              <a:rPr lang="ru-RU" sz="2400" dirty="0" err="1"/>
              <a:t>Jacquard</a:t>
            </a:r>
            <a:r>
              <a:rPr lang="ru-RU" sz="2400" dirty="0"/>
              <a:t>, 1752—1834).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12156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37" r="652" b="3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 b="1"/>
              <a:t>Ловелас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2000" b="1" dirty="0"/>
              <a:t>Ловелас</a:t>
            </a:r>
            <a:r>
              <a:rPr lang="ru-RU" sz="2000" dirty="0"/>
              <a:t> — Сэр Роберт Ловелас является персонажем романа </a:t>
            </a:r>
            <a:r>
              <a:rPr lang="ru-RU" sz="2000" dirty="0" err="1"/>
              <a:t>Сэмюэла</a:t>
            </a:r>
            <a:r>
              <a:rPr lang="ru-RU" sz="2000" dirty="0"/>
              <a:t> Ричардсона «Кларисса» , написанного в 1748 году, по сюжету которого красавец-аристократ коварно соблазняет 16-летнюю главную героиню.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247214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ru-RU" dirty="0"/>
              <a:t>Мансарда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b="1" dirty="0"/>
              <a:t>Мансарда</a:t>
            </a:r>
            <a:r>
              <a:rPr lang="ru-RU" sz="2000" dirty="0"/>
              <a:t> – слово произошло от фамилии французского архитектора XVII века Мансарда, придумавшего дешевые чердачные помещения.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157298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6" r="16635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Мавзолей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</a:rPr>
              <a:t>	</a:t>
            </a:r>
            <a:r>
              <a:rPr lang="ru-RU" sz="1800" b="1">
                <a:solidFill>
                  <a:schemeClr val="bg1"/>
                </a:solidFill>
              </a:rPr>
              <a:t>Мавзолей </a:t>
            </a:r>
            <a:r>
              <a:rPr lang="ru-RU" sz="1800">
                <a:solidFill>
                  <a:schemeClr val="bg1"/>
                </a:solidFill>
              </a:rPr>
              <a:t>— погребальное сооружение названо по пышной гробнице карийского царя Мавсола в городе Галикарнас на территории современной Турции. </a:t>
            </a:r>
          </a:p>
          <a:p>
            <a:pPr marL="0" indent="0">
              <a:buNone/>
            </a:pPr>
            <a:endParaRPr lang="ru-R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284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200" b="1"/>
              <a:t>Николь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chemeClr val="bg1"/>
                </a:solidFill>
              </a:rPr>
              <a:t>Николь </a:t>
            </a:r>
            <a:r>
              <a:rPr lang="ru-RU" sz="2400" dirty="0">
                <a:solidFill>
                  <a:schemeClr val="bg1"/>
                </a:solidFill>
              </a:rPr>
              <a:t>— оптический прибор для поляризации света, изобретённый Уильямом Николем в 1828 году.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75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1" y="2673736"/>
            <a:ext cx="4296585" cy="284235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Наполеон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</a:rPr>
              <a:t>	</a:t>
            </a:r>
            <a:r>
              <a:rPr lang="ru-RU" sz="2000" b="1">
                <a:solidFill>
                  <a:schemeClr val="bg1"/>
                </a:solidFill>
              </a:rPr>
              <a:t>Наполеон </a:t>
            </a:r>
            <a:r>
              <a:rPr lang="ru-RU" sz="2000">
                <a:solidFill>
                  <a:schemeClr val="bg1"/>
                </a:solidFill>
              </a:rPr>
              <a:t>— первоначально треугольное пирожное (в виде знаменитой треуголки императора Наполеона I), получившее своё название в 1912, во время широкого празднования 100-летия изгнания французов из России.</a:t>
            </a:r>
          </a:p>
          <a:p>
            <a:pPr marL="0" indent="0"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471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11" y="963877"/>
            <a:ext cx="4367463" cy="4930246"/>
          </a:xfrm>
        </p:spPr>
        <p:txBody>
          <a:bodyPr>
            <a:normAutofit/>
          </a:bodyPr>
          <a:lstStyle/>
          <a:p>
            <a:pPr algn="r"/>
            <a:r>
              <a:rPr lang="ru-RU" sz="4100" b="1" dirty="0">
                <a:solidFill>
                  <a:schemeClr val="accent1"/>
                </a:solidFill>
              </a:rPr>
              <a:t>Ньюфаундленд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b="1" dirty="0"/>
              <a:t>Ньюфаундленд</a:t>
            </a:r>
            <a:r>
              <a:rPr lang="ru-RU" sz="2400" dirty="0"/>
              <a:t> — порода собак, по названию канадского острова Ньюфаундленд (англ. </a:t>
            </a:r>
            <a:r>
              <a:rPr lang="ru-RU" sz="2400" dirty="0" err="1"/>
              <a:t>Newfoundland</a:t>
            </a:r>
            <a:r>
              <a:rPr lang="ru-RU" sz="2400" dirty="0"/>
              <a:t>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05966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t="33746" r="2" b="5946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20" r="3" b="3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Салат Оливье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564" y="7424381"/>
            <a:ext cx="10515600" cy="42546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021249"/>
            <a:ext cx="5707565" cy="415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	</a:t>
            </a:r>
            <a:r>
              <a:rPr lang="en-US" sz="2000" dirty="0"/>
              <a:t>Немногие </a:t>
            </a:r>
            <a:r>
              <a:rPr lang="en-US" sz="2000" dirty="0" err="1"/>
              <a:t>знают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знаменитый</a:t>
            </a:r>
            <a:r>
              <a:rPr lang="en-US" sz="2000" dirty="0"/>
              <a:t> </a:t>
            </a:r>
            <a:r>
              <a:rPr lang="en-US" sz="2000" dirty="0" err="1"/>
              <a:t>салат</a:t>
            </a:r>
            <a:r>
              <a:rPr lang="en-US" sz="2000" dirty="0"/>
              <a:t> </a:t>
            </a:r>
            <a:r>
              <a:rPr lang="en-US" sz="2000" dirty="0" err="1"/>
              <a:t>Оливье</a:t>
            </a:r>
            <a:r>
              <a:rPr lang="en-US" sz="2000" dirty="0"/>
              <a:t> </a:t>
            </a:r>
            <a:r>
              <a:rPr lang="en-US" sz="2000" dirty="0" err="1"/>
              <a:t>был</a:t>
            </a:r>
            <a:r>
              <a:rPr lang="en-US" sz="2000" dirty="0"/>
              <a:t> </a:t>
            </a:r>
            <a:r>
              <a:rPr lang="en-US" sz="2000" dirty="0" err="1"/>
              <a:t>придуман</a:t>
            </a:r>
            <a:r>
              <a:rPr lang="en-US" sz="2000" dirty="0"/>
              <a:t> </a:t>
            </a:r>
            <a:r>
              <a:rPr lang="en-US" sz="2000" dirty="0" err="1"/>
              <a:t>французским</a:t>
            </a:r>
            <a:r>
              <a:rPr lang="en-US" sz="2000" dirty="0"/>
              <a:t> </a:t>
            </a:r>
            <a:r>
              <a:rPr lang="en-US" sz="2000" dirty="0" err="1"/>
              <a:t>поваром</a:t>
            </a:r>
            <a:r>
              <a:rPr lang="en-US" sz="2000" dirty="0"/>
              <a:t> в </a:t>
            </a:r>
            <a:r>
              <a:rPr lang="en-US" sz="2000" dirty="0" err="1"/>
              <a:t>России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второй</a:t>
            </a:r>
            <a:r>
              <a:rPr lang="en-US" sz="2000" dirty="0"/>
              <a:t> половине 19 </a:t>
            </a:r>
            <a:r>
              <a:rPr lang="en-US" sz="2000" dirty="0" err="1"/>
              <a:t>века</a:t>
            </a:r>
            <a:r>
              <a:rPr lang="en-US" sz="2000" dirty="0"/>
              <a:t>, и </a:t>
            </a:r>
            <a:r>
              <a:rPr lang="en-US" sz="2000" dirty="0" err="1"/>
              <a:t>имя</a:t>
            </a:r>
            <a:r>
              <a:rPr lang="en-US" sz="2000" dirty="0"/>
              <a:t> </a:t>
            </a:r>
            <a:r>
              <a:rPr lang="en-US" sz="2000" dirty="0" err="1"/>
              <a:t>знаменитого</a:t>
            </a:r>
            <a:r>
              <a:rPr lang="en-US" sz="2000" dirty="0"/>
              <a:t> </a:t>
            </a:r>
            <a:r>
              <a:rPr lang="en-US" sz="2000" dirty="0" err="1"/>
              <a:t>повара</a:t>
            </a:r>
            <a:r>
              <a:rPr lang="en-US" sz="2000" dirty="0"/>
              <a:t> </a:t>
            </a:r>
            <a:r>
              <a:rPr lang="en-US" sz="2000" dirty="0" err="1"/>
              <a:t>вводит</a:t>
            </a:r>
            <a:r>
              <a:rPr lang="en-US" sz="2000" dirty="0"/>
              <a:t> </a:t>
            </a:r>
            <a:r>
              <a:rPr lang="en-US" sz="2000" dirty="0" err="1"/>
              <a:t>многих</a:t>
            </a:r>
            <a:r>
              <a:rPr lang="en-US" sz="2000" dirty="0"/>
              <a:t> в </a:t>
            </a:r>
            <a:r>
              <a:rPr lang="en-US" sz="2000" dirty="0" err="1"/>
              <a:t>заблуждение</a:t>
            </a:r>
            <a:r>
              <a:rPr lang="en-US" sz="2000" dirty="0"/>
              <a:t>. </a:t>
            </a:r>
            <a:r>
              <a:rPr lang="en-US" sz="2000" dirty="0" err="1"/>
              <a:t>Тем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менее</a:t>
            </a:r>
            <a:r>
              <a:rPr lang="en-US" sz="2000" dirty="0"/>
              <a:t>, </a:t>
            </a:r>
            <a:r>
              <a:rPr lang="en-US" sz="2000" dirty="0" err="1"/>
              <a:t>факт</a:t>
            </a:r>
            <a:r>
              <a:rPr lang="en-US" sz="2000" dirty="0"/>
              <a:t> </a:t>
            </a:r>
            <a:r>
              <a:rPr lang="en-US" sz="2000" dirty="0" err="1"/>
              <a:t>есть</a:t>
            </a:r>
            <a:r>
              <a:rPr lang="en-US" sz="2000" dirty="0"/>
              <a:t> </a:t>
            </a:r>
            <a:r>
              <a:rPr lang="en-US" sz="2000" dirty="0" err="1"/>
              <a:t>факт</a:t>
            </a:r>
            <a:r>
              <a:rPr lang="en-US" sz="2000" dirty="0"/>
              <a:t>. </a:t>
            </a:r>
            <a:r>
              <a:rPr lang="en-US" sz="2000" dirty="0" err="1"/>
              <a:t>Люсьен</a:t>
            </a:r>
            <a:r>
              <a:rPr lang="en-US" sz="2000" dirty="0"/>
              <a:t> </a:t>
            </a:r>
            <a:r>
              <a:rPr lang="en-US" sz="2000" dirty="0" err="1"/>
              <a:t>Оливье</a:t>
            </a:r>
            <a:r>
              <a:rPr lang="en-US" sz="2000" dirty="0"/>
              <a:t> – основатель </a:t>
            </a:r>
            <a:r>
              <a:rPr lang="en-US" sz="2000" dirty="0" err="1"/>
              <a:t>знаменитого</a:t>
            </a:r>
            <a:r>
              <a:rPr lang="en-US" sz="2000" dirty="0"/>
              <a:t> </a:t>
            </a:r>
            <a:r>
              <a:rPr lang="en-US" sz="2000" dirty="0" err="1"/>
              <a:t>ресторана</a:t>
            </a:r>
            <a:r>
              <a:rPr lang="en-US" sz="2000" dirty="0"/>
              <a:t> </a:t>
            </a:r>
            <a:r>
              <a:rPr lang="en-US" sz="2000" dirty="0" err="1"/>
              <a:t>Эрмитаж</a:t>
            </a:r>
            <a:r>
              <a:rPr lang="en-US" sz="2000" dirty="0"/>
              <a:t>, а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автор</a:t>
            </a:r>
            <a:r>
              <a:rPr lang="en-US" sz="2000" dirty="0"/>
              <a:t> </a:t>
            </a:r>
            <a:r>
              <a:rPr lang="en-US" sz="2000" dirty="0" err="1"/>
              <a:t>великолепного</a:t>
            </a:r>
            <a:r>
              <a:rPr lang="en-US" sz="2000" dirty="0"/>
              <a:t> и </a:t>
            </a:r>
            <a:r>
              <a:rPr lang="en-US" sz="2000" dirty="0" err="1"/>
              <a:t>живущего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err="1"/>
              <a:t>сих</a:t>
            </a:r>
            <a:r>
              <a:rPr lang="en-US" sz="2000" dirty="0"/>
              <a:t> </a:t>
            </a:r>
            <a:r>
              <a:rPr lang="en-US" sz="2000" dirty="0" err="1"/>
              <a:t>пор</a:t>
            </a:r>
            <a:r>
              <a:rPr lang="en-US" sz="2000" dirty="0"/>
              <a:t> </a:t>
            </a:r>
            <a:r>
              <a:rPr lang="en-US" sz="2000" dirty="0" err="1"/>
              <a:t>салата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857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" r="35726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ru-RU" b="1" dirty="0"/>
              <a:t>Поролон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b="1" dirty="0"/>
              <a:t>Поролон</a:t>
            </a:r>
            <a:r>
              <a:rPr lang="ru-RU" sz="2400" dirty="0"/>
              <a:t> — эластичный пенополиуретан, название произошло от скандинавской фирмы-производителя Porolon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5358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Регби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Регби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история возникновения этой спортивной игры происходит от г.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Рэгби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(англ.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Rugby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где Уильям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Уэбб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Эллис основал футбольную школу и провёл первый матч в 1823 году[3].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55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01" r="2358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Реглан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>
                <a:solidFill>
                  <a:schemeClr val="bg1"/>
                </a:solidFill>
              </a:rPr>
              <a:t>	</a:t>
            </a:r>
            <a:r>
              <a:rPr lang="ru-RU" sz="2400" b="1">
                <a:solidFill>
                  <a:schemeClr val="bg1"/>
                </a:solidFill>
              </a:rPr>
              <a:t>Реглан </a:t>
            </a:r>
            <a:r>
              <a:rPr lang="ru-RU" sz="2400">
                <a:solidFill>
                  <a:schemeClr val="bg1"/>
                </a:solidFill>
              </a:rPr>
              <a:t>— вид верхней одежды, изобретён для лорда Реглана (Раглана), потерявшего руку в битве при Ватерлоо.</a:t>
            </a:r>
          </a:p>
          <a:p>
            <a:pPr marL="0" indent="0">
              <a:buNone/>
            </a:pP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279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Саксофон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chemeClr val="bg1"/>
                </a:solidFill>
              </a:rPr>
              <a:t>Саксофон</a:t>
            </a:r>
            <a:r>
              <a:rPr lang="ru-RU" sz="2400" dirty="0">
                <a:solidFill>
                  <a:schemeClr val="bg1"/>
                </a:solidFill>
              </a:rPr>
              <a:t> – инструмент назван по имени Адольфа Сакса (1814–1894), бельгийского изобретателя музыкальных инструментов. Сакс умер в бедности, потому что джаза тогда еще не было.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736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5" r="13448" b="2"/>
          <a:stretch/>
        </p:blipFill>
        <p:spPr>
          <a:xfrm>
            <a:off x="4624988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ru-RU" b="1" dirty="0"/>
              <a:t>Седан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/>
              <a:t>	</a:t>
            </a:r>
            <a:r>
              <a:rPr lang="ru-RU" sz="1800" b="1"/>
              <a:t>Седан</a:t>
            </a:r>
            <a:r>
              <a:rPr lang="ru-RU" sz="1800"/>
              <a:t> — по одной из распространённых версий, слово произошло от названия французского города Седан, где в XIX веке находилась крупная фабрика дорожных карет.</a:t>
            </a:r>
          </a:p>
          <a:p>
            <a:pPr marL="0" indent="0">
              <a:buNone/>
            </a:pPr>
            <a:r>
              <a:rPr lang="ru-RU" sz="180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267011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022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600" dirty="0"/>
              <a:t>Спасибо за внимание!!!</a:t>
            </a:r>
          </a:p>
        </p:txBody>
      </p:sp>
    </p:spTree>
    <p:extLst>
      <p:ext uri="{BB962C8B-B14F-4D97-AF65-F5344CB8AC3E}">
        <p14:creationId xmlns="" xmlns:p14="http://schemas.microsoft.com/office/powerpoint/2010/main" val="340330893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1" y="3155036"/>
            <a:ext cx="4296585" cy="187975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Август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b="1">
                <a:solidFill>
                  <a:schemeClr val="bg1"/>
                </a:solidFill>
              </a:rPr>
              <a:t>Август</a:t>
            </a:r>
            <a:r>
              <a:rPr lang="ru-RU" sz="2000">
                <a:solidFill>
                  <a:schemeClr val="bg1"/>
                </a:solidFill>
              </a:rPr>
              <a:t> — месяц (бывший «секстилий»), переименованный в 8 г. до н. э. римским сенатом в честь императора Октавиана Августа.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64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608667"/>
            <a:ext cx="3189563" cy="4491015"/>
          </a:xfrm>
        </p:spPr>
        <p:txBody>
          <a:bodyPr anchor="t">
            <a:norm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</a:rPr>
              <a:t>	</a:t>
            </a:r>
            <a:r>
              <a:rPr lang="ru-RU" sz="3200" b="1" dirty="0">
                <a:solidFill>
                  <a:srgbClr val="FFFFFF"/>
                </a:solidFill>
              </a:rPr>
              <a:t>Альфонс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b="1" dirty="0"/>
              <a:t>Альфонс </a:t>
            </a:r>
            <a:r>
              <a:rPr lang="ru-RU" dirty="0"/>
              <a:t>— мужчина, живущий на содержании женщины; по имени героя-любовника из комедии Александра Дюма (сына) «Мосье Альфонс».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7004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341018"/>
            <a:ext cx="3425957" cy="2175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Атлас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</a:rPr>
              <a:t>	</a:t>
            </a:r>
            <a:r>
              <a:rPr lang="ru-RU" sz="2000" b="1">
                <a:solidFill>
                  <a:schemeClr val="bg1"/>
                </a:solidFill>
              </a:rPr>
              <a:t>Атлас </a:t>
            </a:r>
            <a:r>
              <a:rPr lang="ru-RU" sz="2000">
                <a:solidFill>
                  <a:schemeClr val="bg1"/>
                </a:solidFill>
              </a:rPr>
              <a:t>— сборник географических (а также астрономических, анатомических и т. п.) карт, от собрания карт Меркатора «Atlas, Sive Cosmographicae Meditationes De Fabrica Mundi et Fabricati Figura», изданного в 1585 г., где на титульном листе был изображён титан Атлант (Атлас), держащий на плечах земной шар.</a:t>
            </a:r>
          </a:p>
          <a:p>
            <a:pPr marL="0" indent="0"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20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3" t="9091" r="3686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4000" b="1"/>
              <a:t>Академия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	</a:t>
            </a:r>
            <a:r>
              <a:rPr lang="ru-RU" sz="2400" b="1" dirty="0"/>
              <a:t>Академия</a:t>
            </a:r>
            <a:r>
              <a:rPr lang="ru-RU" sz="2400" dirty="0"/>
              <a:t> — научная организация (учреждение, общество) — академия наук, также учебное заведение. Словом «академия» именовалась философская школа, которая была создана Платоном в 380-х годах до н. э. и располагалась в одноимённом саду (священная оливковая роща) около города Афины. Местность была так названа в честь мифического героя </a:t>
            </a:r>
            <a:r>
              <a:rPr lang="ru-RU" sz="2400" dirty="0" err="1"/>
              <a:t>Академа</a:t>
            </a:r>
            <a:r>
              <a:rPr lang="ru-RU" sz="2400" dirty="0"/>
              <a:t> (др.-греч. </a:t>
            </a:r>
            <a:r>
              <a:rPr lang="ru-RU" sz="2400" dirty="0" err="1"/>
              <a:t>Ἀκάδημος</a:t>
            </a:r>
            <a:r>
              <a:rPr lang="ru-RU" sz="2400" dirty="0"/>
              <a:t>, </a:t>
            </a:r>
            <a:r>
              <a:rPr lang="ru-RU" sz="2400" dirty="0" err="1"/>
              <a:t>Ἑκάδημος</a:t>
            </a:r>
            <a:r>
              <a:rPr lang="ru-RU" sz="2400" dirty="0"/>
              <a:t>)</a:t>
            </a:r>
            <a:endParaRPr lang="ru-RU" sz="2400"/>
          </a:p>
          <a:p>
            <a:pPr marL="0" indent="0">
              <a:lnSpc>
                <a:spcPct val="80000"/>
              </a:lnSpc>
              <a:buNone/>
            </a:pP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3197811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Ангора</a:t>
            </a: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Ангора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ангорская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шерсть — особая мягкая шерстяная ткань. Слово происходит от названия ангорской козы, которое в свою очередь восходит к топониму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Ангора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(то есть город Анкара). Тем не менее сама ткань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ангора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производится не из козьей шерсти, а из шерсти тибетского кролика, которого сперва в шутку, а потом и всерьёз называли ангорским, по ассоциации с шерстистой ангорской козой, ввиду его исключительной пушистости.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712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83" r="9092" b="187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 b="1"/>
              <a:t>Бадминтон </a:t>
            </a: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10" y="2121763"/>
            <a:ext cx="3963822" cy="4096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	</a:t>
            </a:r>
            <a:r>
              <a:rPr lang="ru-RU" sz="2400" b="1" dirty="0"/>
              <a:t>Бадминтон </a:t>
            </a:r>
            <a:r>
              <a:rPr lang="ru-RU" sz="2400" dirty="0"/>
              <a:t>— название этой спортивной игры, с 1992 г. ставшей олимпийским видом спорта, происходит от замка Бадминтон-</a:t>
            </a:r>
            <a:r>
              <a:rPr lang="ru-RU" sz="2400" dirty="0" err="1"/>
              <a:t>хаус</a:t>
            </a:r>
            <a:r>
              <a:rPr lang="ru-RU" sz="2400" dirty="0"/>
              <a:t> (англ. </a:t>
            </a:r>
            <a:r>
              <a:rPr lang="ru-RU" sz="2400" dirty="0" err="1"/>
              <a:t>Badminton</a:t>
            </a:r>
            <a:r>
              <a:rPr lang="ru-RU" sz="2400" dirty="0"/>
              <a:t> </a:t>
            </a:r>
            <a:r>
              <a:rPr lang="ru-RU" sz="2400" dirty="0" err="1"/>
              <a:t>House</a:t>
            </a:r>
            <a:r>
              <a:rPr lang="ru-RU" sz="2400" dirty="0"/>
              <a:t>), старинного поместья в графстве </a:t>
            </a:r>
            <a:r>
              <a:rPr lang="ru-RU" sz="2400" dirty="0" err="1"/>
              <a:t>Глостершир</a:t>
            </a:r>
            <a:r>
              <a:rPr lang="ru-RU" sz="2400" dirty="0"/>
              <a:t>, Англия.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572169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74</Words>
  <Application>Microsoft Office PowerPoint</Application>
  <PresentationFormat>Custom</PresentationFormat>
  <Paragraphs>77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Тема Office</vt:lpstr>
      <vt:lpstr>Мир эпонимов</vt:lpstr>
      <vt:lpstr>Что такое слова эпонимы?</vt:lpstr>
      <vt:lpstr>Салат Оливье</vt:lpstr>
      <vt:lpstr>Август</vt:lpstr>
      <vt:lpstr> Альфонс</vt:lpstr>
      <vt:lpstr>Атлас</vt:lpstr>
      <vt:lpstr>Академия</vt:lpstr>
      <vt:lpstr>Ангора</vt:lpstr>
      <vt:lpstr>Бадминтон </vt:lpstr>
      <vt:lpstr>Бойкот</vt:lpstr>
      <vt:lpstr>Бегония</vt:lpstr>
      <vt:lpstr>Бикини</vt:lpstr>
      <vt:lpstr>Ватман</vt:lpstr>
      <vt:lpstr>Водевиль</vt:lpstr>
      <vt:lpstr>Вокзал</vt:lpstr>
      <vt:lpstr>Гобелен</vt:lpstr>
      <vt:lpstr>Джакузи</vt:lpstr>
      <vt:lpstr>Джинсы</vt:lpstr>
      <vt:lpstr>Джип</vt:lpstr>
      <vt:lpstr>Доберман</vt:lpstr>
      <vt:lpstr>Донегаль</vt:lpstr>
      <vt:lpstr>Джерси</vt:lpstr>
      <vt:lpstr>Жаккард</vt:lpstr>
      <vt:lpstr>Ловелас</vt:lpstr>
      <vt:lpstr>Мансарда</vt:lpstr>
      <vt:lpstr>Мавзолей</vt:lpstr>
      <vt:lpstr>Николь</vt:lpstr>
      <vt:lpstr>Наполеон</vt:lpstr>
      <vt:lpstr>Ньюфаундленд</vt:lpstr>
      <vt:lpstr>Поролон</vt:lpstr>
      <vt:lpstr>Регби</vt:lpstr>
      <vt:lpstr>Реглан</vt:lpstr>
      <vt:lpstr>Саксофон</vt:lpstr>
      <vt:lpstr>Седан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эпонимов</dc:title>
  <dc:creator>. СВЕТОЛИНК</dc:creator>
  <cp:lastModifiedBy>АЛИНКА</cp:lastModifiedBy>
  <cp:revision>17</cp:revision>
  <dcterms:created xsi:type="dcterms:W3CDTF">2016-12-18T09:24:44Z</dcterms:created>
  <dcterms:modified xsi:type="dcterms:W3CDTF">2016-12-19T17:50:05Z</dcterms:modified>
</cp:coreProperties>
</file>