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8" r:id="rId11"/>
    <p:sldId id="275" r:id="rId12"/>
    <p:sldId id="277" r:id="rId13"/>
    <p:sldId id="280" r:id="rId14"/>
    <p:sldId id="281" r:id="rId15"/>
    <p:sldId id="282" r:id="rId16"/>
    <p:sldId id="283" r:id="rId17"/>
    <p:sldId id="284" r:id="rId18"/>
    <p:sldId id="286" r:id="rId19"/>
    <p:sldId id="288" r:id="rId20"/>
    <p:sldId id="295" r:id="rId21"/>
    <p:sldId id="296" r:id="rId22"/>
    <p:sldId id="297" r:id="rId23"/>
    <p:sldId id="298" r:id="rId24"/>
    <p:sldId id="299" r:id="rId25"/>
    <p:sldId id="306" r:id="rId26"/>
    <p:sldId id="307" r:id="rId27"/>
    <p:sldId id="310" r:id="rId28"/>
    <p:sldId id="311" r:id="rId29"/>
    <p:sldId id="312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DCAB-577E-4B45-8FFA-BC2677E69B3E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6F1E-A858-459E-B6BE-6D55AC4E5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0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DCAB-577E-4B45-8FFA-BC2677E69B3E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6F1E-A858-459E-B6BE-6D55AC4E5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13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DCAB-577E-4B45-8FFA-BC2677E69B3E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6F1E-A858-459E-B6BE-6D55AC4E57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074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DCAB-577E-4B45-8FFA-BC2677E69B3E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6F1E-A858-459E-B6BE-6D55AC4E5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10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DCAB-577E-4B45-8FFA-BC2677E69B3E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6F1E-A858-459E-B6BE-6D55AC4E57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779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DCAB-577E-4B45-8FFA-BC2677E69B3E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6F1E-A858-459E-B6BE-6D55AC4E5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DCAB-577E-4B45-8FFA-BC2677E69B3E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6F1E-A858-459E-B6BE-6D55AC4E5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42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DCAB-577E-4B45-8FFA-BC2677E69B3E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6F1E-A858-459E-B6BE-6D55AC4E5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43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DCAB-577E-4B45-8FFA-BC2677E69B3E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6F1E-A858-459E-B6BE-6D55AC4E5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61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DCAB-577E-4B45-8FFA-BC2677E69B3E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6F1E-A858-459E-B6BE-6D55AC4E5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05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DCAB-577E-4B45-8FFA-BC2677E69B3E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6F1E-A858-459E-B6BE-6D55AC4E5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39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DCAB-577E-4B45-8FFA-BC2677E69B3E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6F1E-A858-459E-B6BE-6D55AC4E5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6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DCAB-577E-4B45-8FFA-BC2677E69B3E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6F1E-A858-459E-B6BE-6D55AC4E5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04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DCAB-577E-4B45-8FFA-BC2677E69B3E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6F1E-A858-459E-B6BE-6D55AC4E5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87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DCAB-577E-4B45-8FFA-BC2677E69B3E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6F1E-A858-459E-B6BE-6D55AC4E5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11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DCAB-577E-4B45-8FFA-BC2677E69B3E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6F1E-A858-459E-B6BE-6D55AC4E5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0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1DCAB-577E-4B45-8FFA-BC2677E69B3E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C16F1E-A858-459E-B6BE-6D55AC4E5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3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14_%D0%B3%D0%BE%D0%B4" TargetMode="External"/><Relationship Id="rId2" Type="http://schemas.openxmlformats.org/officeDocument/2006/relationships/hyperlink" Target="https://ru.wikipedia.org/wiki/28_%D0%B8%D1%8E%D0%BB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hyperlink" Target="https://ru.wikipedia.org/wiki/1918_%D0%B3%D0%BE%D0%B4" TargetMode="External"/><Relationship Id="rId4" Type="http://schemas.openxmlformats.org/officeDocument/2006/relationships/hyperlink" Target="https://ru.wikipedia.org/wiki/11_%D0%BD%D0%BE%D1%8F%D0%B1%D1%80%D1%8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>Судьбы лётчиков</a:t>
            </a:r>
            <a:br>
              <a:rPr lang="ru-RU" dirty="0" smtClean="0"/>
            </a:br>
            <a:r>
              <a:rPr lang="ru-RU" dirty="0" smtClean="0"/>
              <a:t>Первой мировой в истории нашей страны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к уроку.</a:t>
            </a:r>
          </a:p>
          <a:p>
            <a:r>
              <a:rPr lang="ru-RU" dirty="0" smtClean="0"/>
              <a:t>Выполнил Якушин.Ф.8«В»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35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545" y="0"/>
            <a:ext cx="78178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Арестован </a:t>
            </a:r>
            <a:r>
              <a:rPr lang="ru-RU" dirty="0"/>
              <a:t>14 июля 1937 года по обвинению </a:t>
            </a:r>
            <a:r>
              <a:rPr lang="ru-RU" dirty="0" smtClean="0"/>
              <a:t>в шпионаже.10 </a:t>
            </a:r>
            <a:r>
              <a:rPr lang="ru-RU" dirty="0"/>
              <a:t>декабря 1937 года ВКВС приговорён к ВМН, приговор приведён в исполнение в тот же день на Коммунарке, захоронен там же. </a:t>
            </a:r>
            <a:endParaRPr lang="ru-RU" dirty="0" smtClean="0"/>
          </a:p>
          <a:p>
            <a:r>
              <a:rPr lang="ru-RU" dirty="0" smtClean="0"/>
              <a:t>Посмертно </a:t>
            </a:r>
            <a:r>
              <a:rPr lang="ru-RU" dirty="0"/>
              <a:t>реабилитирован 10 декабря 1956 года</a:t>
            </a:r>
          </a:p>
        </p:txBody>
      </p:sp>
      <p:pic>
        <p:nvPicPr>
          <p:cNvPr id="3074" name="Picture 2" descr="&amp;Vcy;&amp;hardcy;&amp;iecy;&amp;zcy;&amp;dcy;&amp;ncy;&amp;ycy;&amp;iecy; &amp;vcy;&amp;ocy;&amp;rcy;&amp;ocy;&amp;tcy;&amp;acy;. 2012 &amp;gcy;&amp;ocy;&amp;d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81" y="1636026"/>
            <a:ext cx="7093858" cy="48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04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Казаков Александр Александрович.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6309" y="1637075"/>
            <a:ext cx="386508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Алекса́ндр </a:t>
            </a:r>
            <a:r>
              <a:rPr lang="ru-RU" b="1" dirty="0" err="1"/>
              <a:t>Алекса́ндрович</a:t>
            </a:r>
            <a:r>
              <a:rPr lang="ru-RU" b="1" dirty="0"/>
              <a:t> </a:t>
            </a:r>
            <a:r>
              <a:rPr lang="ru-RU" b="1" dirty="0" err="1"/>
              <a:t>Казако́в</a:t>
            </a:r>
            <a:r>
              <a:rPr lang="ru-RU" b="1" dirty="0"/>
              <a:t> (</a:t>
            </a:r>
            <a:r>
              <a:rPr lang="ru-RU" b="1" dirty="0" err="1"/>
              <a:t>Козако́в</a:t>
            </a:r>
            <a:r>
              <a:rPr lang="ru-RU" b="1" dirty="0"/>
              <a:t>) </a:t>
            </a:r>
            <a:endParaRPr lang="ru-RU" b="1" dirty="0" smtClean="0"/>
          </a:p>
          <a:p>
            <a:r>
              <a:rPr lang="ru-RU" b="1" dirty="0" smtClean="0"/>
              <a:t>(02.01.1889</a:t>
            </a:r>
            <a:r>
              <a:rPr lang="ru-RU" b="1" dirty="0"/>
              <a:t>, Херсонская губерния — </a:t>
            </a:r>
            <a:r>
              <a:rPr lang="ru-RU" b="1" dirty="0" smtClean="0"/>
              <a:t>01.08. </a:t>
            </a:r>
            <a:r>
              <a:rPr lang="ru-RU" b="1" dirty="0"/>
              <a:t>1919) — наиболее результативный русский ас-истребитель Императорского военно-воздушного флота в период Первой мировой войны; </a:t>
            </a:r>
            <a:endParaRPr lang="ru-RU" b="1" dirty="0" smtClean="0"/>
          </a:p>
          <a:p>
            <a:r>
              <a:rPr lang="ru-RU" b="1" dirty="0" smtClean="0"/>
              <a:t>второй </a:t>
            </a:r>
            <a:r>
              <a:rPr lang="ru-RU" b="1" dirty="0"/>
              <a:t>лётчик в истории, применивший воздушный таран, и первый, оставшийся после тарана в живых.</a:t>
            </a:r>
          </a:p>
        </p:txBody>
      </p:sp>
      <p:pic>
        <p:nvPicPr>
          <p:cNvPr id="4098" name="Picture 2" descr="Aleksandr Kaza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94" y="1382944"/>
            <a:ext cx="2831693" cy="46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5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011" y="95140"/>
            <a:ext cx="74530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Родился </a:t>
            </a:r>
            <a:r>
              <a:rPr lang="ru-RU" dirty="0"/>
              <a:t>в дворянской семье в Херсонской губернии</a:t>
            </a:r>
            <a:r>
              <a:rPr lang="ru-RU" dirty="0" smtClean="0"/>
              <a:t>. Православный. </a:t>
            </a:r>
            <a:endParaRPr lang="ru-RU" dirty="0"/>
          </a:p>
          <a:p>
            <a:r>
              <a:rPr lang="ru-RU" dirty="0" smtClean="0"/>
              <a:t>Окончил </a:t>
            </a:r>
            <a:r>
              <a:rPr lang="ru-RU" dirty="0"/>
              <a:t>Воронежский кадетский корпус (1906) и </a:t>
            </a:r>
            <a:r>
              <a:rPr lang="ru-RU" dirty="0" err="1"/>
              <a:t>Елисаветградское</a:t>
            </a:r>
            <a:r>
              <a:rPr lang="ru-RU" dirty="0"/>
              <a:t> кавалерийское училище (</a:t>
            </a:r>
            <a:r>
              <a:rPr lang="ru-RU" dirty="0" smtClean="0"/>
              <a:t>1908).</a:t>
            </a:r>
          </a:p>
          <a:p>
            <a:r>
              <a:rPr lang="ru-RU" dirty="0" smtClean="0"/>
              <a:t>В </a:t>
            </a:r>
            <a:r>
              <a:rPr lang="ru-RU" dirty="0"/>
              <a:t>1911 году был произведен в поручики.</a:t>
            </a:r>
          </a:p>
        </p:txBody>
      </p:sp>
      <p:pic>
        <p:nvPicPr>
          <p:cNvPr id="5122" name="Picture 2" descr="http://genrogge.ru/elisavetgrad_kav_uchilishe/ill/elisavetgrad_kav_uchilishe_p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39" y="1744665"/>
            <a:ext cx="6719760" cy="43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69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731" y="79326"/>
            <a:ext cx="92468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Попасть на фронт Казакову довелось в декабре 1914 года. Став младшим летчиком 4-го корпусного авиационного отряда, он совершил свой первый боевой вылет на Рождество Христово, 25 декабря(7 января по новому стилю) 1914 года, который едва не стал для него последним ‒ у самолета воспламенился двигатель и 25-летнему пилоту с трудом удалось посадить аэроплан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Последующие </a:t>
            </a:r>
            <a:r>
              <a:rPr lang="ru-RU" dirty="0"/>
              <a:t>полеты были весьма успешны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&amp;Mcy;&amp;ocy;&amp;rcy;&amp;acy;&amp;ncy;-&amp;ZH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47" y="1833652"/>
            <a:ext cx="8385836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67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081" y="122122"/>
            <a:ext cx="45583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момента памятного тарана штабс-капитана Петра Нестерова, на русско-германском фронте уже полгода как не было воздушных боёв, заканчивавшихся гибелью хотя бы одного из противников. 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r>
              <a:rPr lang="ru-RU" dirty="0" smtClean="0"/>
              <a:t>Казаков </a:t>
            </a:r>
            <a:r>
              <a:rPr lang="ru-RU" dirty="0"/>
              <a:t>решил покончить с этой "традицией" и уничтожить первого же германца, который встретится ему на пути.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/>
              <a:t>февраля 1915 года, наткнувшись во время очередного вылета на самолёт противника, он отважно устремился в атаку. Вражеский лётчик, оторопев от столь неожиданной агрессивности, поспешно ретировался.</a:t>
            </a:r>
          </a:p>
        </p:txBody>
      </p:sp>
      <p:pic>
        <p:nvPicPr>
          <p:cNvPr id="1026" name="Picture 2" descr="http://img.anews.com/media/posts/images/20160227/415167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007" y="364074"/>
            <a:ext cx="3177760" cy="44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40582" y="5043054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П.Н.Нестеров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44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373" y="-426969"/>
            <a:ext cx="93148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Никакого </a:t>
            </a:r>
            <a:r>
              <a:rPr lang="ru-RU" dirty="0"/>
              <a:t>оружия на самолетах в это время </a:t>
            </a:r>
            <a:r>
              <a:rPr lang="ru-RU" dirty="0" smtClean="0"/>
              <a:t>установлено </a:t>
            </a:r>
            <a:r>
              <a:rPr lang="ru-RU" dirty="0"/>
              <a:t>не было, Александр Казаков стал задумываться над оснащением своего аэроплана, которое бы позволило ему результативно атаковать противника. </a:t>
            </a:r>
            <a:endParaRPr lang="ru-RU" dirty="0" smtClean="0"/>
          </a:p>
          <a:p>
            <a:r>
              <a:rPr lang="ru-RU" dirty="0" smtClean="0"/>
              <a:t>Находчивый </a:t>
            </a:r>
            <a:r>
              <a:rPr lang="ru-RU" dirty="0"/>
              <a:t>пилот решил закрепить на фюзеляже своего аэроплана небольшой якорь ‒ «кошку», на одной из лап которой была бы размещена пироксилиновая шашка. Расчет Казакова был следующим: при встрече с вражеским самолетом взмыть над ним и зацепить «кошкой», при ударе которой о неприятельскую машину должен был произойти взрыв пироксилиновой шашки.</a:t>
            </a:r>
          </a:p>
        </p:txBody>
      </p:sp>
      <p:pic>
        <p:nvPicPr>
          <p:cNvPr id="7170" name="Picture 2" descr="&amp;Tcy;&amp;acy;&amp;rcy;&amp;acy;&amp;ncy; &amp;Acy;.&amp;Acy;.&amp;Kcy;&amp;acy;&amp;zcy;&amp;acy;&amp;kcy;&amp;ocy;&amp;vcy;&amp;a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59" y="2682000"/>
            <a:ext cx="3866661" cy="41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30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335" y="363534"/>
            <a:ext cx="86546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Испытать свою дерзкую задумку на практике Казаков решил при первой же встрече с противником</a:t>
            </a:r>
            <a:r>
              <a:rPr lang="ru-RU" dirty="0" smtClean="0"/>
              <a:t>. </a:t>
            </a:r>
            <a:r>
              <a:rPr lang="ru-RU" dirty="0"/>
              <a:t>18/31 марта 1915 </a:t>
            </a:r>
            <a:r>
              <a:rPr lang="ru-RU" dirty="0" smtClean="0"/>
              <a:t>года  </a:t>
            </a:r>
            <a:r>
              <a:rPr lang="ru-RU" dirty="0"/>
              <a:t>Казаков, пренебрегая опасностью</a:t>
            </a:r>
            <a:r>
              <a:rPr lang="ru-RU" dirty="0" smtClean="0"/>
              <a:t>, </a:t>
            </a:r>
            <a:r>
              <a:rPr lang="ru-RU" dirty="0"/>
              <a:t>повел самолет наперехват противнику. </a:t>
            </a:r>
            <a:endParaRPr lang="ru-RU" dirty="0" smtClean="0"/>
          </a:p>
          <a:p>
            <a:r>
              <a:rPr lang="ru-RU" dirty="0" smtClean="0"/>
              <a:t>Казаков </a:t>
            </a:r>
            <a:r>
              <a:rPr lang="ru-RU" dirty="0"/>
              <a:t>поднял аэроплан над двухместным германским «Альбатросом», но когда он уже намеривался пусть в дело «кошку», ее заклинило. </a:t>
            </a:r>
            <a:r>
              <a:rPr lang="ru-RU" i="1" dirty="0"/>
              <a:t>«</a:t>
            </a:r>
            <a:r>
              <a:rPr lang="ru-RU" b="1" i="1" dirty="0"/>
              <a:t>Что было делать</a:t>
            </a:r>
            <a:r>
              <a:rPr lang="ru-RU" i="1" dirty="0"/>
              <a:t>? ‒ вспоминал позже Казаков. ‒ </a:t>
            </a:r>
            <a:r>
              <a:rPr lang="ru-RU" b="1" i="1" dirty="0"/>
              <a:t>Два фронта, 40 000 глаз ‒ русских и немецких ‒ смотрели на нас из окопов. Уйти, не сделав ничего, находясь в нескольких метрах от противника, ‒ позор перед этими 20 000 русских глаз</a:t>
            </a:r>
            <a:r>
              <a:rPr lang="ru-RU" i="1" dirty="0"/>
              <a:t>». </a:t>
            </a:r>
            <a:r>
              <a:rPr lang="ru-RU" dirty="0"/>
              <a:t>И тогда отчаянный русский пилот решился на таран</a:t>
            </a:r>
            <a:r>
              <a:rPr lang="ru-RU" dirty="0" smtClean="0"/>
              <a:t>...</a:t>
            </a:r>
            <a:endParaRPr lang="ru-RU" dirty="0"/>
          </a:p>
          <a:p>
            <a:endParaRPr lang="ru-RU" dirty="0"/>
          </a:p>
        </p:txBody>
      </p:sp>
      <p:pic>
        <p:nvPicPr>
          <p:cNvPr id="8194" name="Picture 2" descr="&amp;Tcy;&amp;acy;&amp;rcy;&amp;acy;&amp;ncy; &amp;Acy;.&amp;Acy;.&amp;Kcy;&amp;acy;&amp;zcy;&amp;acy;&amp;kcy;&amp;ocy;&amp;vcy;&amp;a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80" y="3740544"/>
            <a:ext cx="2857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2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110" y="1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Казаков совершил второй в истории мировой авиации таран (после П.Н.Нестерова) и </a:t>
            </a:r>
            <a:r>
              <a:rPr lang="ru-RU" dirty="0" smtClean="0"/>
              <a:t>первый остался невредим после него, </a:t>
            </a:r>
            <a:r>
              <a:rPr lang="ru-RU" dirty="0"/>
              <a:t>чем на практике доказал возможность успешного осуществления этого крайне рискованного приема воздушного боя! </a:t>
            </a:r>
            <a:r>
              <a:rPr lang="ru-RU" dirty="0" smtClean="0"/>
              <a:t>      За </a:t>
            </a:r>
            <a:r>
              <a:rPr lang="ru-RU" dirty="0"/>
              <a:t>свой подвиг Александр Казаков был произведен в штабс-капитаны и награжден Георгиевским оружием. </a:t>
            </a:r>
            <a:r>
              <a:rPr lang="ru-RU" dirty="0" smtClean="0"/>
              <a:t>  </a:t>
            </a:r>
          </a:p>
          <a:p>
            <a:r>
              <a:rPr lang="ru-RU" dirty="0" smtClean="0"/>
              <a:t>В </a:t>
            </a:r>
            <a:r>
              <a:rPr lang="ru-RU" dirty="0"/>
              <a:t>августе 1915 года назначили командиром 19-го корпусного авиационного отряда, воевавшего на Северном фронте.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 descr="http://upload.wikimedia.org/wikipedia/commons/9/99/Albatros_D.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64" y="0"/>
            <a:ext cx="4601173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&amp;Acy;.&amp;Kcy;&amp;acy;&amp;zcy;&amp;acy;&amp;kcy;&amp;ocy;&amp;vcy;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64" y="2673292"/>
            <a:ext cx="7187004" cy="41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02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195" y="468422"/>
            <a:ext cx="90323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Свою первую официальную победу в рядах авиагруппы он одержал 8 (21) декабря 1916 года у Луцка. В одиночку атаковав 2 вражеских «Бранденбург Ц1» из 10-й </a:t>
            </a:r>
            <a:r>
              <a:rPr lang="ru-RU" dirty="0" err="1"/>
              <a:t>авиароты</a:t>
            </a:r>
            <a:r>
              <a:rPr lang="ru-RU" dirty="0"/>
              <a:t>, русский истребитель сумел сбить один из бомбардировщиков.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Наблюдатель — </a:t>
            </a:r>
            <a:r>
              <a:rPr lang="ru-RU" dirty="0" err="1"/>
              <a:t>обер-лейтенант</a:t>
            </a:r>
            <a:r>
              <a:rPr lang="ru-RU" dirty="0"/>
              <a:t> Франц </a:t>
            </a:r>
            <a:r>
              <a:rPr lang="ru-RU" dirty="0" err="1"/>
              <a:t>Вейгель</a:t>
            </a:r>
            <a:r>
              <a:rPr lang="ru-RU" dirty="0"/>
              <a:t> попытался самостоятельно управлять машиной и получил серьёзные травмы при посадке. Казаков за эту победу получил орден Святого Георгия 4-го класса.</a:t>
            </a:r>
          </a:p>
        </p:txBody>
      </p:sp>
      <p:pic>
        <p:nvPicPr>
          <p:cNvPr id="11266" name="Picture 2" descr="&amp;Acy;.&amp;Kcy;&amp;acy;&amp;zcy;&amp;acy;&amp;kcy;&amp;ocy;&amp;vcy; &amp;scy; &amp;pcy;&amp;lcy;&amp;iecy;&amp;ncy;&amp;ncy;&amp;ycy;&amp;mcy; &amp;pcy;&amp;icy;&amp;lcy;&amp;ocy;&amp;tcy;&amp;ocy;&amp;mcy;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95" y="2597304"/>
            <a:ext cx="68389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upload.wikimedia.org/wikipedia/commons/1/11/Nieuport_Ni._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77" y="3057054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27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flipH="1">
            <a:off x="6705099" y="1187336"/>
            <a:ext cx="22054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Самолёты, сбитые 17 мая и 8 июня, Александр Казаков поделил с </a:t>
            </a:r>
            <a:r>
              <a:rPr lang="ru-RU" dirty="0" err="1"/>
              <a:t>Аргеевым</a:t>
            </a:r>
            <a:endParaRPr lang="ru-RU" dirty="0"/>
          </a:p>
        </p:txBody>
      </p:sp>
      <p:pic>
        <p:nvPicPr>
          <p:cNvPr id="13314" name="Picture 2" descr="&amp;Ocy;&amp;bcy;&amp;lcy;&amp;ocy;&amp;mcy;&amp;kcy;&amp;icy; &amp;scy;&amp;acy;&amp;mcy;&amp;ocy;&amp;lcy;&amp;iocy;&amp;tcy;&amp;acy; &amp;scy;&amp;bcy;&amp;icy;&amp;tcy;&amp;ocy;&amp;gcy;&amp;ocy; &amp;Acy;.&amp;Kcy;&amp;acy;&amp;zcy;&amp;acy;&amp;kcy;&amp;ocy;&amp;vcy;&amp;ycy;&amp;mcy; &amp;icy; &amp;Pcy;.&amp;Acy;&amp;rcy;&amp;gcy;&amp;iecy;&amp;iecy;&amp;vcy;&amp;ycy;&amp;mcy;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59498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&amp;Scy;&amp;acy;&amp;mcy;&amp;ocy;&amp;lcy;&amp;iocy;&amp;tcy; &amp;scy;&amp;bcy;&amp;icy;&amp;tcy;&amp;ycy;&amp;jcy; &amp;Kcy;&amp;acy;&amp;zcy;&amp;acy;&amp;kcy;&amp;ocy;&amp;vcy;&amp;ycy;&amp;m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406" y="3510000"/>
            <a:ext cx="5880594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75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8754" y="125714"/>
            <a:ext cx="6484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Время, в котором жили лётчики.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90977" y="1341207"/>
            <a:ext cx="33319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Первая мировая война</a:t>
            </a:r>
          </a:p>
          <a:p>
            <a:r>
              <a:rPr lang="ru-RU" dirty="0" smtClean="0"/>
              <a:t>(</a:t>
            </a:r>
            <a:r>
              <a:rPr lang="ru-RU" dirty="0" smtClean="0">
                <a:hlinkClick r:id="rId2" tooltip="28 июля"/>
              </a:rPr>
              <a:t>28 июля</a:t>
            </a:r>
            <a:r>
              <a:rPr lang="ru-RU" dirty="0" smtClean="0"/>
              <a:t> </a:t>
            </a:r>
            <a:r>
              <a:rPr lang="ru-RU" dirty="0" smtClean="0">
                <a:hlinkClick r:id="rId3" tooltip="1914 год"/>
              </a:rPr>
              <a:t>1914</a:t>
            </a:r>
            <a:r>
              <a:rPr lang="ru-RU" dirty="0" smtClean="0"/>
              <a:t> — </a:t>
            </a:r>
            <a:r>
              <a:rPr lang="ru-RU" dirty="0" smtClean="0">
                <a:hlinkClick r:id="rId4" tooltip="11 ноября"/>
              </a:rPr>
              <a:t>11 ноября</a:t>
            </a:r>
            <a:r>
              <a:rPr lang="ru-RU" dirty="0" smtClean="0"/>
              <a:t> </a:t>
            </a:r>
            <a:r>
              <a:rPr lang="ru-RU" dirty="0" smtClean="0">
                <a:hlinkClick r:id="rId5" tooltip="1918 год"/>
              </a:rPr>
              <a:t>1918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/>
              <a:t>В результате войны прекратили своё существование </a:t>
            </a:r>
            <a:r>
              <a:rPr lang="ru-RU" b="1" dirty="0"/>
              <a:t>4 </a:t>
            </a:r>
            <a:r>
              <a:rPr lang="ru-RU" dirty="0"/>
              <a:t>империи: Российская, Австро-Венгерская, Османская и Германская . </a:t>
            </a:r>
            <a:endParaRPr lang="ru-RU" dirty="0" smtClean="0"/>
          </a:p>
          <a:p>
            <a:r>
              <a:rPr lang="ru-RU" dirty="0" smtClean="0"/>
              <a:t>Страны-участницы </a:t>
            </a:r>
            <a:r>
              <a:rPr lang="ru-RU" dirty="0"/>
              <a:t>потеряли убитыми более 10 млн солдат и около 12 млн мирных жителей, около 55 млн человек были ранены</a:t>
            </a:r>
          </a:p>
          <a:p>
            <a:endParaRPr lang="ru-RU" dirty="0"/>
          </a:p>
        </p:txBody>
      </p:sp>
      <p:pic>
        <p:nvPicPr>
          <p:cNvPr id="5" name="Picture 2" descr="WWImonta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673" y="1042466"/>
            <a:ext cx="5019675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79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7062" y="138204"/>
            <a:ext cx="79793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 осени 1917 года лётчики 1-й Боевой авиагруппы находились на пике своей профессиональной формы. Что же касается вооружения, то именно тогда они получили первые экземпляры новейших истребителей "Спад 7" и горели желанием опробовать их в деле.</a:t>
            </a:r>
          </a:p>
        </p:txBody>
      </p:sp>
      <p:pic>
        <p:nvPicPr>
          <p:cNvPr id="4" name="Picture 4" descr="&amp;Scy;&amp;acy;&amp;mcy;&amp;ocy;&amp;lcy;&amp;iocy;&amp;tcy;&amp;ycy; 1-&amp;jcy; &amp;Bcy;&amp;Acy;&amp;G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5182"/>
            <a:ext cx="7168435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&amp;Scy;&amp;acy;&amp;mcy;&amp;ocy;&amp;lcy;&amp;iocy;&amp;tcy; '&amp;Scy;&amp;pcy;&amp;acy;&amp;dcy; 7' &amp;Acy;.&amp;Kcy;&amp;acy;&amp;zcy;&amp;acy;&amp;kcy;&amp;ocy;&amp;vcy;&amp;a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286" y="1229351"/>
            <a:ext cx="6217714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10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012" y="0"/>
            <a:ext cx="58958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Но всеобщий развал начался и в 1-й авиагруппе. Последними толчками для этого послужили изданные новым большевистским правительством приказы об отмене воинских званий и введении выборности командования.</a:t>
            </a:r>
          </a:p>
          <a:p>
            <a:endParaRPr lang="ru-RU" dirty="0"/>
          </a:p>
          <a:p>
            <a:r>
              <a:rPr lang="ru-RU" dirty="0" smtClean="0"/>
              <a:t> Авторитет </a:t>
            </a:r>
            <a:r>
              <a:rPr lang="ru-RU" dirty="0"/>
              <a:t>Казакова по-прежнему был достаточно высок, и 30 декабря его избрали командиром 19-го авиаотряда (того самого, которым он командовал в 1916 году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 </a:t>
            </a:r>
            <a:r>
              <a:rPr lang="ru-RU" dirty="0"/>
              <a:t>Александр Казаков попытался сработаться с Советской властью. Весной 1918 года, вместе с другими известными авиаторами, присутствовал на встрече со Львом </a:t>
            </a:r>
            <a:r>
              <a:rPr lang="ru-RU" dirty="0" smtClean="0"/>
              <a:t>Троцким.</a:t>
            </a:r>
            <a:endParaRPr lang="ru-RU" dirty="0"/>
          </a:p>
        </p:txBody>
      </p:sp>
      <p:pic>
        <p:nvPicPr>
          <p:cNvPr id="18434" name="Picture 2" descr="&amp;Acy;.&amp;Kcy;&amp;acy;&amp;zcy;&amp;acy;&amp;kcy;&amp;ocy;&amp;vcy;, &amp;kcy;&amp;ocy;&amp;ncy;&amp;iecy;&amp;tscy; 1917 &amp;gcy;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846" y="1112316"/>
            <a:ext cx="3305175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32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830" y="272955"/>
            <a:ext cx="97035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февраля 1917 года Александр Казаков стал командиром 1-й боевой авиационной группы Юго-Западного </a:t>
            </a:r>
            <a:r>
              <a:rPr lang="ru-RU" dirty="0" smtClean="0"/>
              <a:t>фронта. </a:t>
            </a:r>
            <a:r>
              <a:rPr lang="ru-RU" dirty="0"/>
              <a:t>Эта группа стала первым специальным истребительным соединением в русской авиации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В </a:t>
            </a:r>
            <a:r>
              <a:rPr lang="ru-RU" dirty="0"/>
              <a:t>конце 1917 года выдающегося аса произвели в подполковники, поручив ему командование 19-м корпусным авиационным отрядом. В служебной характеристике, выданной Казакову в 1917 году, говорилось: </a:t>
            </a:r>
            <a:r>
              <a:rPr lang="ru-RU" i="1" dirty="0"/>
              <a:t>«</a:t>
            </a:r>
            <a:r>
              <a:rPr lang="ru-RU" i="1" dirty="0">
                <a:solidFill>
                  <a:srgbClr val="0070C0"/>
                </a:solidFill>
              </a:rPr>
              <a:t>Выдающийся военный летчик и офицер. Своей беззаветной храбростью и решительностью всегда служит блестящим примером своим подчиненным. Технически очень хорошо подготовлен и отряд в этом отношении держит высоко»</a:t>
            </a:r>
            <a:r>
              <a:rPr lang="ru-RU" dirty="0">
                <a:solidFill>
                  <a:srgbClr val="0070C0"/>
                </a:solidFill>
              </a:rPr>
              <a:t>.</a:t>
            </a:r>
            <a:r>
              <a:rPr lang="ru-RU" dirty="0"/>
              <a:t> А служивший под началом Казакова будущий красный </a:t>
            </a:r>
            <a:r>
              <a:rPr lang="ru-RU" dirty="0" smtClean="0"/>
              <a:t>комдив  </a:t>
            </a:r>
            <a:r>
              <a:rPr lang="ru-RU" dirty="0"/>
              <a:t>И</a:t>
            </a:r>
            <a:r>
              <a:rPr lang="ru-RU" dirty="0" smtClean="0"/>
              <a:t>. У. Павлов </a:t>
            </a:r>
            <a:r>
              <a:rPr lang="ru-RU" dirty="0"/>
              <a:t>вспоминал: </a:t>
            </a:r>
            <a:r>
              <a:rPr lang="ru-RU" b="1" i="1" dirty="0">
                <a:solidFill>
                  <a:srgbClr val="0070C0"/>
                </a:solidFill>
              </a:rPr>
              <a:t>«Казаков в моем представлении был самым крупным героем 10-миллионной царской армии. Человек с громадной силой воли, необычайно храбрый, способный в воздушном бою подходить в упор к противнику и драться до тех пор, пока тот не свалится на землю, ‒ он вызывал восхищение в летной среде. За эти качества я уважал его, у него учился</a:t>
            </a:r>
            <a:r>
              <a:rPr lang="ru-RU" b="1" i="1" dirty="0" smtClean="0">
                <a:solidFill>
                  <a:srgbClr val="0070C0"/>
                </a:solidFill>
              </a:rPr>
              <a:t>».</a:t>
            </a:r>
          </a:p>
          <a:p>
            <a:r>
              <a:rPr lang="ru-RU" dirty="0" smtClean="0"/>
              <a:t>После </a:t>
            </a:r>
            <a:r>
              <a:rPr lang="ru-RU" dirty="0"/>
              <a:t>победы Октябрьской революции Казаков решил продолжать службу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i="1" dirty="0">
                <a:solidFill>
                  <a:srgbClr val="0070C0"/>
                </a:solidFill>
              </a:rPr>
              <a:t>«Наш долг бить врага и побеждать, ‒ </a:t>
            </a:r>
            <a:r>
              <a:rPr lang="ru-RU" dirty="0">
                <a:solidFill>
                  <a:srgbClr val="0070C0"/>
                </a:solidFill>
              </a:rPr>
              <a:t>говорил он,</a:t>
            </a:r>
            <a:r>
              <a:rPr lang="ru-RU" i="1" dirty="0">
                <a:solidFill>
                  <a:srgbClr val="0070C0"/>
                </a:solidFill>
              </a:rPr>
              <a:t> ‒ Россию защищать ‒ это наша главная политика. В остальном без нас разберутся»</a:t>
            </a:r>
            <a:r>
              <a:rPr lang="ru-RU" dirty="0">
                <a:solidFill>
                  <a:srgbClr val="0070C0"/>
                </a:solidFill>
              </a:rPr>
              <a:t>.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Большевики </a:t>
            </a:r>
            <a:r>
              <a:rPr lang="ru-RU" dirty="0"/>
              <a:t>определили прославленного аса в ГУВФ РККА на чисто бюрократическую работу. </a:t>
            </a:r>
            <a:r>
              <a:rPr lang="ru-RU" dirty="0" smtClean="0"/>
              <a:t> Казакову </a:t>
            </a:r>
            <a:r>
              <a:rPr lang="ru-RU" dirty="0"/>
              <a:t>сообщили, что им заинтересовались чекисты, летчик поспешил скрыться и тайно уехал на север.  </a:t>
            </a:r>
          </a:p>
        </p:txBody>
      </p:sp>
    </p:spTree>
    <p:extLst>
      <p:ext uri="{BB962C8B-B14F-4D97-AF65-F5344CB8AC3E}">
        <p14:creationId xmlns:p14="http://schemas.microsoft.com/office/powerpoint/2010/main" val="69998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7581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Летом 1918 года прославленный лётчик появился в </a:t>
            </a:r>
            <a:r>
              <a:rPr lang="ru-RU" dirty="0" smtClean="0"/>
              <a:t>Мурманске. Русский </a:t>
            </a:r>
            <a:r>
              <a:rPr lang="ru-RU" dirty="0"/>
              <a:t>Север был оккупирован войсками Антанты. Для борьбы с большевиками английское командование приступило к созданию авиакорпуса под названием </a:t>
            </a:r>
            <a:r>
              <a:rPr lang="ru-RU" dirty="0" smtClean="0"/>
              <a:t>Славяно-Британский </a:t>
            </a:r>
            <a:r>
              <a:rPr lang="ru-RU" dirty="0"/>
              <a:t>легион. </a:t>
            </a:r>
            <a:endParaRPr lang="ru-RU" dirty="0" smtClean="0"/>
          </a:p>
          <a:p>
            <a:r>
              <a:rPr lang="ru-RU" dirty="0" smtClean="0"/>
              <a:t>Всего </a:t>
            </a:r>
            <a:r>
              <a:rPr lang="ru-RU" dirty="0"/>
              <a:t>за 3 - 4 недели из русских лётчиков-добровольцев им удалось сформировать 1-ю эскадрилью, командиром которой стал Казаков. </a:t>
            </a:r>
          </a:p>
        </p:txBody>
      </p:sp>
      <p:pic>
        <p:nvPicPr>
          <p:cNvPr id="19458" name="Picture 2" descr="&amp;Scy;&amp;rcy;&amp;iecy;&amp;dcy;&amp;icy; &amp;lcy;&amp;iocy;&amp;tcy;&amp;chcy;&amp;icy;&amp;kcy;&amp;ocy;&amp;vcy; &amp;Scy;&amp;lcy;&amp;acy;&amp;vcy;&amp;yacy;&amp;ncy;&amp;ocy; - &amp;Bcy;&amp;rcy;&amp;icy;&amp;tcy;&amp;acy;&amp;ncy;&amp;scy;&amp;kcy;&amp;ocy;&amp;gcy;&amp;ocy; &amp;lcy;&amp;iecy;&amp;gcy;&amp;icy;&amp;ocy;&amp;ncy;&amp;a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93" y="2038908"/>
            <a:ext cx="6781800" cy="465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82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642" y="40509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20482" name="Picture 2" descr="DH.9 &amp;icy;&amp;zcy; &amp;Scy;&amp;lcy;&amp;acy;&amp;vcy;&amp;yacy;&amp;ncy;&amp;ocy; - &amp;Bcy;&amp;rcy;&amp;icy;&amp;tcy;&amp;acy;&amp;ncy;&amp;scy;&amp;kcy;&amp;ocy;&amp;gcy;&amp;ocy; &amp;lcy;&amp;iecy;&amp;gcy;&amp;icy;&amp;ocy;&amp;ncy;&amp;a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58" y="162000"/>
            <a:ext cx="68913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&amp;Scy;&amp;ocy;&amp;pcy;&amp;vcy;&amp;icy;&amp;chcy; &amp;Pcy;&amp;ocy;&amp;lcy;&amp;ucy;&amp;tcy;&amp;ocy;&amp;rcy;&amp;acy;&amp;scy;&amp;tcy;&amp;ocy;&amp;iecy;&amp;chcy;&amp;ncy;&amp;ycy;&amp;jcy; &amp;Acy;.&amp;Kcy;&amp;acy;&amp;zcy;&amp;acy;&amp;kcy;&amp;ocy;&amp;vcy;&amp;acy;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26" y="3762000"/>
            <a:ext cx="673352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&amp;Acy;.&amp;Kcy;&amp;acy;&amp;zcy;&amp;acy;&amp;kcy;&amp;ocy;&amp;vcy;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800" y="810000"/>
            <a:ext cx="4687200" cy="6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4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7379" y="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Русским лётчикам пришлось задуматься о своей дальнейшей судьбе. Некоторые решили пробираться к адмиралу Колчаку вместе с полярной экспедицией </a:t>
            </a:r>
            <a:r>
              <a:rPr lang="ru-RU" dirty="0" err="1"/>
              <a:t>Вилькицкого</a:t>
            </a:r>
            <a:r>
              <a:rPr lang="ru-RU" dirty="0"/>
              <a:t>, другие намеревались навсегда покинуть Россию. Самому Александру Казакову англичане присвоили звание Майора и предложили продолжить службу в Королевских ВВС. Казаков не торопился с ответом: успехи красных, бегство союзников, гибель боевых товарищей - все эти обстоятельства ещё более усугубляли депрессивное состояние, в котором он пребывал на протяжении последних месяцев своей жизни.</a:t>
            </a:r>
          </a:p>
        </p:txBody>
      </p:sp>
      <p:pic>
        <p:nvPicPr>
          <p:cNvPr id="5" name="Picture 2" descr="'&amp;Scy;&amp;ncy;&amp;acy;&amp;jcy;&amp;pcy;' &amp;Kcy;&amp;acy;&amp;zcy;&amp;acy;&amp;kcy;&amp;ocy;&amp;vcy;&amp;a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96" y="3166047"/>
            <a:ext cx="6768000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319" y="120008"/>
            <a:ext cx="84206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августа 1919 года его самолёт вылетел из Березняков, чтобы проводить судно, на котором уплывали к Колчаку его друзья </a:t>
            </a:r>
            <a:r>
              <a:rPr lang="ru-RU" dirty="0" err="1"/>
              <a:t>Модрах</a:t>
            </a:r>
            <a:r>
              <a:rPr lang="ru-RU" dirty="0"/>
              <a:t> и </a:t>
            </a:r>
            <a:r>
              <a:rPr lang="ru-RU" dirty="0" err="1"/>
              <a:t>Белоусович</a:t>
            </a:r>
            <a:r>
              <a:rPr lang="ru-RU" dirty="0"/>
              <a:t>. </a:t>
            </a:r>
            <a:r>
              <a:rPr lang="ru-RU" dirty="0" smtClean="0"/>
              <a:t>Сделав прощальный круг над отплывающим пароходом, Казаков взял курс обратно на аэродром. </a:t>
            </a:r>
            <a:r>
              <a:rPr lang="ru-RU" dirty="0"/>
              <a:t>Уже над полем самолёт, казалось, потерял управление, и, устремившись вниз, врезался в один из ангаров. Большинство свидетелей этого происшествия остались при убеждении, что лётчик совершил самоубийство. Официальная версия гласит, что Александр Казаков погиб в авиакатастрофе. Как бы то ни было, тайну своей гибели самый знаменитый и результативный русский ас Первой Мировой унёс с собой в могилу.</a:t>
            </a:r>
          </a:p>
        </p:txBody>
      </p:sp>
      <p:pic>
        <p:nvPicPr>
          <p:cNvPr id="23554" name="Picture 2" descr="&amp;Rcy;&amp;acy;&amp;zcy;&amp;bcy;&amp;icy;&amp;tcy;&amp;ycy;&amp;jcy; '&amp;Scy;&amp;ncy;&amp;acy;&amp;jcy;&amp;pcy;' &amp;Kcy;&amp;acy;&amp;zcy;&amp;acy;&amp;kcy;&amp;ocy;&amp;vcy;&amp;a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273" y="2619374"/>
            <a:ext cx="6753225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77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6705"/>
            <a:ext cx="9457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Похоронили Казакова в Березняках. На его могиле был установлен памятник с двумя перекрещенными пропеллерами и надписью: "Мир праху твоему, герой России".</a:t>
            </a:r>
          </a:p>
        </p:txBody>
      </p:sp>
      <p:pic>
        <p:nvPicPr>
          <p:cNvPr id="26628" name="Picture 4" descr="&amp;Mcy;&amp;ocy;&amp;gcy;&amp;icy;&amp;lcy;&amp;acy; &amp;Acy;.&amp;Kcy;&amp;acy;&amp;zcy;&amp;acy;&amp;kcy;&amp;ocy;&amp;vcy;&amp;acy;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000"/>
            <a:ext cx="4430751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&amp;Pcy;&amp;ocy;&amp;khcy;&amp;ocy;&amp;rcy;&amp;ocy;&amp;ncy;&amp;ycy; &amp;Acy;.&amp;Kcy;&amp;acy;&amp;zcy;&amp;acy;&amp;kcy;&amp;ocy;&amp;vcy;&amp;acy;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00" y="1350000"/>
            <a:ext cx="7711200" cy="5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17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4292" y="9928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 три года войны Казаков сбил лично 17 и в групповых боях ещё 15 самолётов противника и был признан самым результативным российским лётчиком-истребителем периода Первой мировой войны</a:t>
            </a:r>
          </a:p>
        </p:txBody>
      </p:sp>
      <p:pic>
        <p:nvPicPr>
          <p:cNvPr id="27650" name="Picture 2" descr="&amp;Ncy;&amp;acy;&amp;dcy;&amp;pcy;&amp;icy;&amp;scy;&amp;softcy; &amp;ncy;&amp;acy; &amp;mcy;&amp;ocy;&amp;gcy;&amp;icy;&amp;lcy;&amp;iecy; &amp;Acy;.&amp;Kcy;&amp;acy;&amp;zcy;&amp;acy;&amp;kcy;&amp;ocy;&amp;vcy;&amp;acy;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62" y="1299612"/>
            <a:ext cx="714375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23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397" y="163773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Выводы.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9116" y="1023581"/>
            <a:ext cx="64690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Переломным моментом в жизни стала революция, разделившая их жизнь на «до» и «после».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Арватов</a:t>
            </a:r>
            <a:r>
              <a:rPr lang="ru-RU" dirty="0" smtClean="0"/>
              <a:t> Ю.И. пытаясь выбрать лучший вариант во время Гражданской войны примыкал к разным политическим силам, движениям, армиям. И в итоге оказался в РККА.И был приговорен в 1937 Советским правительством к ВМН.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Казаков А.А. не поддерживал ни одно из движений. Он хотел защищать Россию от внешнего врага. Но увидев разрушение страны участвовал в создании Славяно-Британского легиона.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Казаков принял решение разбиться(по официальной версии) ,отчаявшись в победе над большевиками и видя полное разделение и разрушение страны.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Оба лётчика вне зависимости от выбора трагически окончили свою жизнь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Время изменило их жизнь, </a:t>
            </a:r>
            <a:r>
              <a:rPr lang="ru-RU" err="1" smtClean="0"/>
              <a:t>судьбу</a:t>
            </a:r>
            <a:r>
              <a:rPr lang="ru-RU" smtClean="0"/>
              <a:t>, а </a:t>
            </a:r>
            <a:r>
              <a:rPr lang="ru-RU" dirty="0" smtClean="0"/>
              <a:t>они влияли на историю нашей страны.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75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4503" y="511000"/>
            <a:ext cx="26807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Революция в России </a:t>
            </a:r>
            <a:r>
              <a:rPr lang="ru-RU" dirty="0" smtClean="0"/>
              <a:t>это-события, произошедшие в 1917 году, начиная со свержения монархии во время Февральской революции</a:t>
            </a:r>
            <a:r>
              <a:rPr lang="ru-RU" smtClean="0"/>
              <a:t>, </a:t>
            </a:r>
            <a:r>
              <a:rPr lang="ru-RU" smtClean="0"/>
              <a:t>власть </a:t>
            </a:r>
            <a:r>
              <a:rPr lang="ru-RU" dirty="0" smtClean="0"/>
              <a:t>перешла к Временному правительству, которое  было свергнуто в результате Октябрьской революции большевиков, провозгласивших Советскую власть.</a:t>
            </a:r>
            <a:endParaRPr lang="ru-RU" dirty="0"/>
          </a:p>
        </p:txBody>
      </p:sp>
      <p:pic>
        <p:nvPicPr>
          <p:cNvPr id="1026" name="Picture 2" descr="http://www.libex.ru/img/x/18/16/7a5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265" y="1517103"/>
            <a:ext cx="590262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44774" y="197086"/>
            <a:ext cx="6333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Время, в котором жили лётчики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6400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3048000" y="946411"/>
            <a:ext cx="3869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768824" y="946410"/>
            <a:ext cx="317537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Гражданская война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(</a:t>
            </a:r>
            <a:r>
              <a:rPr lang="ru-RU" dirty="0"/>
              <a:t>1917—1922/1923)</a:t>
            </a:r>
          </a:p>
          <a:p>
            <a:r>
              <a:rPr lang="ru-RU" dirty="0" smtClean="0"/>
              <a:t>- Это ряд </a:t>
            </a:r>
            <a:r>
              <a:rPr lang="ru-RU" dirty="0"/>
              <a:t>вооружённых конфликтов между различными политическими, этническими, социальными группами и государственными образованиями на территории бывшей Российской империи, последовавших за приходом к власти большевиков в результате </a:t>
            </a:r>
            <a:r>
              <a:rPr lang="ru-RU" dirty="0" smtClean="0"/>
              <a:t>Октябрьской </a:t>
            </a:r>
            <a:r>
              <a:rPr lang="ru-RU" dirty="0"/>
              <a:t>революции 1917 года.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12265" y="224795"/>
            <a:ext cx="6333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Время, в котором жили лётчики</a:t>
            </a:r>
            <a:endParaRPr lang="ru-RU" sz="3200" dirty="0"/>
          </a:p>
        </p:txBody>
      </p:sp>
      <p:pic>
        <p:nvPicPr>
          <p:cNvPr id="2050" name="Picture 2" descr="http://a-radio.me/upload/img/im_caf44e0cd22e59868fc3326a185fe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681" y="1408075"/>
            <a:ext cx="538205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59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Арватов</a:t>
            </a:r>
            <a:r>
              <a:rPr lang="ru-RU" dirty="0" smtClean="0"/>
              <a:t> Юрий Игнатьевич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77334" y="1270000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Предистория</a:t>
            </a:r>
            <a:endParaRPr lang="ru-RU" b="1" dirty="0"/>
          </a:p>
        </p:txBody>
      </p:sp>
      <p:pic>
        <p:nvPicPr>
          <p:cNvPr id="1026" name="Picture 2" descr="&amp;Acy;&amp;rcy;&amp;vcy;&amp;acy;&amp;tcy;&amp;ocy;&amp;vcy; &amp;YUcy;.&amp;Icy;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93" y="1378040"/>
            <a:ext cx="2409878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857" y="2030877"/>
            <a:ext cx="490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Юрий (Георгий) Игнатьевич </a:t>
            </a:r>
            <a:r>
              <a:rPr lang="ru-RU" dirty="0" err="1"/>
              <a:t>Арватов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1896 </a:t>
            </a:r>
            <a:r>
              <a:rPr lang="ru-RU" dirty="0" smtClean="0"/>
              <a:t>год </a:t>
            </a:r>
            <a:r>
              <a:rPr lang="ru-RU" dirty="0"/>
              <a:t>— 10 декабря 1937 года) — российский, украинский и советский военный </a:t>
            </a:r>
            <a:r>
              <a:rPr lang="ru-RU" dirty="0" smtClean="0"/>
              <a:t>лётчик. Родился </a:t>
            </a:r>
            <a:r>
              <a:rPr lang="ru-RU" dirty="0"/>
              <a:t>в </a:t>
            </a:r>
            <a:r>
              <a:rPr lang="ru-RU" dirty="0" err="1" smtClean="0"/>
              <a:t>Вержболово</a:t>
            </a:r>
            <a:r>
              <a:rPr lang="ru-RU" dirty="0" smtClean="0"/>
              <a:t> (ныне Литва) </a:t>
            </a:r>
            <a:r>
              <a:rPr lang="ru-RU" dirty="0" err="1" smtClean="0"/>
              <a:t>Сувалкской</a:t>
            </a:r>
            <a:r>
              <a:rPr lang="ru-RU" dirty="0"/>
              <a:t> </a:t>
            </a:r>
            <a:r>
              <a:rPr lang="ru-RU" dirty="0" smtClean="0"/>
              <a:t>губернии </a:t>
            </a:r>
            <a:r>
              <a:rPr lang="ru-RU" dirty="0"/>
              <a:t>в семье офицера</a:t>
            </a:r>
            <a:r>
              <a:rPr lang="ru-RU" dirty="0" smtClean="0"/>
              <a:t>. Из дворян.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35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2749" y="167425"/>
            <a:ext cx="4863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Первая мировая война.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2834" y="845489"/>
            <a:ext cx="26058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началом Первой мировой войны прапорщиком был направлен на учёбу в английскую авиационную школу (</a:t>
            </a:r>
            <a:r>
              <a:rPr lang="ru-RU" dirty="0" err="1"/>
              <a:t>Кройдон</a:t>
            </a:r>
            <a:r>
              <a:rPr lang="ru-RU" dirty="0"/>
              <a:t>),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весны 1917 года — в действующей армии, лётчик-истребитель. Был ранен.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429" y="845489"/>
            <a:ext cx="5328000" cy="39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2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6610" y="51983"/>
            <a:ext cx="38821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начале Гражданской войны вступил в армию Украинской народной республики (</a:t>
            </a:r>
            <a:r>
              <a:rPr lang="ru-RU" dirty="0" smtClean="0"/>
              <a:t>УНР).К </a:t>
            </a:r>
            <a:r>
              <a:rPr lang="ru-RU" dirty="0"/>
              <a:t>ноябрю 1919 года авиация УНР была фактически уничтожена, группа офицеров отряда, в том числе Ю.И. </a:t>
            </a:r>
            <a:r>
              <a:rPr lang="ru-RU" dirty="0" err="1"/>
              <a:t>Арватов</a:t>
            </a:r>
            <a:r>
              <a:rPr lang="ru-RU" dirty="0"/>
              <a:t>, решила присоединиться к </a:t>
            </a:r>
            <a:r>
              <a:rPr lang="ru-RU" dirty="0" err="1"/>
              <a:t>Галицийской</a:t>
            </a:r>
            <a:r>
              <a:rPr lang="ru-RU" dirty="0"/>
              <a:t> армии ЗУНР, их включили в состав 1-го </a:t>
            </a:r>
            <a:r>
              <a:rPr lang="ru-RU" dirty="0" err="1"/>
              <a:t>Галицийского</a:t>
            </a:r>
            <a:r>
              <a:rPr lang="ru-RU" dirty="0"/>
              <a:t> </a:t>
            </a:r>
            <a:r>
              <a:rPr lang="ru-RU" dirty="0" smtClean="0"/>
              <a:t>авиаотряда.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1517" y="51983"/>
            <a:ext cx="4848000" cy="363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9517" y="368798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Галицкая </a:t>
            </a:r>
            <a:r>
              <a:rPr lang="ru-RU" dirty="0"/>
              <a:t>армия входит в состав Вооружённых сил Юга России генерала Деникина. </a:t>
            </a:r>
          </a:p>
          <a:p>
            <a:r>
              <a:rPr lang="ru-RU" dirty="0"/>
              <a:t>В начале 1920 года Галицкая армия перешла на сторону РККА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Галицкая авиация вошла в состав Червонной Украинской Галицкой армии </a:t>
            </a:r>
            <a:r>
              <a:rPr lang="ru-RU" dirty="0" smtClean="0"/>
              <a:t>, вскоре </a:t>
            </a:r>
            <a:r>
              <a:rPr lang="ru-RU" dirty="0"/>
              <a:t>была переброшена на Юго-Западный фронт Советско-польской войны, под ст. Казатин. </a:t>
            </a:r>
            <a:endParaRPr lang="ru-RU" dirty="0" smtClean="0"/>
          </a:p>
          <a:p>
            <a:r>
              <a:rPr lang="ru-RU" dirty="0" smtClean="0"/>
              <a:t> Ю.И</a:t>
            </a:r>
            <a:r>
              <a:rPr lang="ru-RU" dirty="0"/>
              <a:t>. </a:t>
            </a:r>
            <a:r>
              <a:rPr lang="ru-RU" dirty="0" err="1"/>
              <a:t>Арватов</a:t>
            </a:r>
            <a:r>
              <a:rPr lang="ru-RU" dirty="0"/>
              <a:t> </a:t>
            </a:r>
            <a:r>
              <a:rPr lang="ru-RU" dirty="0" smtClean="0"/>
              <a:t> вступил </a:t>
            </a:r>
            <a:r>
              <a:rPr lang="ru-RU" dirty="0"/>
              <a:t>в РККА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9109" y="3294000"/>
            <a:ext cx="5400005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8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619" y="220349"/>
            <a:ext cx="91669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В </a:t>
            </a:r>
            <a:r>
              <a:rPr lang="ru-RU" dirty="0"/>
              <a:t>составе 9-го разведывательного военного авиаотряда воевал на Южном фронте против Врангеля, в ноябре 1920 года участвовал в </a:t>
            </a:r>
            <a:r>
              <a:rPr lang="ru-RU" dirty="0" err="1" smtClean="0"/>
              <a:t>Перекопско-Чонгарской</a:t>
            </a:r>
            <a:r>
              <a:rPr lang="ru-RU" dirty="0" smtClean="0"/>
              <a:t> </a:t>
            </a:r>
          </a:p>
          <a:p>
            <a:r>
              <a:rPr lang="ru-RU" dirty="0" smtClean="0"/>
              <a:t>операции, </a:t>
            </a:r>
            <a:r>
              <a:rPr lang="ru-RU" dirty="0"/>
              <a:t>был награждён орденом Красного Знамени (1921). </a:t>
            </a:r>
            <a:endParaRPr lang="ru-RU" dirty="0" smtClean="0"/>
          </a:p>
          <a:p>
            <a:r>
              <a:rPr lang="ru-RU" dirty="0" smtClean="0"/>
              <a:t>    Назначен </a:t>
            </a:r>
            <a:r>
              <a:rPr lang="ru-RU" dirty="0"/>
              <a:t>командиром 4-го отдельного разведывательного авиаотряда Туркестанского </a:t>
            </a:r>
            <a:r>
              <a:rPr lang="ru-RU" dirty="0" smtClean="0"/>
              <a:t>фронта. За </a:t>
            </a:r>
            <a:r>
              <a:rPr lang="ru-RU" dirty="0"/>
              <a:t>бои на Туркестанском фронте был награждён вторым орденом Красного Знамени (1924) и орденом Красного Знамени Хорезмской НСР.</a:t>
            </a:r>
          </a:p>
        </p:txBody>
      </p:sp>
      <p:pic>
        <p:nvPicPr>
          <p:cNvPr id="1026" name="Picture 2" descr="https://upload.wikimedia.org/wikipedia/commons/thumb/c/c5/Turk_front1922.jpg/1280px-Turk_front1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31" y="2754758"/>
            <a:ext cx="7636346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40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5939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После окончания войны командовал эскадрильей. В 1928 году служил в Ленинградском военном округе, где познакомился с сестрой М.Н. Тухачевского (в то время командовавшим этим округом) Елизаветой и женился на ней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220110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Позднее работал техническим директором общества «</a:t>
            </a:r>
            <a:r>
              <a:rPr lang="ru-RU" dirty="0" err="1"/>
              <a:t>Дерулюфт</a:t>
            </a:r>
            <a:r>
              <a:rPr lang="ru-RU" dirty="0"/>
              <a:t>».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http://ic.pics.livejournal.com/andrey_19_73/73556338/132383/132383_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968" y="2662766"/>
            <a:ext cx="5359005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-libra.ru/files/books/2011/07/24/207612/img_1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973" y="259398"/>
            <a:ext cx="1813199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00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649</TotalTime>
  <Words>1581</Words>
  <Application>Microsoft Office PowerPoint</Application>
  <PresentationFormat>Широкоэкранный</PresentationFormat>
  <Paragraphs>86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Trebuchet MS</vt:lpstr>
      <vt:lpstr>Wingdings 3</vt:lpstr>
      <vt:lpstr>Грань</vt:lpstr>
      <vt:lpstr>        Судьбы лётчиков Первой мировой в истории нашей страны </vt:lpstr>
      <vt:lpstr>Презентация PowerPoint</vt:lpstr>
      <vt:lpstr>Презентация PowerPoint</vt:lpstr>
      <vt:lpstr>Презентация PowerPoint</vt:lpstr>
      <vt:lpstr>Арватов Юрий Игнатьевич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Казаков Александр Александрович.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Судьбы лётчиков первой мировой в истории нашей страны</dc:title>
  <dc:creator>ирина якушина</dc:creator>
  <cp:lastModifiedBy>ирина якушина</cp:lastModifiedBy>
  <cp:revision>56</cp:revision>
  <dcterms:created xsi:type="dcterms:W3CDTF">2016-10-21T19:29:23Z</dcterms:created>
  <dcterms:modified xsi:type="dcterms:W3CDTF">2016-12-21T20:27:43Z</dcterms:modified>
</cp:coreProperties>
</file>