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90" r:id="rId3"/>
    <p:sldId id="282" r:id="rId4"/>
    <p:sldId id="257" r:id="rId5"/>
    <p:sldId id="258" r:id="rId6"/>
    <p:sldId id="259" r:id="rId7"/>
    <p:sldId id="271" r:id="rId8"/>
    <p:sldId id="264" r:id="rId9"/>
    <p:sldId id="272" r:id="rId10"/>
    <p:sldId id="261" r:id="rId11"/>
    <p:sldId id="273" r:id="rId12"/>
    <p:sldId id="265" r:id="rId13"/>
    <p:sldId id="270" r:id="rId14"/>
    <p:sldId id="276" r:id="rId15"/>
    <p:sldId id="269" r:id="rId16"/>
    <p:sldId id="267" r:id="rId17"/>
    <p:sldId id="274" r:id="rId18"/>
    <p:sldId id="268" r:id="rId19"/>
    <p:sldId id="292" r:id="rId20"/>
    <p:sldId id="291" r:id="rId21"/>
    <p:sldId id="283" r:id="rId22"/>
    <p:sldId id="284" r:id="rId23"/>
    <p:sldId id="285" r:id="rId24"/>
    <p:sldId id="286" r:id="rId25"/>
    <p:sldId id="275" r:id="rId26"/>
    <p:sldId id="278" r:id="rId27"/>
    <p:sldId id="281" r:id="rId28"/>
    <p:sldId id="280" r:id="rId29"/>
    <p:sldId id="266" r:id="rId30"/>
    <p:sldId id="288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63" autoAdjust="0"/>
    <p:restoredTop sz="98845" autoAdjust="0"/>
  </p:normalViewPr>
  <p:slideViewPr>
    <p:cSldViewPr>
      <p:cViewPr>
        <p:scale>
          <a:sx n="70" d="100"/>
          <a:sy n="70" d="100"/>
        </p:scale>
        <p:origin x="1116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E21A2-BD07-4198-8551-B00D2C9F180E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D4EA6-DC62-4548-BB71-151A1D4CF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D4EA6-DC62-4548-BB71-151A1D4CF73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5BB1-F4D1-46EB-80D3-07A8AB82E158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5233-3C98-466E-8586-D47E8CE57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5BB1-F4D1-46EB-80D3-07A8AB82E158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5233-3C98-466E-8586-D47E8CE57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5BB1-F4D1-46EB-80D3-07A8AB82E158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5233-3C98-466E-8586-D47E8CE57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5BB1-F4D1-46EB-80D3-07A8AB82E158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5233-3C98-466E-8586-D47E8CE57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5BB1-F4D1-46EB-80D3-07A8AB82E158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5233-3C98-466E-8586-D47E8CE57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5BB1-F4D1-46EB-80D3-07A8AB82E158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5233-3C98-466E-8586-D47E8CE57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5BB1-F4D1-46EB-80D3-07A8AB82E158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5233-3C98-466E-8586-D47E8CE57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5BB1-F4D1-46EB-80D3-07A8AB82E158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5233-3C98-466E-8586-D47E8CE57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5BB1-F4D1-46EB-80D3-07A8AB82E158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5233-3C98-466E-8586-D47E8CE57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5BB1-F4D1-46EB-80D3-07A8AB82E158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5233-3C98-466E-8586-D47E8CE57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5BB1-F4D1-46EB-80D3-07A8AB82E158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25233-3C98-466E-8586-D47E8CE57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D5BB1-F4D1-46EB-80D3-07A8AB82E158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25233-3C98-466E-8586-D47E8CE575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43570" y="428604"/>
            <a:ext cx="3500430" cy="342902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dobe Fangsong Std R" pitchFamily="18" charset="-128"/>
                <a:ea typeface="Adobe Fangsong Std R" pitchFamily="18" charset="-128"/>
              </a:rPr>
              <a:t>а</a:t>
            </a:r>
            <a:r>
              <a:rPr lang="ru-RU" sz="2000" dirty="0" smtClean="0">
                <a:latin typeface="Adobe Fangsong Std R" pitchFamily="18" charset="-128"/>
                <a:ea typeface="Adobe Fangsong Std R" pitchFamily="18" charset="-128"/>
              </a:rPr>
              <a:t>нтичность в современном искусстве </a:t>
            </a:r>
            <a:endParaRPr lang="ru-RU" sz="2000" dirty="0">
              <a:latin typeface="Adobe Fangsong Std R" pitchFamily="18" charset="-128"/>
              <a:ea typeface="Adobe Fangsong Std R" pitchFamily="18" charset="-128"/>
            </a:endParaRPr>
          </a:p>
        </p:txBody>
      </p:sp>
      <p:pic>
        <p:nvPicPr>
          <p:cNvPr id="11266" name="Picture 2" descr="Memory, 1948 - Rene Magrit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3212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43636" y="5572140"/>
            <a:ext cx="2643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/>
              <a:t>Нам не от века ждать награды,</a:t>
            </a:r>
            <a:br>
              <a:rPr lang="ru-RU" sz="1200" i="1" dirty="0" smtClean="0"/>
            </a:br>
            <a:r>
              <a:rPr lang="ru-RU" sz="1200" i="1" dirty="0" smtClean="0"/>
              <a:t>Мы дышим сном былых веков,</a:t>
            </a:r>
            <a:br>
              <a:rPr lang="ru-RU" sz="1200" i="1" dirty="0" smtClean="0"/>
            </a:br>
            <a:r>
              <a:rPr lang="ru-RU" sz="1200" i="1" dirty="0" smtClean="0"/>
              <a:t>Сияньем Рима и Эллады,</a:t>
            </a:r>
            <a:br>
              <a:rPr lang="ru-RU" sz="1200" i="1" dirty="0" smtClean="0"/>
            </a:br>
            <a:r>
              <a:rPr lang="ru-RU" sz="1200" i="1" dirty="0" smtClean="0"/>
              <a:t>Блаженством пушкинских стихов.</a:t>
            </a:r>
          </a:p>
          <a:p>
            <a:pPr algn="r"/>
            <a:r>
              <a:rPr lang="ru-RU" sz="1200" i="1" dirty="0" smtClean="0"/>
              <a:t>Борис Садовский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500570"/>
            <a:ext cx="83582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Художнику приходилось вникать в формообразование античной одежды, поскольку в то время одежда имела совершенно иную структуру. И конечно театральные постановки повлияли на развитие моды. </a:t>
            </a:r>
          </a:p>
          <a:p>
            <a:r>
              <a:rPr lang="ru-RU" dirty="0" smtClean="0"/>
              <a:t>Занавес «Элизиум»  отражает понимание театра в символизме, как поэтического сновидения, как некий покров иллюзии.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87522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 descr="133.  &amp;Bcy;&amp;acy;&amp;kcy;&amp;scy;&amp;tcy; &amp;Lcy;&amp;iecy;&amp;vcy;  &quot;&amp;Bcy;&amp;iecy;&amp;ocy;&amp;tcy;&amp;icy;&amp;jcy;&amp;kcy;&amp;acy;. &amp;Ecy;&amp;scy;&amp;kcy;&amp;icy;&amp;zcy; &amp;kcy;&amp;ocy;&amp;scy;&amp;tcy;&amp;yucy;&amp;mcy;&amp;acy; &amp;kcy; &amp;bcy;&amp;acy;&amp;lcy;&amp;iecy;&amp;tcy;&amp;ucy; &amp;Ncy;.&amp;Ncy;.&amp;CHcy;&amp;iecy;&amp;rcy;&amp;iecy;&amp;pcy;&amp;ncy;&amp;icy;&amp;ncy;&amp;acy; &quot;&amp;Ncy;&amp;acy;&amp;rcy;&amp;tscy;&amp;icy;&amp;scy;&amp;scy;&quot;  1911  &amp;Bcy;&amp;ucy;&amp;mcy;&amp;acy;&amp;gcy;&amp;acy;, &amp;gcy;&amp;rcy;&amp;acy;&amp;fcy;&amp;icy;&amp;tcy;&amp;ncy;&amp;ycy;&amp;jcy; &amp;kcy;&amp;acy;&amp;rcy;&amp;acy;&amp;ncy;&amp;dcy;&amp;acy;&amp;shcy;, &amp;acy;&amp;kcy;&amp;vcy;&amp;acy;&amp;rcy;&amp;iecy;&amp;lcy;&amp;softcy;, &amp;gcy;&amp;ucy;&amp;acy;&amp;shcy;&amp;softcy;, &amp;zcy;&amp;ocy;&amp;lcy;&amp;ocy;&amp;tcy;&amp;ocy;  28,5&amp;khcy;32  &amp;Ncy;&amp;acy;&amp;tscy;&amp;icy;&amp;ocy;&amp;ncy;&amp;acy;&amp;lcy;&amp;softcy;&amp;ncy;&amp;ycy;&amp;jcy; &amp;mcy;&amp;ucy;&amp;zcy;&amp;iecy;&amp;jcy; &amp;scy;&amp;ocy;&amp;vcy;&amp;rcy;&amp;iecy;&amp;mcy;&amp;iecy;&amp;ncy;&amp;ncy;&amp;ocy;&amp;gcy;&amp;ocy; &amp;icy;&amp;scy;&amp;kcy;&amp;ucy;&amp;scy;&amp;scy;&amp;tcy;&amp;vcy;&amp;acy;, &amp;TScy;&amp;iecy;&amp;ncy;&amp;tcy;&amp;rcy; &amp;ZHcy;&amp;ocy;&amp;rcy;&amp;zhcy;&amp;acy; &amp;Pcy;&amp;ocy;&amp;mcy;&amp;pcy;&amp;icy;&amp;dcy;&amp;ucy;, &amp;Pcy;&amp;acy;&amp;rcy;&amp;icy;&amp;zhcy; 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0"/>
            <a:ext cx="2898044" cy="385762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286512" y="500042"/>
            <a:ext cx="25003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Несмотря на то, что </a:t>
            </a:r>
            <a:r>
              <a:rPr lang="ru-RU" dirty="0" err="1" smtClean="0"/>
              <a:t>Бакст</a:t>
            </a:r>
            <a:r>
              <a:rPr lang="ru-RU" dirty="0" smtClean="0"/>
              <a:t> вместе с Серовым занимался росписью в античном стиле музея и особняков в Москве, он также привносил античные образы и в театральный мир, продумывая костюмы и декорации к постановкам.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3929066"/>
            <a:ext cx="207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Занавес «Элизиум» 1906</a:t>
            </a:r>
            <a:endParaRPr lang="ru-RU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857620" y="3929066"/>
            <a:ext cx="1657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Костюм </a:t>
            </a:r>
            <a:r>
              <a:rPr lang="ru-RU" sz="1400" i="1" dirty="0" err="1" smtClean="0"/>
              <a:t>беотийки</a:t>
            </a:r>
            <a:endParaRPr lang="ru-R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571612"/>
            <a:ext cx="34290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(1916- 1924, Италия) подчеркивает контраст между реалистичностью изображения предмета и странностью атмосферы, основа ее поэтики - </a:t>
            </a:r>
            <a:r>
              <a:rPr lang="ru-RU" u="sng" dirty="0" smtClean="0"/>
              <a:t>призрачность</a:t>
            </a:r>
            <a:r>
              <a:rPr lang="ru-RU" dirty="0" smtClean="0"/>
              <a:t> и </a:t>
            </a:r>
            <a:r>
              <a:rPr lang="ru-RU" u="sng" dirty="0" smtClean="0"/>
              <a:t>ирония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Она опирается на образы предшествующего искусства, включает культурные элементы прошлого. Ищет грань между миром живого и неживого. </a:t>
            </a:r>
            <a:endParaRPr lang="ru-RU" dirty="0"/>
          </a:p>
        </p:txBody>
      </p:sp>
      <p:pic>
        <p:nvPicPr>
          <p:cNvPr id="31746" name="Picture 2" descr="http://muzei-mira.com/uploads/posts/2013-03/1362154734_arheologi-de-kirik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0"/>
            <a:ext cx="528638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5929330"/>
            <a:ext cx="2724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err="1" smtClean="0"/>
              <a:t>Джорджо</a:t>
            </a:r>
            <a:r>
              <a:rPr lang="ru-RU" sz="1400" i="1" dirty="0" smtClean="0"/>
              <a:t> де </a:t>
            </a:r>
            <a:r>
              <a:rPr lang="ru-RU" sz="1400" i="1" dirty="0" err="1" smtClean="0"/>
              <a:t>Кирико</a:t>
            </a:r>
            <a:r>
              <a:rPr lang="ru-RU" sz="1400" i="1" dirty="0" smtClean="0"/>
              <a:t> (1888-1978, Греция, Рим).    Археологи. </a:t>
            </a:r>
            <a:endParaRPr lang="ru-RU" sz="14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357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atin typeface="Adobe Fangsong Std R" pitchFamily="18" charset="-128"/>
                <a:ea typeface="Adobe Fangsong Std R" pitchFamily="18" charset="-128"/>
              </a:rPr>
              <a:t>метафизическая живопись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31432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творчество </a:t>
            </a:r>
            <a:r>
              <a:rPr lang="ru-RU" dirty="0" err="1" smtClean="0"/>
              <a:t>Джорджо</a:t>
            </a:r>
            <a:r>
              <a:rPr lang="ru-RU" dirty="0" smtClean="0"/>
              <a:t> де </a:t>
            </a:r>
            <a:r>
              <a:rPr lang="ru-RU" dirty="0" err="1" smtClean="0"/>
              <a:t>Кирико</a:t>
            </a:r>
            <a:r>
              <a:rPr lang="ru-RU" dirty="0" smtClean="0"/>
              <a:t> античность проникает в том числе и через изображение классической итальянской архитектуры.  Он пытается ошеломить зрителя необычными отсылками к античности, находит в ней новые импульсы в своем творчестве. </a:t>
            </a:r>
          </a:p>
          <a:p>
            <a:r>
              <a:rPr lang="ru-RU" dirty="0" smtClean="0"/>
              <a:t>Трагическому мировоззрению символистов импонировала идея Ницше о пессимистичном восприятии судьбы у древних греков .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2" name="Picture 4" descr="http://muzei-mira.com/uploads/posts/2013-03/1362475329_molchalivaya-statuya-ariadny.gif"/>
          <p:cNvPicPr>
            <a:picLocks noChangeAspect="1" noChangeArrowheads="1"/>
          </p:cNvPicPr>
          <p:nvPr/>
        </p:nvPicPr>
        <p:blipFill>
          <a:blip r:embed="rId2"/>
          <a:srcRect t="2273" r="947"/>
          <a:stretch>
            <a:fillRect/>
          </a:stretch>
        </p:blipFill>
        <p:spPr bwMode="auto">
          <a:xfrm>
            <a:off x="3786182" y="-3"/>
            <a:ext cx="5357818" cy="41140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29124" y="4214818"/>
            <a:ext cx="4429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err="1" smtClean="0"/>
              <a:t>Джорджо</a:t>
            </a:r>
            <a:r>
              <a:rPr lang="ru-RU" sz="1400" i="1" dirty="0" smtClean="0"/>
              <a:t> де </a:t>
            </a:r>
            <a:r>
              <a:rPr lang="ru-RU" sz="1400" i="1" dirty="0" err="1" smtClean="0"/>
              <a:t>Кирико</a:t>
            </a:r>
            <a:r>
              <a:rPr lang="ru-RU" sz="1400" i="1" dirty="0" smtClean="0"/>
              <a:t> .</a:t>
            </a:r>
            <a:r>
              <a:rPr lang="ru-RU" sz="1400" b="1" i="1" dirty="0" smtClean="0"/>
              <a:t>  </a:t>
            </a:r>
            <a:r>
              <a:rPr lang="ru-RU" sz="1400" i="1" dirty="0" smtClean="0"/>
              <a:t>Молчаливая статуя Ариадны</a:t>
            </a:r>
            <a:endParaRPr lang="ru-R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15074" y="2143116"/>
            <a:ext cx="26432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(с 1970-1980-х,  Италия, Франция) — Стилизация, обращенная  к анализу искусства прошлого. Идея, концепция, цитата — основа диалога художника с прошлым, которое он перефразирует, пародирует.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57950" y="5929330"/>
            <a:ext cx="25003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Карло </a:t>
            </a:r>
            <a:r>
              <a:rPr lang="ru-RU" sz="1400" i="1" dirty="0" err="1" smtClean="0"/>
              <a:t>Мариани</a:t>
            </a:r>
            <a:r>
              <a:rPr lang="ru-RU" sz="1400" i="1" dirty="0" smtClean="0"/>
              <a:t> . </a:t>
            </a:r>
            <a:r>
              <a:rPr lang="ru-RU" sz="1400" i="1" dirty="0" err="1" smtClean="0"/>
              <a:t>Леворукий</a:t>
            </a:r>
            <a:r>
              <a:rPr lang="ru-RU" sz="1400" i="1" dirty="0" smtClean="0"/>
              <a:t>(</a:t>
            </a:r>
            <a:r>
              <a:rPr lang="en-US" sz="1400" i="1" dirty="0" smtClean="0"/>
              <a:t>The Left Handed Painter</a:t>
            </a:r>
            <a:r>
              <a:rPr lang="ru-RU" sz="1400" i="1" dirty="0" smtClean="0"/>
              <a:t>)</a:t>
            </a:r>
            <a:r>
              <a:rPr lang="en-US" sz="1400" i="1" dirty="0" smtClean="0"/>
              <a:t> (1982)</a:t>
            </a:r>
            <a:endParaRPr lang="ru-RU" sz="1400" i="1" dirty="0"/>
          </a:p>
        </p:txBody>
      </p:sp>
      <p:pic>
        <p:nvPicPr>
          <p:cNvPr id="7172" name="Picture 4" descr="The left handed painter, 1982 - Carlo Maria Mari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6766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215074" y="571480"/>
            <a:ext cx="2928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dobe Fangsong Std R" pitchFamily="18" charset="-128"/>
                <a:ea typeface="Adobe Fangsong Std R" pitchFamily="18" charset="-128"/>
              </a:rPr>
              <a:t>анахронизм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7686" y="128586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(с 1920-х гг., Франция) – совмещение сна и  реальности. Использует  аллюзии,  парадоксальные сочетания форм, натуралистических образов,  в том числе посредством коллажа и технологии «</a:t>
            </a:r>
            <a:r>
              <a:rPr lang="ru-RU" dirty="0" err="1" smtClean="0"/>
              <a:t>ready-made</a:t>
            </a:r>
            <a:r>
              <a:rPr lang="ru-RU" dirty="0" smtClean="0"/>
              <a:t>» (использования уже готовых предметов). Деформирует реальность, делая ее сновидением наяву. Его цель – отделение духа от материального, его ценности – свобода и иррациональность.</a:t>
            </a:r>
          </a:p>
        </p:txBody>
      </p:sp>
      <p:pic>
        <p:nvPicPr>
          <p:cNvPr id="33794" name="Picture 2" descr="&amp;Kcy;&amp;acy;&amp;rcy;&amp;tcy;&amp;icy;&amp;ncy;&amp;kcy;&amp;icy; &amp;pcy;&amp;ocy; &amp;zcy;&amp;acy;&amp;pcy;&amp;rcy;&amp;ocy;&amp;scy;&amp;ucy; &amp;Scy;&amp;yucy;&amp;rcy;&amp;rcy;&amp;iecy;&amp;acy;&amp;lcy;&amp;icy;&amp;zcy;&amp;mcy; &amp;acy;&amp;ncy;&amp;tcy;&amp;icy;&amp;chcy;&amp;ncy;&amp;ocy;&amp;scy;&amp;tcy;&amp;softcy; &amp;dcy;&amp;acy;&amp;lcy;&amp;icy;"/>
          <p:cNvPicPr>
            <a:picLocks noChangeAspect="1" noChangeArrowheads="1"/>
          </p:cNvPicPr>
          <p:nvPr/>
        </p:nvPicPr>
        <p:blipFill>
          <a:blip r:embed="rId2"/>
          <a:srcRect b="6498"/>
          <a:stretch>
            <a:fillRect/>
          </a:stretch>
        </p:blipFill>
        <p:spPr bwMode="auto">
          <a:xfrm>
            <a:off x="-1" y="0"/>
            <a:ext cx="403858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57818" y="6286520"/>
            <a:ext cx="272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Дали. Расщепление атома. 1947</a:t>
            </a:r>
            <a:endParaRPr lang="ru-RU" sz="14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29124" y="357166"/>
            <a:ext cx="2821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Adobe Fangsong Std R" pitchFamily="18" charset="-128"/>
                <a:ea typeface="Adobe Fangsong Std R" pitchFamily="18" charset="-128"/>
              </a:rPr>
              <a:t>сюрреализм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642918"/>
            <a:ext cx="52149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Современный сюрреализм эволюционировал, он испытал сильное влияние </a:t>
            </a:r>
            <a:r>
              <a:rPr lang="ru-RU" dirty="0" err="1" smtClean="0"/>
              <a:t>фэнтази-арт</a:t>
            </a:r>
            <a:r>
              <a:rPr lang="ru-RU" dirty="0" smtClean="0"/>
              <a:t> и классического искусства. Может любоваться красотой, не опосредуя ее какими-либо  смыслами, может быть красочным и жизнеутверждающим (Джим Уоррен, Любовь Зубова).</a:t>
            </a:r>
            <a:endParaRPr lang="ru-RU" dirty="0"/>
          </a:p>
        </p:txBody>
      </p:sp>
      <p:pic>
        <p:nvPicPr>
          <p:cNvPr id="6148" name="Picture 4" descr="http://www.luniverse.ru/files/image/utrennyaya-nevesomost-h.m.60h90-2013g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46" y="2879403"/>
            <a:ext cx="5929354" cy="397859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08379" y="2428868"/>
            <a:ext cx="273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Любовь Зубова. Время иллюзий. </a:t>
            </a:r>
            <a:endParaRPr lang="ru-R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571612"/>
            <a:ext cx="8715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просуществовала совсем недолго, но сюрреалисты подхватили ее идеи.  Сальвадор Дали в своем творчестве жонглирует античными элементами, дразня модернистов, и предлагая  собственную мифологию. Дали,  вернувшись к детскому интересу, берет на себя миссию продолжать потомственную линию греков. </a:t>
            </a:r>
            <a:endParaRPr lang="ru-RU" dirty="0"/>
          </a:p>
        </p:txBody>
      </p:sp>
      <p:pic>
        <p:nvPicPr>
          <p:cNvPr id="25602" name="Picture 2" descr="&amp;Kcy;&amp;acy;&amp;rcy;&amp;tcy;&amp;icy;&amp;ncy;&amp;kcy;&amp;icy; &amp;pcy;&amp;ocy; &amp;zcy;&amp;acy;&amp;pcy;&amp;rcy;&amp;ocy;&amp;scy;&amp;ucy; &amp;acy;&amp;ncy;&amp;tcy;&amp;icy;&amp;chcy;&amp;ncy;&amp;ocy;&amp;scy;&amp;tcy;&amp;softcy; &amp;vcy; &amp;tcy;&amp;vcy;&amp;ocy;&amp;rcy;&amp;chcy;&amp;iecy;&amp;scy;&amp;tcy;&amp;vcy;&amp;iecy; &amp;dcy;&amp;acy;&amp;lcy;&amp;i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071811"/>
            <a:ext cx="6004133" cy="378619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286512" y="6357958"/>
            <a:ext cx="264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Дали. Метаморфозы нарцисса </a:t>
            </a:r>
            <a:endParaRPr lang="ru-RU" sz="14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14290"/>
            <a:ext cx="3857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dobe Fangsong Std R" pitchFamily="18" charset="-128"/>
                <a:ea typeface="Adobe Fangsong Std R" pitchFamily="18" charset="-128"/>
              </a:rPr>
              <a:t>метафизическая живопись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emory, 1948 - Rene Magrit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3212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929322" y="571480"/>
            <a:ext cx="25717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В творчестве </a:t>
            </a:r>
            <a:r>
              <a:rPr lang="ru-RU" dirty="0" smtClean="0">
                <a:ea typeface="Adobe Fangsong Std R" pitchFamily="18" charset="-128"/>
              </a:rPr>
              <a:t>Рене </a:t>
            </a:r>
            <a:r>
              <a:rPr lang="ru-RU" dirty="0" err="1" smtClean="0">
                <a:ea typeface="Adobe Fangsong Std R" pitchFamily="18" charset="-128"/>
              </a:rPr>
              <a:t>Магритта</a:t>
            </a:r>
            <a:r>
              <a:rPr lang="ru-RU" dirty="0" smtClean="0"/>
              <a:t> образы античной мифологии и культуры появляются эпизодически, чаще всего в качестве комментария к идее. Из реалистичных предметов художник складывает образ, требующий расшифровки. Картина «Память» написана в 1945 году, после войны.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29322" y="5715017"/>
            <a:ext cx="271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«Все видимое скрывает еще что-то, и нам всегда хочется увидеть, что скрыто за тем, что мы видим». </a:t>
            </a:r>
          </a:p>
          <a:p>
            <a:pPr algn="r"/>
            <a:r>
              <a:rPr lang="ru-RU" sz="1200" i="1" dirty="0" smtClean="0"/>
              <a:t>Рене </a:t>
            </a:r>
            <a:r>
              <a:rPr lang="ru-RU" sz="1200" i="1" dirty="0" err="1" smtClean="0"/>
              <a:t>Магритт</a:t>
            </a:r>
            <a:r>
              <a:rPr lang="ru-RU" sz="1200" i="1" dirty="0" smtClean="0"/>
              <a:t> </a:t>
            </a:r>
            <a:endParaRPr lang="ru-R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&amp;Kcy;&amp;acy;&amp;rcy;&amp;tcy;&amp;icy;&amp;ncy;&amp;kcy;&amp;icy; &amp;pcy;&amp;ocy; &amp;zcy;&amp;acy;&amp;pcy;&amp;rcy;&amp;ocy;&amp;scy;&amp;ucy; &amp;kcy;&amp;iecy;&amp;ncy;&amp;tcy;&amp;acy;&amp;vcy;&amp;rcy;&amp;ycy; &amp;icy; &amp;mcy;&amp;icy;&amp;ncy;&amp;ocy;&amp;tcy;&amp;acy;&amp;vcy;&amp;rcy;&amp;ycy; &amp;pcy;&amp;icy;&amp;kcy;&amp;acy;&amp;scy;&amp;scy;&amp;o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65001" cy="4357694"/>
          </a:xfrm>
          <a:prstGeom prst="rect">
            <a:avLst/>
          </a:prstGeom>
          <a:noFill/>
        </p:spPr>
      </p:pic>
      <p:pic>
        <p:nvPicPr>
          <p:cNvPr id="26628" name="Picture 4" descr="&amp;Kcy;&amp;acy;&amp;rcy;&amp;tcy;&amp;icy;&amp;ncy;&amp;kcy;&amp;icy; &amp;pcy;&amp;ocy; &amp;zcy;&amp;acy;&amp;pcy;&amp;rcy;&amp;ocy;&amp;scy;&amp;ucy; &amp;fcy;&amp;lcy;&amp;iecy;&amp;jcy;&amp;tcy;&amp;acy; &amp;pcy;&amp;acy;&amp;ncy;&amp;acy; &amp;pcy;&amp;icy;&amp;kcy;&amp;acy;&amp;scy;&amp;s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7845" y="0"/>
            <a:ext cx="3486155" cy="435769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5072074"/>
            <a:ext cx="8429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a typeface="Adobe Fangsong Std R" pitchFamily="18" charset="-128"/>
              </a:rPr>
              <a:t>Пабло Пикассо </a:t>
            </a:r>
            <a:r>
              <a:rPr lang="ru-RU" dirty="0" smtClean="0"/>
              <a:t>в изобилии применяет античные сюжеты в своих картинах. Постоянно в качестве образцов для фигур использует античные скульптуры и театральные маски. Кентавр и минотавр – олицетворение сюрреалистической идеи двойственного образа, конфликта сознания и подсознания.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4357694"/>
            <a:ext cx="30565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/>
              <a:t>Минотавр с мертвой кобылой. 1936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357950" y="4357694"/>
            <a:ext cx="1715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Флейта пана. 1923 </a:t>
            </a:r>
            <a:endParaRPr lang="ru-R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6. &amp;Zcy;&amp;acy;&amp;scy;&amp;tcy;&amp;acy;&amp;vcy;&amp;kcy;&amp;acy; &amp;kcy; &amp;kcy;&amp;ncy;&amp;icy;&amp;gcy;&amp;iecy; &amp;pcy;&amp;iecy;&amp;rcy;&amp;vcy;&amp;ocy;&amp;jcy;. 19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3428992" cy="44772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4500570"/>
            <a:ext cx="263017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/>
              <a:t>«Метаморфозы» Овидия. Заставка к книге первой. 1931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02" y="5500702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Пикассо иллюстрирует античные поэмы («Метаморфозы» Овидия), часто создает декорации к постановкам на античные сюжеты. </a:t>
            </a:r>
            <a:endParaRPr lang="ru-RU" dirty="0"/>
          </a:p>
        </p:txBody>
      </p:sp>
      <p:pic>
        <p:nvPicPr>
          <p:cNvPr id="46082" name="Picture 2" descr="&amp;Kcy;&amp;acy;&amp;rcy;&amp;tcy;&amp;icy;&amp;ncy;&amp;acy; &amp;Pcy;&amp;acy;&amp;bcy;&amp;lcy;&amp;ocy; &amp;Pcy;&amp;icy;&amp;kcy;&amp;acy;&amp;scy;&amp;scy;&amp;ocy;. &amp;Zcy;&amp;acy;&amp;ncy;&amp;acy;&amp;vcy;&amp;iecy;&amp;scy; &amp;kcy; &amp;bcy;&amp;acy;&amp;lcy;&amp;iecy;&amp;tcy;&amp;ucy; &amp;Mcy;&amp;iecy;&amp;rcy;&amp;kcy;&amp;ucy;&amp;rcy;&amp;icy;&amp;jcy;. 19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0"/>
            <a:ext cx="5715008" cy="448866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143504" y="4500570"/>
            <a:ext cx="2545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/>
              <a:t>Занавес к балету «Меркурий»</a:t>
            </a:r>
            <a:endParaRPr lang="ru-RU" sz="1400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1934" y="121442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Колыбелью европейского искусства является искусство Античности. Именно оно в истории европейской культуры неоднократно то отвергалось, то вновь принималось сменяющимися эпохами как источник идей, критериев, норм, правил, источник вдохновения. Так отношение эпохи к Античности может послужить характеристикой самой эпохи. </a:t>
            </a:r>
          </a:p>
          <a:p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643570" y="428604"/>
            <a:ext cx="3500430" cy="34290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857752" y="285728"/>
            <a:ext cx="3143240" cy="7048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Adobe Fangsong Std R" pitchFamily="18" charset="-128"/>
                <a:ea typeface="Adobe Fangsong Std R" pitchFamily="18" charset="-128"/>
                <a:cs typeface="+mj-cs"/>
              </a:rPr>
              <a:t>предисловие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4810" y="614364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 err="1" smtClean="0"/>
              <a:t>Бакст</a:t>
            </a:r>
            <a:r>
              <a:rPr lang="ru-RU" sz="1400" i="1" dirty="0" smtClean="0"/>
              <a:t>. Эскиз костюма для роли Елены в трагедии "Елена в Спарте"</a:t>
            </a:r>
            <a:endParaRPr lang="ru-RU" sz="1400" i="1" dirty="0"/>
          </a:p>
        </p:txBody>
      </p:sp>
      <p:pic>
        <p:nvPicPr>
          <p:cNvPr id="45058" name="Picture 2" descr="http://img1.liveinternet.ru/images/attach/c/10/111/226/111226593_YEskiz_kostyuma_dlya_Iduy_Rubinshteyn_v_roli_Elenuy_v_tragedii_Elena_v_Sparte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345352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28604"/>
            <a:ext cx="3643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300" dirty="0" smtClean="0">
                <a:latin typeface="Adobe Fangsong Std R" pitchFamily="18" charset="-128"/>
                <a:ea typeface="Adobe Fangsong Std R" pitchFamily="18" charset="-128"/>
              </a:rPr>
              <a:t>величественность античности в советской архитектуре </a:t>
            </a:r>
            <a:endParaRPr lang="ru-RU" sz="2000" spc="-300" dirty="0"/>
          </a:p>
        </p:txBody>
      </p:sp>
      <p:pic>
        <p:nvPicPr>
          <p:cNvPr id="3" name="Рисунок 2" descr="IMG_0372.JPG"/>
          <p:cNvPicPr>
            <a:picLocks noChangeAspect="1"/>
          </p:cNvPicPr>
          <p:nvPr/>
        </p:nvPicPr>
        <p:blipFill>
          <a:blip r:embed="rId2" cstate="print">
            <a:lum bright="-20000" contrast="10000"/>
          </a:blip>
          <a:srcRect l="12535" t="9462" r="23059" b="25110"/>
          <a:stretch>
            <a:fillRect/>
          </a:stretch>
        </p:blipFill>
        <p:spPr>
          <a:xfrm>
            <a:off x="0" y="2122739"/>
            <a:ext cx="6215074" cy="47352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86512" y="5429264"/>
            <a:ext cx="26431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Леонид Павлов (1909-1990). Арка героев на Можайском шоссе. Конкурсный проект. 1942 г.</a:t>
            </a:r>
            <a:endParaRPr lang="ru-R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360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19409" t="11151" r="7475" b="15351"/>
          <a:stretch>
            <a:fillRect/>
          </a:stretch>
        </p:blipFill>
        <p:spPr>
          <a:xfrm>
            <a:off x="3648382" y="0"/>
            <a:ext cx="5495617" cy="41433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285728"/>
            <a:ext cx="33575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Образ великого Рима – вечного города – вдохновлял советских архитекторов на величественные проекты дворцов труда, дворцов техники, дворцов советов, стадионов, гидроэлектростанций, памятников правителям…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071934" y="4357694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ea typeface="Adobe Fangsong Std R" pitchFamily="18" charset="-128"/>
              </a:rPr>
              <a:t>Леонид Поляков (1906-1965). Проект Куйбышевского гидроузла, шлюз № 21-22. 1957 г.</a:t>
            </a:r>
            <a:endParaRPr lang="ru-RU" sz="1400" i="1" dirty="0">
              <a:ea typeface="Adobe Fangsong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357166"/>
            <a:ext cx="3008313" cy="4691063"/>
          </a:xfrm>
        </p:spPr>
        <p:txBody>
          <a:bodyPr>
            <a:normAutofit/>
          </a:bodyPr>
          <a:lstStyle/>
          <a:p>
            <a:r>
              <a:rPr lang="ru-RU" i="1" dirty="0" smtClean="0"/>
              <a:t>Борис </a:t>
            </a:r>
            <a:r>
              <a:rPr lang="ru-RU" i="1" dirty="0" err="1" smtClean="0"/>
              <a:t>Иофан</a:t>
            </a:r>
            <a:r>
              <a:rPr lang="ru-RU" i="1" dirty="0" smtClean="0"/>
              <a:t> (1891-1976), Владимир </a:t>
            </a:r>
            <a:r>
              <a:rPr lang="ru-RU" i="1" dirty="0" err="1" smtClean="0"/>
              <a:t>Щуко</a:t>
            </a:r>
            <a:r>
              <a:rPr lang="ru-RU" i="1" dirty="0" smtClean="0"/>
              <a:t> (1878-1939), Владимир  </a:t>
            </a:r>
            <a:r>
              <a:rPr lang="ru-RU" i="1" dirty="0" err="1" smtClean="0"/>
              <a:t>Гельфрейх</a:t>
            </a:r>
            <a:r>
              <a:rPr lang="ru-RU" i="1" dirty="0" smtClean="0"/>
              <a:t> (1885-1967). Дворец советов в Москве.</a:t>
            </a:r>
          </a:p>
          <a:p>
            <a:r>
              <a:rPr lang="ru-RU" i="1" dirty="0" smtClean="0"/>
              <a:t> </a:t>
            </a:r>
            <a:r>
              <a:rPr lang="ru-RU" sz="1800" dirty="0" smtClean="0"/>
              <a:t>Разработка окончательного варианта проекта. Перспектива с набережной Москвы-реки. 1935 г. </a:t>
            </a:r>
            <a:endParaRPr lang="ru-RU" sz="1800" dirty="0"/>
          </a:p>
        </p:txBody>
      </p:sp>
      <p:pic>
        <p:nvPicPr>
          <p:cNvPr id="7" name="Содержимое 6" descr="IMG_03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 l="12907" t="21333" r="25191" b="12804"/>
          <a:stretch>
            <a:fillRect/>
          </a:stretch>
        </p:blipFill>
        <p:spPr>
          <a:xfrm rot="5400000">
            <a:off x="2978696" y="692696"/>
            <a:ext cx="6858000" cy="54726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035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 l="26895" t="37339" r="34652" b="15285"/>
          <a:stretch>
            <a:fillRect/>
          </a:stretch>
        </p:blipFill>
        <p:spPr>
          <a:xfrm rot="5400000">
            <a:off x="2524763" y="261287"/>
            <a:ext cx="6880523" cy="63579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214290"/>
            <a:ext cx="2543163" cy="4802306"/>
          </a:xfrm>
        </p:spPr>
        <p:txBody>
          <a:bodyPr/>
          <a:lstStyle/>
          <a:p>
            <a:r>
              <a:rPr lang="ru-RU" sz="1800" dirty="0" smtClean="0"/>
              <a:t>Лев  Владимирович Руднев (1885-1956).</a:t>
            </a:r>
          </a:p>
          <a:p>
            <a:r>
              <a:rPr lang="ru-RU" sz="1800" dirty="0" smtClean="0"/>
              <a:t>Музей Отечественной войны на Красной площади. Конкурсный  проект.  Генеральный план. 1943 г.  Почти буквальная копия Марсова поля в Риме.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43538" y="642918"/>
            <a:ext cx="3500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dobe Fangsong Std R" pitchFamily="18" charset="-128"/>
                <a:ea typeface="Adobe Fangsong Std R" pitchFamily="18" charset="-128"/>
              </a:rPr>
              <a:t>античность в постмодернизме </a:t>
            </a:r>
            <a:endParaRPr lang="ru-RU" dirty="0"/>
          </a:p>
        </p:txBody>
      </p:sp>
      <p:pic>
        <p:nvPicPr>
          <p:cNvPr id="8196" name="Picture 4" descr="https://pp.vk.me/c626330/v626330940/d796/VPl1a7EzwVU.jpg"/>
          <p:cNvPicPr>
            <a:picLocks noChangeAspect="1" noChangeArrowheads="1"/>
          </p:cNvPicPr>
          <p:nvPr/>
        </p:nvPicPr>
        <p:blipFill>
          <a:blip r:embed="rId2"/>
          <a:srcRect l="6702" r="19571" b="1170"/>
          <a:stretch>
            <a:fillRect/>
          </a:stretch>
        </p:blipFill>
        <p:spPr bwMode="auto">
          <a:xfrm>
            <a:off x="0" y="0"/>
            <a:ext cx="550072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572008"/>
            <a:ext cx="8215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Валерий </a:t>
            </a:r>
            <a:r>
              <a:rPr lang="ru-RU" dirty="0" err="1" smtClean="0"/>
              <a:t>Кошляков</a:t>
            </a:r>
            <a:r>
              <a:rPr lang="ru-RU" dirty="0" smtClean="0"/>
              <a:t> (род. 1962 г.) Инсталляция «Элизии» - символ выпадения пластов культуры из памяти людей. Метафорой руин любой культуры становятся Помпеи. Там, среди великих руин, рождается вопрос: что останется потомкам от нашей культуры XX – XXI веков? </a:t>
            </a:r>
          </a:p>
          <a:p>
            <a:r>
              <a:rPr lang="ru-RU" dirty="0" smtClean="0"/>
              <a:t>«Элизии» - имитация руин нашей культуры в попытке увидеть ее достижения, сопоставление ее с руинами античности.</a:t>
            </a:r>
          </a:p>
        </p:txBody>
      </p:sp>
      <p:pic>
        <p:nvPicPr>
          <p:cNvPr id="5124" name="Picture 4" descr="https://webattach.mail.yandex.net/message_part_real/FullSizeRender.jpg?sid=Ng1BD%2FbwYW%2FBZFVaJwv%2FRHoRT9Dwly77Vwn%2FkUZGUa%2AFLJ8TDHsCh2FC1nuEOxYmzNZoMdhGZIg%3D&amp;_uid=225677225&amp;exif_rotate=y&amp;hid=1.2&amp;ids=161003686678497120&amp;name=FullSizeRender.jpg&amp;no_disposition=y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3941008" cy="3929066"/>
          </a:xfrm>
          <a:prstGeom prst="rect">
            <a:avLst/>
          </a:prstGeom>
          <a:noFill/>
        </p:spPr>
      </p:pic>
      <p:pic>
        <p:nvPicPr>
          <p:cNvPr id="5126" name="Picture 6" descr="https://webattach.mail.yandex.net/message_part_real/IMG_0233.JPG?sid=Ng1BD%2FbwYW8%2Albu0wYoZe%2FKSZmPTFfT4gws%2F%2FldTJEZke5tLHnkSR90ScyZrulSe5bweWb1fkDA%3D&amp;_uid=225677225&amp;exif_rotate=y&amp;hid=1.6&amp;ids=161003686678497120&amp;name=IMG_0233.JPG&amp;no_disposition=y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929058" y="0"/>
            <a:ext cx="5236764" cy="392906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643702" y="4000504"/>
            <a:ext cx="2361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Римский форум</a:t>
            </a:r>
            <a:r>
              <a:rPr lang="ru-RU" sz="1400" dirty="0" smtClean="0"/>
              <a:t>.2015-2016 г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3438" y="3000372"/>
            <a:ext cx="4286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Для </a:t>
            </a:r>
            <a:r>
              <a:rPr lang="ru-RU" dirty="0" err="1" smtClean="0"/>
              <a:t>Кошлякова</a:t>
            </a:r>
            <a:r>
              <a:rPr lang="ru-RU" dirty="0" smtClean="0"/>
              <a:t> советская московская коммуналка, многоквартирный дом - древнеримская </a:t>
            </a:r>
            <a:r>
              <a:rPr lang="ru-RU" dirty="0" err="1" smtClean="0"/>
              <a:t>инсула</a:t>
            </a:r>
            <a:r>
              <a:rPr lang="ru-RU" dirty="0" smtClean="0"/>
              <a:t>.  </a:t>
            </a:r>
          </a:p>
        </p:txBody>
      </p:sp>
      <p:pic>
        <p:nvPicPr>
          <p:cNvPr id="1026" name="Picture 2" descr="&amp;Kcy;&amp;acy;&amp;rcy;&amp;tcy;&amp;icy;&amp;ncy;&amp;kcy;&amp;icy; &amp;pcy;&amp;ocy; &amp;zcy;&amp;acy;&amp;pcy;&amp;rcy;&amp;ocy;&amp;scy;&amp;ucy; &amp;dcy;&amp;rcy;&amp;iecy;&amp;vcy;&amp;ncy;&amp;iecy;&amp;rcy;&amp;icy;&amp;mcy;&amp;scy;&amp;kcy;&amp;acy;&amp;yacy; &amp;icy;&amp;ncy;&amp;scy;&amp;ucy;&amp;lcy;&amp;acy;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2">
                <a:lumMod val="25000"/>
                <a:tint val="45000"/>
                <a:satMod val="400000"/>
              </a:schemeClr>
            </a:duotone>
          </a:blip>
          <a:srcRect r="2452"/>
          <a:stretch>
            <a:fillRect/>
          </a:stretch>
        </p:blipFill>
        <p:spPr bwMode="auto">
          <a:xfrm>
            <a:off x="0" y="2643181"/>
            <a:ext cx="3786182" cy="2658381"/>
          </a:xfrm>
          <a:prstGeom prst="rect">
            <a:avLst/>
          </a:prstGeom>
          <a:noFill/>
        </p:spPr>
      </p:pic>
      <p:sp>
        <p:nvSpPr>
          <p:cNvPr id="1028" name="AutoShape 4" descr="https://mail.yandex.ru/message_part/IMG_1343.JPG?_uid=225677225&amp;name=IMG_1343.JPG&amp;hid=1.8&amp;ids=1610036866784971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mail.yandex.ru/message_part/IMG_1343.JPG?_uid=225677225&amp;name=IMG_1343.JPG&amp;hid=1.8&amp;ids=1610036866784971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webattach.mail.yandex.net/message_part_real/IMG_1343.JPG?sid=3LIOWu%2FoqKcsefBxtdqdlWzSYjIfF%2FLVlYwZpzEwF9BebJiNFOi6XgJXxoRK00GC%2AeJ3PduToLvhJTCknoQxVw%3D%3D&amp;_uid=225677225&amp;exif_rotate=y&amp;hid=1.8&amp;ids=161003686678497128&amp;name=IMG_1343.JPG&amp;no_disposition=y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500827" y="0"/>
            <a:ext cx="2643173" cy="2643174"/>
          </a:xfrm>
          <a:prstGeom prst="rect">
            <a:avLst/>
          </a:prstGeom>
          <a:noFill/>
        </p:spPr>
      </p:pic>
      <p:pic>
        <p:nvPicPr>
          <p:cNvPr id="1034" name="Picture 10" descr="https://webattach.mail.yandex.net/message_part_real/IMG_0499.JPG?sid=pcOY3HgEaMcseilvZvUayV1XNKMKrilj%2ANp%2FH7%2Aj78bUwZubs%2AxtwsQMXmBMPNa0CBGa7WtMl1fIVqXbb4oLjQ%3D%3D&amp;_uid=225677225&amp;exif_rotate=y&amp;hid=1.4&amp;ids=161003686678497128&amp;name=IMG_0499.JPG&amp;no_disposition=y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r="2046" b="8334"/>
          <a:stretch>
            <a:fillRect/>
          </a:stretch>
        </p:blipFill>
        <p:spPr bwMode="auto">
          <a:xfrm>
            <a:off x="0" y="0"/>
            <a:ext cx="3786182" cy="2658356"/>
          </a:xfrm>
          <a:prstGeom prst="rect">
            <a:avLst/>
          </a:prstGeom>
          <a:noFill/>
        </p:spPr>
      </p:pic>
      <p:pic>
        <p:nvPicPr>
          <p:cNvPr id="1036" name="Picture 12" descr="https://webattach.mail.yandex.net/message_part_real/IMG_0497.JPG?sid=mll3Skq9JDMAQgYdm5qW1RLPcNehgpeTKptvAsSbrBieqvr64Ki%2AYjy2erzV0FoWM14jQwZXRdmchjFM3p8weg%3D%3D&amp;_uid=225677225&amp;exif_rotate=y&amp;hid=1.2&amp;ids=161003686678497128&amp;name=IMG_0497.JPG&amp;no_disposition=y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l="15312" t="2041" r="15785" b="12245"/>
          <a:stretch>
            <a:fillRect/>
          </a:stretch>
        </p:blipFill>
        <p:spPr bwMode="auto">
          <a:xfrm>
            <a:off x="3786182" y="0"/>
            <a:ext cx="2831952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webattach.mail.yandex.net/message_part_real/IMG_0433.JPG?sid=iJ4W5Q5Z7wX9C7pAWhB51z0zMpCoiBfKImQNFpdm8EOcVxmTsxNimd55yp3nbN7QgF0nDgCp4sUNXXhTLi0prA%3D%3D&amp;_uid=225677225&amp;exif_rotate=y&amp;hid=1.20&amp;ids=161003686678497124&amp;name=IMG_0433.JPG&amp;no_disposition=y"/>
          <p:cNvPicPr>
            <a:picLocks noChangeAspect="1" noChangeArrowheads="1"/>
          </p:cNvPicPr>
          <p:nvPr/>
        </p:nvPicPr>
        <p:blipFill>
          <a:blip r:embed="rId2" cstate="print">
            <a:lum bright="-20000" contrast="10000"/>
          </a:blip>
          <a:srcRect l="23657" t="21866" r="7999" b="22990"/>
          <a:stretch>
            <a:fillRect/>
          </a:stretch>
        </p:blipFill>
        <p:spPr bwMode="auto">
          <a:xfrm>
            <a:off x="4500562" y="0"/>
            <a:ext cx="4643438" cy="5000652"/>
          </a:xfrm>
          <a:prstGeom prst="rect">
            <a:avLst/>
          </a:prstGeom>
          <a:noFill/>
        </p:spPr>
      </p:pic>
      <p:pic>
        <p:nvPicPr>
          <p:cNvPr id="39940" name="Picture 4" descr="https://webattach.mail.yandex.net/message_part_real/IMG_0424.JPG?sid=iJ4W5Q5Z7wUnZSFUPZSey1SRJJJzo8gq0kgSdHBBinnj1Mps%2AUjhRzjZr6JEJ8zJVxstJCTAdOsJVDLDyPxhDQ%3D%3D&amp;_uid=225677225&amp;exif_rotate=y&amp;hid=1.10&amp;ids=161003686678497124&amp;name=IMG_0424.JPG&amp;no_disposition=y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37281" t="1566" r="33450" b="23246"/>
          <a:stretch>
            <a:fillRect/>
          </a:stretch>
        </p:blipFill>
        <p:spPr bwMode="auto">
          <a:xfrm>
            <a:off x="3071802" y="0"/>
            <a:ext cx="1458520" cy="500063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857232"/>
            <a:ext cx="27860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Двери – часть мифологии, портал в сакральное пространство живописи, в ностальгическое пространство, где все нереально, где советские образы очищены от идеологии.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429132"/>
            <a:ext cx="8643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Город – пространство Москвы, вымышленная прогулка по городу. Москва, снесенная и построенная вновь – наши руины, наши Помпеи. Однако теперь  нам  «легче поломать, чем сохранить» их.</a:t>
            </a:r>
            <a:endParaRPr lang="ru-RU" dirty="0"/>
          </a:p>
        </p:txBody>
      </p:sp>
      <p:pic>
        <p:nvPicPr>
          <p:cNvPr id="37890" name="Picture 2" descr="https://webattach.mail.yandex.net/message_part_real/IMG_0428.JPG?sid=Ten9lPaKSSWDrcY%2F680wgnHCeEArY9Z78Ioa1XicXc31IHxcb1JMAuDIV%2FW3HsApZ%2FMZzSpuytHDNnrY7S6deQ%3D%3D&amp;_uid=225677225&amp;exif_rotate=y&amp;hid=1.16&amp;ids=161003686678497124&amp;name=IMG_0428.JPG&amp;no_disposition=y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t="18237" r="1653" b="22492"/>
          <a:stretch>
            <a:fillRect/>
          </a:stretch>
        </p:blipFill>
        <p:spPr bwMode="auto">
          <a:xfrm>
            <a:off x="-19209" y="0"/>
            <a:ext cx="9163209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dy Dix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72198" cy="389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643702" y="214290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err="1" smtClean="0"/>
              <a:t>Энди</a:t>
            </a:r>
            <a:r>
              <a:rPr lang="ru-RU" sz="1400" i="1" dirty="0" smtClean="0"/>
              <a:t> Диксон.</a:t>
            </a:r>
            <a:r>
              <a:rPr lang="en-US" sz="1400" b="1" i="1" dirty="0" smtClean="0"/>
              <a:t> </a:t>
            </a:r>
            <a:r>
              <a:rPr lang="ru-RU" sz="1400" i="1" dirty="0" smtClean="0"/>
              <a:t>Банкет. </a:t>
            </a:r>
            <a:endParaRPr lang="ru-RU" sz="14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4143380"/>
            <a:ext cx="5786478" cy="1500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Идея этой постмодернистской  картины заключается не в изображенном сюжете, а именно в факте отсылки. Её назначение – разбудить множество ассоциаций, в том числе идею, о том, что картины пишутся и как предмет роскоши, и объект для продажи.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71472" y="714356"/>
            <a:ext cx="39290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Adobe Fangsong Std R" pitchFamily="18" charset="-128"/>
                <a:ea typeface="Adobe Fangsong Std R" pitchFamily="18" charset="-128"/>
                <a:cs typeface="Times New Roman" pitchFamily="18" charset="0"/>
              </a:rPr>
              <a:t>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Fangsong Std R" pitchFamily="18" charset="-128"/>
                <a:ea typeface="Adobe Fangsong Std R" pitchFamily="18" charset="-128"/>
                <a:cs typeface="Times New Roman" pitchFamily="18" charset="0"/>
              </a:rPr>
              <a:t>сновные черты античного искусства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Fangsong Std R" pitchFamily="18" charset="-128"/>
                <a:ea typeface="Adobe Fangsong Std R" pitchFamily="18" charset="-128"/>
                <a:cs typeface="Times New Roman" pitchFamily="18" charset="0"/>
              </a:rPr>
              <a:t>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78592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Эталоном прекрасного является человек  </a:t>
            </a:r>
            <a:endParaRPr lang="ru-RU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Человек представлен в его физическом и моральном совершенстве</a:t>
            </a:r>
            <a:endParaRPr lang="ru-RU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Идеальность пропорций </a:t>
            </a:r>
            <a:endParaRPr lang="ru-RU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Мера – исходный принцип существования прекрасного </a:t>
            </a:r>
            <a:endParaRPr lang="ru-RU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Космос, противоречащий Хаосу, определяет совершенство и упорядоченность </a:t>
            </a:r>
            <a:endParaRPr lang="ru-RU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Цель искусства – эстетическое наслаждение </a:t>
            </a:r>
            <a:endParaRPr lang="ru-RU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Красота заключается в гармоничности</a:t>
            </a:r>
            <a:endParaRPr lang="ru-RU" dirty="0" smtClean="0"/>
          </a:p>
        </p:txBody>
      </p:sp>
      <p:pic>
        <p:nvPicPr>
          <p:cNvPr id="40965" name="Picture 5" descr="https://webattach.mail.yandex.net/message_part_real/IMG_0242.JPG?sid=VXBFAQ4aXq1FZLLne0adykLcRNPIt8PIm4nfdipwhcVp3T18uG8zZWkzohVnCYU%2AhDSFiAzfrv%2FlKPTZQdKUqg%3D%3D&amp;_uid=225677225&amp;exif_rotate=y&amp;hid=1.4&amp;ids=161003686678497131&amp;name=IMG_0242.JPG&amp;no_disposition=y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31121" t="15957" r="4218" b="-304"/>
          <a:stretch>
            <a:fillRect/>
          </a:stretch>
        </p:blipFill>
        <p:spPr bwMode="auto">
          <a:xfrm>
            <a:off x="5072066" y="-1"/>
            <a:ext cx="4071934" cy="3985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714356"/>
            <a:ext cx="3214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dobe Fangsong Std R" pitchFamily="18" charset="-128"/>
                <a:ea typeface="Adobe Fangsong Std R" pitchFamily="18" charset="-128"/>
              </a:rPr>
              <a:t>сделаем выводы</a:t>
            </a:r>
            <a:r>
              <a:rPr lang="en-US" sz="2000" dirty="0" smtClean="0">
                <a:latin typeface="Adobe Fangsong Std R" pitchFamily="18" charset="-128"/>
                <a:ea typeface="Adobe Fangsong Std R" pitchFamily="18" charset="-128"/>
              </a:rPr>
              <a:t>: </a:t>
            </a:r>
            <a:endParaRPr lang="ru-RU" sz="2000" dirty="0"/>
          </a:p>
        </p:txBody>
      </p:sp>
      <p:pic>
        <p:nvPicPr>
          <p:cNvPr id="4" name="Picture 2" descr="D:\Рабочий стол\античность в современном искусстве 1\5Rthdq-DS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-1"/>
            <a:ext cx="3714744" cy="50817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1500174"/>
            <a:ext cx="46434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Современное искусство разнообразно и разнохарактерно, и восприняло античное наследие по-разному. Метафизическая живопись использует античные элементы как символы, требующие расшифровки;</a:t>
            </a:r>
            <a:br>
              <a:rPr lang="ru-RU" dirty="0" smtClean="0"/>
            </a:br>
            <a:r>
              <a:rPr lang="ru-RU" dirty="0" smtClean="0"/>
              <a:t>Сюрреализм эволюционировал от попыток выразить содержание подсознания (</a:t>
            </a:r>
            <a:r>
              <a:rPr lang="ru-RU" dirty="0" err="1" smtClean="0"/>
              <a:t>дионисийское</a:t>
            </a:r>
            <a:r>
              <a:rPr lang="ru-RU" dirty="0" smtClean="0"/>
              <a:t> начало),</a:t>
            </a:r>
            <a:br>
              <a:rPr lang="ru-RU" dirty="0" smtClean="0"/>
            </a:br>
            <a:r>
              <a:rPr lang="ru-RU" dirty="0" smtClean="0"/>
              <a:t>до "эстетизма на продажу"; </a:t>
            </a:r>
            <a:br>
              <a:rPr lang="ru-RU" dirty="0" smtClean="0"/>
            </a:br>
            <a:r>
              <a:rPr lang="ru-RU" dirty="0" smtClean="0"/>
              <a:t>Советские архитекторы восхищались величием Римской архитектуры и хотели воссоздать подобное для масс советского народа; </a:t>
            </a:r>
            <a:br>
              <a:rPr lang="ru-RU" dirty="0" smtClean="0"/>
            </a:br>
            <a:r>
              <a:rPr lang="ru-RU" dirty="0" smtClean="0"/>
              <a:t>для Валерия </a:t>
            </a:r>
            <a:r>
              <a:rPr lang="ru-RU" dirty="0" err="1" smtClean="0"/>
              <a:t>Кошлякова</a:t>
            </a:r>
            <a:r>
              <a:rPr lang="ru-RU" dirty="0" smtClean="0"/>
              <a:t> античные развалины- повод задуматься о ценности для потомков нашего культурного наследия.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714356"/>
            <a:ext cx="3214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dobe Fangsong Std R" pitchFamily="18" charset="-128"/>
                <a:ea typeface="Adobe Fangsong Std R" pitchFamily="18" charset="-128"/>
              </a:rPr>
              <a:t>подведем итоги</a:t>
            </a:r>
            <a:r>
              <a:rPr lang="en-US" sz="2000" dirty="0" smtClean="0">
                <a:latin typeface="Adobe Fangsong Std R" pitchFamily="18" charset="-128"/>
                <a:ea typeface="Adobe Fangsong Std R" pitchFamily="18" charset="-128"/>
              </a:rPr>
              <a:t>: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1428736"/>
            <a:ext cx="39290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Художники не перестают обращаться к античности через заимствование, подражание, реминисценции, аллюзии, намеки, иронию, отталкивание и полемику с ней, и в спокойное время, и в переломные исторические эпохи, потому что в ней заключены вечные элементы, свойственные человеческому сознанию, главное из которых - понятие о прекрасном, о гармонии. Именно оно призывает кого к подражанию, кого к откровенному протесту и полемике.</a:t>
            </a:r>
            <a:endParaRPr lang="ru-RU" dirty="0"/>
          </a:p>
        </p:txBody>
      </p:sp>
      <p:pic>
        <p:nvPicPr>
          <p:cNvPr id="1026" name="Picture 2" descr="E:\Paul Dardé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0"/>
            <a:ext cx="3571868" cy="536537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786578" y="5429264"/>
            <a:ext cx="1204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Paul </a:t>
            </a:r>
            <a:r>
              <a:rPr lang="en-US" i="1" dirty="0" err="1" smtClean="0"/>
              <a:t>Dardé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571480"/>
            <a:ext cx="37147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300" dirty="0" smtClean="0">
                <a:latin typeface="Adobe Fangsong Std R" pitchFamily="18" charset="-128"/>
                <a:ea typeface="Adobe Fangsong Std R" pitchFamily="18" charset="-128"/>
              </a:rPr>
              <a:t>чем обуславливается интерес           к античности         в начале     </a:t>
            </a:r>
            <a:r>
              <a:rPr lang="en-US" sz="2000" spc="-300" dirty="0" smtClean="0">
                <a:latin typeface="Adobe Fangsong Std R" pitchFamily="18" charset="-128"/>
                <a:ea typeface="Adobe Fangsong Std R" pitchFamily="18" charset="-128"/>
              </a:rPr>
              <a:t>XX </a:t>
            </a:r>
            <a:r>
              <a:rPr lang="ru-RU" sz="2000" spc="-300" dirty="0" smtClean="0">
                <a:latin typeface="Adobe Fangsong Std R" pitchFamily="18" charset="-128"/>
                <a:ea typeface="Adobe Fangsong Std R" pitchFamily="18" charset="-128"/>
              </a:rPr>
              <a:t>столетия </a:t>
            </a:r>
            <a:endParaRPr lang="ru-RU" sz="2000" spc="-300" dirty="0"/>
          </a:p>
        </p:txBody>
      </p:sp>
      <p:pic>
        <p:nvPicPr>
          <p:cNvPr id="6" name="Picture 2" descr="http://de.academic.ru/pictures/dewiki/77/Mykene_Loewentor_mit_Doerpfeld_und_Schliemann.jpg"/>
          <p:cNvPicPr>
            <a:picLocks noChangeAspect="1" noChangeArrowheads="1"/>
          </p:cNvPicPr>
          <p:nvPr/>
        </p:nvPicPr>
        <p:blipFill>
          <a:blip r:embed="rId3">
            <a:lum contrast="-20000"/>
          </a:blip>
          <a:srcRect t="3088" r="10186"/>
          <a:stretch>
            <a:fillRect/>
          </a:stretch>
        </p:blipFill>
        <p:spPr bwMode="auto">
          <a:xfrm>
            <a:off x="4214810" y="-1"/>
            <a:ext cx="4929190" cy="6875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ub.uni-heidelberg.de/bilder/troja.jpg"/>
          <p:cNvPicPr>
            <a:picLocks noChangeAspect="1" noChangeArrowheads="1"/>
          </p:cNvPicPr>
          <p:nvPr/>
        </p:nvPicPr>
        <p:blipFill>
          <a:blip r:embed="rId2"/>
          <a:srcRect l="1881" t="633" r="2817" b="9225"/>
          <a:stretch>
            <a:fillRect/>
          </a:stretch>
        </p:blipFill>
        <p:spPr bwMode="auto">
          <a:xfrm>
            <a:off x="0" y="2152856"/>
            <a:ext cx="3286116" cy="47051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00496" y="428604"/>
            <a:ext cx="457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a typeface="Kozuka Gothic Pro EL" pitchFamily="34" charset="-128"/>
                <a:cs typeface="Times New Roman" pitchFamily="18" charset="0"/>
              </a:rPr>
              <a:t>Один из факторов, заставивший пересмотреть отношение к античности в  начале </a:t>
            </a:r>
            <a:r>
              <a:rPr lang="en-US" dirty="0" smtClean="0">
                <a:ea typeface="Kozuka Gothic Pro EL" pitchFamily="34" charset="-128"/>
                <a:cs typeface="Times New Roman" pitchFamily="18" charset="0"/>
              </a:rPr>
              <a:t>XX</a:t>
            </a:r>
            <a:r>
              <a:rPr lang="ru-RU" dirty="0" smtClean="0">
                <a:ea typeface="Kozuka Gothic Pro EL" pitchFamily="34" charset="-128"/>
                <a:cs typeface="Times New Roman" pitchFamily="18" charset="0"/>
              </a:rPr>
              <a:t> века - ошеломляющие археологические открытия на афинском  Акрополе,  в Дельфах, Коринфе,  Олимпии, а также результаты раскопок Генриха </a:t>
            </a:r>
            <a:r>
              <a:rPr lang="ru-RU" dirty="0" err="1" smtClean="0">
                <a:ea typeface="Kozuka Gothic Pro EL" pitchFamily="34" charset="-128"/>
                <a:cs typeface="Times New Roman" pitchFamily="18" charset="0"/>
              </a:rPr>
              <a:t>Шлимана</a:t>
            </a:r>
            <a:r>
              <a:rPr lang="ru-RU" dirty="0" smtClean="0">
                <a:ea typeface="Kozuka Gothic Pro EL" pitchFamily="34" charset="-128"/>
                <a:cs typeface="Times New Roman" pitchFamily="18" charset="0"/>
              </a:rPr>
              <a:t> (Троя, Микены) и Артура Эванса (Крит), превратившие мифологию в историзм. </a:t>
            </a:r>
            <a:endParaRPr lang="ru-RU" dirty="0">
              <a:ea typeface="Kozuka Gothic Pro EL" pitchFamily="34" charset="-128"/>
              <a:cs typeface="Times New Roman" pitchFamily="18" charset="0"/>
            </a:endParaRPr>
          </a:p>
        </p:txBody>
      </p:sp>
      <p:pic>
        <p:nvPicPr>
          <p:cNvPr id="15362" name="Picture 2" descr="http://t2.gstatic.com/images?q=tbn:RA9iUqHkqPcuTM::img75.imageshack.us/img75/300/frankishtower1875ui1.jpg&amp;t=1&amp;h=183&amp;w=276&amp;usg=__R2Cq_CLP47tFePoQhnTdSFs_3Ns=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327880" cy="221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3143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Изобразительное искусство неразрывно связано с литературой</a:t>
            </a:r>
            <a:r>
              <a:rPr lang="en-US" dirty="0"/>
              <a:t> </a:t>
            </a:r>
            <a:r>
              <a:rPr lang="ru-RU" dirty="0" smtClean="0"/>
              <a:t>так</a:t>
            </a:r>
            <a:r>
              <a:rPr lang="en-US" dirty="0" smtClean="0"/>
              <a:t>:</a:t>
            </a:r>
            <a:r>
              <a:rPr lang="ru-RU" dirty="0" smtClean="0"/>
              <a:t> на художников начала двадцатого столетия повлияли идеи немецкого мыслителя Фридриха Ницше о разделении </a:t>
            </a:r>
            <a:r>
              <a:rPr lang="ru-RU" dirty="0" err="1" smtClean="0"/>
              <a:t>аполлонического</a:t>
            </a:r>
            <a:r>
              <a:rPr lang="ru-RU" dirty="0" smtClean="0"/>
              <a:t> ( светлого, рационального) и </a:t>
            </a:r>
            <a:r>
              <a:rPr lang="ru-RU" dirty="0" err="1" smtClean="0"/>
              <a:t>дионисийского</a:t>
            </a:r>
            <a:r>
              <a:rPr lang="ru-RU" dirty="0" smtClean="0"/>
              <a:t> (темного, хаотичного) начал в культуре, а также  австрийского </a:t>
            </a:r>
            <a:r>
              <a:rPr lang="ru-RU" dirty="0" err="1" smtClean="0"/>
              <a:t>психиатора</a:t>
            </a:r>
            <a:r>
              <a:rPr lang="ru-RU" dirty="0" smtClean="0"/>
              <a:t> Зигмунда Фрейда, которые  опирались на идеи античности. </a:t>
            </a:r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3571868" y="0"/>
            <a:ext cx="5572132" cy="3857652"/>
            <a:chOff x="3214678" y="785794"/>
            <a:chExt cx="5572132" cy="3857652"/>
          </a:xfrm>
        </p:grpSpPr>
        <p:pic>
          <p:nvPicPr>
            <p:cNvPr id="18436" name="Picture 4" descr="&amp;Kcy;&amp;acy;&amp;rcy;&amp;tcy;&amp;icy;&amp;ncy;&amp;kcy;&amp;icy; &amp;pcy;&amp;ocy; &amp;zcy;&amp;acy;&amp;pcy;&amp;rcy;&amp;ocy;&amp;scy;&amp;ucy; dionysus god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</a:blip>
            <a:srcRect l="28367" r="29652" b="1936"/>
            <a:stretch>
              <a:fillRect/>
            </a:stretch>
          </p:blipFill>
          <p:spPr bwMode="auto">
            <a:xfrm>
              <a:off x="6143636" y="785794"/>
              <a:ext cx="2643174" cy="3857652"/>
            </a:xfrm>
            <a:prstGeom prst="rect">
              <a:avLst/>
            </a:prstGeom>
            <a:noFill/>
          </p:spPr>
        </p:pic>
        <p:pic>
          <p:nvPicPr>
            <p:cNvPr id="18442" name="Picture 10" descr="&amp;Kcy;&amp;acy;&amp;rcy;&amp;tcy;&amp;icy;&amp;ncy;&amp;kcy;&amp;icy; &amp;pcy;&amp;ocy; &amp;zcy;&amp;acy;&amp;pcy;&amp;rcy;&amp;ocy;&amp;scy;&amp;ucy; apolon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</a:blip>
            <a:srcRect r="806" b="1936"/>
            <a:stretch>
              <a:fillRect/>
            </a:stretch>
          </p:blipFill>
          <p:spPr bwMode="auto">
            <a:xfrm>
              <a:off x="3214678" y="785794"/>
              <a:ext cx="2928958" cy="385765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000108"/>
            <a:ext cx="2786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300" dirty="0" smtClean="0">
                <a:latin typeface="Adobe Fangsong Std R" pitchFamily="18" charset="-128"/>
                <a:ea typeface="Adobe Fangsong Std R" pitchFamily="18" charset="-128"/>
              </a:rPr>
              <a:t>формирование стиля      модерн    в Росси и </a:t>
            </a:r>
            <a:endParaRPr lang="ru-RU" sz="2000" spc="-300" dirty="0"/>
          </a:p>
        </p:txBody>
      </p:sp>
      <p:pic>
        <p:nvPicPr>
          <p:cNvPr id="3" name="Picture 3" descr="D:\Рабочий стол\Похищение Европы, 1910 - Валентин Серов - WikiArt.org_files\the-rape-of-europa-1910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-1"/>
            <a:ext cx="6072197" cy="431800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903258" y="4429132"/>
            <a:ext cx="2240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Серов. Похищение Европы </a:t>
            </a:r>
            <a:endParaRPr lang="ru-R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D:\Рабочий стол\Leon Bakst - 106 artworks - WikiArt.org_files\an-ancient-horror-1908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658" y="-1"/>
            <a:ext cx="4284342" cy="400050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00034" y="4643446"/>
            <a:ext cx="8001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Одними из первых художников, обратившихся к античности в 20 веке, стали вдохновленные поездкой в Грецию Валентин Серов и Лев </a:t>
            </a:r>
            <a:r>
              <a:rPr lang="ru-RU" dirty="0" err="1" smtClean="0"/>
              <a:t>Бакст</a:t>
            </a:r>
            <a:r>
              <a:rPr lang="ru-RU" dirty="0" smtClean="0"/>
              <a:t>. В своих произведениях они переносят взгляд на незамутненную архаику для создания нового художественного языка. Но Валентин Серов и Лев </a:t>
            </a:r>
            <a:r>
              <a:rPr lang="ru-RU" dirty="0" err="1" smtClean="0"/>
              <a:t>Бакст</a:t>
            </a:r>
            <a:r>
              <a:rPr lang="ru-RU" dirty="0" smtClean="0"/>
              <a:t> не привносят ничего кардинально нового в трактовку мифов. </a:t>
            </a:r>
            <a:endParaRPr lang="ru-RU" dirty="0"/>
          </a:p>
        </p:txBody>
      </p:sp>
      <p:pic>
        <p:nvPicPr>
          <p:cNvPr id="4098" name="Picture 2" descr="&amp;Ocy;&amp;pcy;&amp;icy;&amp;scy;&amp;acy;&amp;ncy;&amp;icy;&amp;iecy; &amp;kcy;&amp;acy;&amp;rcy;&amp;tcy;&amp;icy;&amp;ncy;&amp;ycy; &amp;Vcy;&amp;acy;&amp;lcy;&amp;iecy;&amp;ncy;&amp;tcy;&amp;icy;&amp;ncy;&amp;acy; &amp;Scy;&amp;iecy;&amp;rcy;&amp;ocy;&amp;vcy;&amp;acy; «&amp;Ocy;&amp;dcy;&amp;icy;&amp;scy;&amp;scy;&amp;iecy;&amp;jcy; &amp;icy; &amp;Ncy;&amp;acy;&amp;vcy;&amp;scy;&amp;icy;&amp;kcy;&amp;acy;&amp;yacy;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4874176" cy="400050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728" y="4071942"/>
            <a:ext cx="2310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Серов. Одиссей и </a:t>
            </a:r>
            <a:r>
              <a:rPr lang="ru-RU" sz="1400" i="1" dirty="0" err="1" smtClean="0"/>
              <a:t>Навсикая</a:t>
            </a:r>
            <a:r>
              <a:rPr lang="ru-RU" sz="1400" i="1" dirty="0" smtClean="0"/>
              <a:t> </a:t>
            </a:r>
            <a:endParaRPr lang="ru-RU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000760" y="4071942"/>
            <a:ext cx="1926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err="1" smtClean="0"/>
              <a:t>Бакст</a:t>
            </a:r>
            <a:r>
              <a:rPr lang="ru-RU" sz="1400" i="1" dirty="0" smtClean="0"/>
              <a:t>.  Древний ужас </a:t>
            </a:r>
            <a:endParaRPr lang="ru-R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1000108"/>
            <a:ext cx="3143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300" dirty="0" smtClean="0">
                <a:latin typeface="Adobe Fangsong Std R" pitchFamily="18" charset="-128"/>
                <a:ea typeface="Adobe Fangsong Std R" pitchFamily="18" charset="-128"/>
              </a:rPr>
              <a:t>образы античности       в театральном мире </a:t>
            </a:r>
            <a:endParaRPr lang="ru-RU" sz="2000" spc="-300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5626894"/>
            <a:ext cx="26432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err="1" smtClean="0"/>
              <a:t>Бакст</a:t>
            </a:r>
            <a:r>
              <a:rPr lang="ru-RU" sz="1400" i="1" dirty="0" smtClean="0"/>
              <a:t> Л.С. Эскиз костюма Фавна к балету «Послеполуденный отдых фавна». 1912</a:t>
            </a:r>
          </a:p>
          <a:p>
            <a:endParaRPr lang="ru-RU" dirty="0"/>
          </a:p>
        </p:txBody>
      </p:sp>
      <p:sp>
        <p:nvSpPr>
          <p:cNvPr id="21506" name="AutoShape 2" descr="https://mail.yandex.ru/message_part/IMG_2883.JPG?_uid=225677225&amp;name=IMG_2883.JPG&amp;hid=1.2&amp;ids=16100368667849717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https://mail.yandex.ru/message_part/IMG_2883.JPG?_uid=225677225&amp;name=IMG_2883.JPG&amp;hid=1.2&amp;ids=16100368667849717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mail.yandex.ru/message_part/IMG_2883.JPG?_uid=225677225&amp;name=IMG_2883.JPG&amp;hid=1.2&amp;ids=16100368667849717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8" descr="https://webattach.mail.yandex.net/message_part_real/IMG_2883.JPG?sid=og5Mfr1i5R4BNSJCf7zifSoRX1k%2A0yOu3Qunvz9KUYou%2ABSKoP%2AHrs3MoGts1pzcg5BeSuLOx7qNInUtCxWoww%3D%3D&amp;_uid=225677225&amp;exif_rotate=y&amp;hid=1.2&amp;ids=161003686678497170&amp;name=IMG_2883.JPG&amp;no_disposition=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5293" y="0"/>
            <a:ext cx="58887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3272</TotalTime>
  <Words>1211</Words>
  <Application>Microsoft Office PowerPoint</Application>
  <PresentationFormat>Экран (4:3)</PresentationFormat>
  <Paragraphs>80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античность в современном искусстве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299</cp:revision>
  <dcterms:created xsi:type="dcterms:W3CDTF">2016-12-22T12:22:55Z</dcterms:created>
  <dcterms:modified xsi:type="dcterms:W3CDTF">2017-01-26T22:40:24Z</dcterms:modified>
</cp:coreProperties>
</file>