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1" autoAdjust="0"/>
    <p:restoredTop sz="94660"/>
  </p:normalViewPr>
  <p:slideViewPr>
    <p:cSldViewPr>
      <p:cViewPr varScale="1">
        <p:scale>
          <a:sx n="107" d="100"/>
          <a:sy n="107" d="100"/>
        </p:scale>
        <p:origin x="-22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Светодиодные технологии и энергосбережение.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5373216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 </a:t>
            </a:r>
            <a:r>
              <a:rPr lang="ru-RU" dirty="0"/>
              <a:t>п</a:t>
            </a:r>
            <a:r>
              <a:rPr lang="ru-RU" dirty="0" smtClean="0"/>
              <a:t>роектной группы: Иванов Дмитрий  - руководитель</a:t>
            </a:r>
          </a:p>
          <a:p>
            <a:r>
              <a:rPr lang="ru-RU" dirty="0" err="1" smtClean="0"/>
              <a:t>Риндич</a:t>
            </a:r>
            <a:r>
              <a:rPr lang="ru-RU" dirty="0" smtClean="0"/>
              <a:t> Артем </a:t>
            </a:r>
          </a:p>
          <a:p>
            <a:r>
              <a:rPr lang="ru-RU" dirty="0" smtClean="0"/>
              <a:t>Консультант</a:t>
            </a:r>
            <a:r>
              <a:rPr lang="ru-RU" dirty="0"/>
              <a:t>: </a:t>
            </a:r>
            <a:r>
              <a:rPr lang="ru-RU" dirty="0" err="1"/>
              <a:t>О.П.Колчугина</a:t>
            </a:r>
            <a:r>
              <a:rPr lang="ru-RU" dirty="0"/>
              <a:t>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0943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28168"/>
              </p:ext>
            </p:extLst>
          </p:nvPr>
        </p:nvGraphicFramePr>
        <p:xfrm>
          <a:off x="539552" y="1340768"/>
          <a:ext cx="4896543" cy="3758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126"/>
                <a:gridCol w="774010"/>
                <a:gridCol w="806605"/>
                <a:gridCol w="513765"/>
                <a:gridCol w="1026496"/>
                <a:gridCol w="953541"/>
              </a:tblGrid>
              <a:tr h="9389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Лампа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Мощность (заявленная)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Мощность (вычисленная)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Ток 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Освещенность </a:t>
                      </a:r>
                      <a:r>
                        <a:rPr lang="en-US" sz="1100" dirty="0">
                          <a:effectLst/>
                        </a:rPr>
                        <a:t>Lux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Температура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◦</a:t>
                      </a:r>
                      <a:r>
                        <a:rPr lang="en-US" sz="1100">
                          <a:effectLst/>
                        </a:rPr>
                        <a:t>C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68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Накаливания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0,31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7486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Энергосберегающая старого образца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0,061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5584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Энергосберега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ющая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7486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Светодиодная старого образца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  <a:tr h="368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Светодиодная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0,031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526123"/>
            <a:ext cx="75344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Одним из завершающих был эксперимент, проводимый в школьной лаборатории: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931" y="1384302"/>
            <a:ext cx="2822275" cy="21167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931" y="3501008"/>
            <a:ext cx="2822276" cy="211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1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7810" y="1196752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  Использование </a:t>
            </a:r>
            <a:r>
              <a:rPr lang="ru-RU" dirty="0"/>
              <a:t>энергосберегающих ламп уменьшает расход </a:t>
            </a:r>
            <a:r>
              <a:rPr lang="ru-RU" dirty="0" smtClean="0"/>
              <a:t>энергии почти </a:t>
            </a:r>
            <a:r>
              <a:rPr lang="ru-RU" dirty="0"/>
              <a:t>в два </a:t>
            </a:r>
            <a:r>
              <a:rPr lang="ru-RU" dirty="0" smtClean="0"/>
              <a:t>раза, по </a:t>
            </a:r>
            <a:r>
              <a:rPr lang="ru-RU" dirty="0"/>
              <a:t>сравнению с лампами накаливания </a:t>
            </a:r>
            <a:r>
              <a:rPr lang="ru-RU" dirty="0" smtClean="0"/>
              <a:t>это </a:t>
            </a:r>
            <a:r>
              <a:rPr lang="ru-RU" dirty="0"/>
              <a:t>несомненный </a:t>
            </a:r>
            <a:r>
              <a:rPr lang="ru-RU" dirty="0" smtClean="0"/>
              <a:t>плюс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Но </a:t>
            </a:r>
            <a:r>
              <a:rPr lang="ru-RU" dirty="0"/>
              <a:t>надо </a:t>
            </a:r>
            <a:r>
              <a:rPr lang="ru-RU" dirty="0" smtClean="0"/>
              <a:t>учитывать, что энергосберегающие лампы </a:t>
            </a:r>
            <a:r>
              <a:rPr lang="ru-RU" dirty="0"/>
              <a:t>стоят в разы дороже ламп </a:t>
            </a:r>
            <a:r>
              <a:rPr lang="ru-RU" dirty="0" smtClean="0"/>
              <a:t>накаливания, </a:t>
            </a:r>
            <a:r>
              <a:rPr lang="ru-RU" dirty="0"/>
              <a:t>а световой поток у ламп накаливания </a:t>
            </a:r>
            <a:r>
              <a:rPr lang="ru-RU" dirty="0" smtClean="0"/>
              <a:t>больше.</a:t>
            </a:r>
            <a:r>
              <a:rPr lang="ru-RU" dirty="0"/>
              <a:t> </a:t>
            </a:r>
          </a:p>
          <a:p>
            <a:r>
              <a:rPr lang="ru-RU" dirty="0"/>
              <a:t>  </a:t>
            </a:r>
            <a:r>
              <a:rPr lang="ru-RU" dirty="0" smtClean="0"/>
              <a:t>У </a:t>
            </a:r>
            <a:r>
              <a:rPr lang="ru-RU" dirty="0"/>
              <a:t>светодиодных и энергосберегающих ламп  заявлен гораздо больший срок службы </a:t>
            </a:r>
            <a:r>
              <a:rPr lang="ru-RU" dirty="0" smtClean="0"/>
              <a:t> </a:t>
            </a:r>
            <a:r>
              <a:rPr lang="ru-RU" dirty="0"/>
              <a:t>, чем у ламп накаливания.</a:t>
            </a:r>
          </a:p>
          <a:p>
            <a:r>
              <a:rPr lang="ru-RU" dirty="0" smtClean="0"/>
              <a:t>  Но  </a:t>
            </a:r>
            <a:r>
              <a:rPr lang="ru-RU" dirty="0"/>
              <a:t>на примере одного из участников проекта (у которого в квартире энергосберегающие лампы</a:t>
            </a:r>
            <a:r>
              <a:rPr lang="ru-RU" dirty="0" smtClean="0"/>
              <a:t>), </a:t>
            </a:r>
            <a:r>
              <a:rPr lang="ru-RU" dirty="0"/>
              <a:t>раз в две недели стабильно перегорает 1 энергосберегающая лампа и ее приходится менять. Причем выкинуть просто ее нельзя, нужно нести в пункт </a:t>
            </a:r>
            <a:r>
              <a:rPr lang="ru-RU" dirty="0" smtClean="0"/>
              <a:t>утилизации</a:t>
            </a:r>
            <a:r>
              <a:rPr lang="ru-RU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0478" y="314653"/>
            <a:ext cx="7146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 результате наших подсчетов и всех собранных характеристик мы можем сказать</a:t>
            </a:r>
            <a:r>
              <a:rPr lang="ru-RU" sz="2800" dirty="0" smtClean="0"/>
              <a:t>, что</a:t>
            </a:r>
            <a:r>
              <a:rPr lang="ru-RU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928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9476" y="385500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Вывод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96752"/>
            <a:ext cx="55983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Получается ,что единого оптимального варианта ламп для бытовых условий не существует, </a:t>
            </a:r>
            <a:r>
              <a:rPr lang="ru-RU" dirty="0" err="1"/>
              <a:t>т.к</a:t>
            </a:r>
            <a:r>
              <a:rPr lang="ru-RU" dirty="0"/>
              <a:t> </a:t>
            </a:r>
            <a:r>
              <a:rPr lang="ru-RU" dirty="0" smtClean="0"/>
              <a:t>. для </a:t>
            </a:r>
            <a:r>
              <a:rPr lang="ru-RU" dirty="0"/>
              <a:t>каждой семьи важны разные параметры:</a:t>
            </a:r>
          </a:p>
          <a:p>
            <a:r>
              <a:rPr lang="ru-RU" dirty="0"/>
              <a:t>-если освещение в квартире включают нечасто, например только ранним утром и поздним вечером </a:t>
            </a:r>
            <a:r>
              <a:rPr lang="ru-RU" dirty="0" smtClean="0"/>
              <a:t>,</a:t>
            </a:r>
            <a:r>
              <a:rPr lang="ru-RU" dirty="0"/>
              <a:t>то наверняка правильным выбрать дешевый вариант ,не требующий длительного срока службы - лампы накаливания.</a:t>
            </a:r>
          </a:p>
          <a:p>
            <a:r>
              <a:rPr lang="ru-RU" dirty="0"/>
              <a:t>-если освещение в квартире составляет 6-8 часов и более, </a:t>
            </a:r>
            <a:r>
              <a:rPr lang="ru-RU" dirty="0" smtClean="0"/>
              <a:t>то оптимальным вариантом будет энергосберегающая лампа, </a:t>
            </a:r>
            <a:r>
              <a:rPr lang="ru-RU" dirty="0"/>
              <a:t>что даст экономию электроэнергии и денег.</a:t>
            </a:r>
          </a:p>
          <a:p>
            <a:r>
              <a:rPr lang="ru-RU" dirty="0"/>
              <a:t>-если предположить</a:t>
            </a:r>
            <a:r>
              <a:rPr lang="ru-RU" dirty="0" smtClean="0"/>
              <a:t>, что </a:t>
            </a:r>
            <a:r>
              <a:rPr lang="ru-RU" dirty="0"/>
              <a:t>освещение в квартире </a:t>
            </a:r>
            <a:r>
              <a:rPr lang="ru-RU" dirty="0" smtClean="0"/>
              <a:t>ведется круглые </a:t>
            </a:r>
            <a:r>
              <a:rPr lang="ru-RU" dirty="0"/>
              <a:t>сутки, то выгодно поставить светодиодные </a:t>
            </a:r>
            <a:r>
              <a:rPr lang="ru-RU" dirty="0" smtClean="0"/>
              <a:t>лампы, </a:t>
            </a:r>
            <a:r>
              <a:rPr lang="ru-RU" dirty="0"/>
              <a:t>при учете ,что у семьи есть финансовая возможность их приобрести.</a:t>
            </a:r>
          </a:p>
        </p:txBody>
      </p:sp>
    </p:spTree>
    <p:extLst>
      <p:ext uri="{BB962C8B-B14F-4D97-AF65-F5344CB8AC3E}">
        <p14:creationId xmlns:p14="http://schemas.microsoft.com/office/powerpoint/2010/main" val="11753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27687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7820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988840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Ежедневно </a:t>
            </a:r>
            <a:r>
              <a:rPr lang="ru-RU" dirty="0"/>
              <a:t>в мире используется огромное количество электроэнергии крайне не экономно, в настоящее время появились и продолжают появляться новые светодиодные технологии, позволяющие беречь энергию. Но из-за сравнительно высоких цен </a:t>
            </a:r>
            <a:r>
              <a:rPr lang="ru-RU" dirty="0" smtClean="0"/>
              <a:t>, не </a:t>
            </a:r>
            <a:r>
              <a:rPr lang="ru-RU" dirty="0"/>
              <a:t>все могут позволить заменить лампы накаливания на энергосберегающие и светодиодные. </a:t>
            </a:r>
            <a:r>
              <a:rPr lang="ru-RU" dirty="0" smtClean="0"/>
              <a:t>Так </a:t>
            </a:r>
            <a:r>
              <a:rPr lang="ru-RU" dirty="0"/>
              <a:t>ли они выгодны в бытовых условиях как представлены? Мы хотим это выяснить и найти наиболее экономный вариант источника света для бытовых условий.</a:t>
            </a:r>
          </a:p>
        </p:txBody>
      </p:sp>
    </p:spTree>
    <p:extLst>
      <p:ext uri="{BB962C8B-B14F-4D97-AF65-F5344CB8AC3E}">
        <p14:creationId xmlns:p14="http://schemas.microsoft.com/office/powerpoint/2010/main" val="11719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020" y="1988840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Виды ламп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77751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458650"/>
            <a:ext cx="6836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Один </a:t>
            </a:r>
            <a:r>
              <a:rPr lang="ru-RU" dirty="0"/>
              <a:t>из самых популярных источников света для бытовых помещений.</a:t>
            </a:r>
          </a:p>
          <a:p>
            <a:r>
              <a:rPr lang="ru-RU" dirty="0" smtClean="0"/>
              <a:t>Тело </a:t>
            </a:r>
            <a:r>
              <a:rPr lang="ru-RU" dirty="0"/>
              <a:t>накала-спираль из сплавов на основе вольфрама , помещённое в прозрачный </a:t>
            </a:r>
            <a:r>
              <a:rPr lang="ru-RU" dirty="0" err="1"/>
              <a:t>вакуумированный</a:t>
            </a:r>
            <a:r>
              <a:rPr lang="ru-RU" dirty="0"/>
              <a:t> или заполненный инертным газом сосуд, нагревается до высокой температуры за счёт протекания через него электрического тока, в результате чего дает излучение в широком спектральном диапазоне, в том числе видимый свет.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3047" y="313492"/>
            <a:ext cx="3156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Лампа накаливания.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179" y="357301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997839"/>
            <a:ext cx="6336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Представляет собой матовую колбу, за счет покрытия колбы люминофором. Колба заполнена парами ртути и аргоном.</a:t>
            </a:r>
          </a:p>
          <a:p>
            <a:r>
              <a:rPr lang="ru-RU" dirty="0" smtClean="0"/>
              <a:t>Пары </a:t>
            </a:r>
            <a:r>
              <a:rPr lang="ru-RU" dirty="0"/>
              <a:t>ртути под действием электрического разряда излучают ультрафиолетовые лучи, а те в свою очередь заставляют нанесенный на стенки трубки люминофор излучать свет.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52029" y="673532"/>
            <a:ext cx="4208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Энергосберегающая </a:t>
            </a:r>
            <a:r>
              <a:rPr lang="ru-RU" sz="2800" dirty="0" smtClean="0"/>
              <a:t> лампа.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421" y="357301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01595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Светодиод — это полупроводниковый прибор, преобразующий электрический ток непосредственно в световое излучение.</a:t>
            </a:r>
          </a:p>
          <a:p>
            <a:r>
              <a:rPr lang="ru-RU" dirty="0"/>
              <a:t>В</a:t>
            </a:r>
            <a:r>
              <a:rPr lang="ru-RU" dirty="0" smtClean="0"/>
              <a:t> современных лампах используют </a:t>
            </a:r>
            <a:r>
              <a:rPr lang="ru-RU" dirty="0"/>
              <a:t>защитный матовый плафон, что дает мягкий свет. 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476672"/>
            <a:ext cx="3280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/>
              <a:t>Светодиодная лампа.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7301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810" y="334397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сравнили плюсы и минусы всех ламп и объединили в таблицу.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35598"/>
              </p:ext>
            </p:extLst>
          </p:nvPr>
        </p:nvGraphicFramePr>
        <p:xfrm>
          <a:off x="1331640" y="1988840"/>
          <a:ext cx="6097905" cy="3122930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23645"/>
                <a:gridCol w="1506220"/>
                <a:gridCol w="1596390"/>
                <a:gridCol w="17716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Лампа накаливания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Лампа энергосберегающая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Лампа светодиодная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Цена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Дешевая (10-25 </a:t>
                      </a:r>
                      <a:r>
                        <a:rPr lang="ru-RU" sz="1400" kern="50" dirty="0" err="1">
                          <a:effectLst/>
                        </a:rPr>
                        <a:t>руб</a:t>
                      </a:r>
                      <a:r>
                        <a:rPr lang="ru-RU" sz="1400" kern="50" dirty="0">
                          <a:effectLst/>
                        </a:rPr>
                        <a:t>)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+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Средняя (90-200 руб)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+-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Дорогая (300-600руб)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-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Срок службы</a:t>
                      </a:r>
                      <a:endParaRPr lang="ru-RU" sz="1200" kern="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(заявленный на упаковке лампы)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1000 часов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-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8000 часов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+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40 000 часов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+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Утилизация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Не требуется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+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Требуется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-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Не требуется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+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Содержимое</a:t>
                      </a:r>
                      <a:endParaRPr lang="ru-RU" sz="1200" kern="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(опасное-безопасное)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Вольфрамовая нить </a:t>
                      </a:r>
                      <a:r>
                        <a:rPr lang="ru-RU" sz="1400" kern="50" dirty="0" err="1">
                          <a:effectLst/>
                        </a:rPr>
                        <a:t>накливания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+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Пары ртути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-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Полупроводниковый кристалл </a:t>
                      </a:r>
                      <a:endParaRPr lang="ru-RU" sz="12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+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8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029151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Следующим нашим этапом был подсчет расхода электроэнергии и денег за свет, каждого у себя в квартире за месяц. У одного участника проекта в квартире лампы энергосберегающие, у другого лампы </a:t>
            </a:r>
            <a:r>
              <a:rPr lang="ru-RU" dirty="0" smtClean="0"/>
              <a:t>накаливания.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205598" y="45750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Продолжение исследований.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01008"/>
            <a:ext cx="2880320" cy="191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756986"/>
              </p:ext>
            </p:extLst>
          </p:nvPr>
        </p:nvGraphicFramePr>
        <p:xfrm>
          <a:off x="830549" y="151163"/>
          <a:ext cx="7450355" cy="2834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4788"/>
                <a:gridCol w="3725567"/>
              </a:tblGrid>
              <a:tr h="314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Иванов Дмитрий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299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Расход электроэнергии за месяц (показания счетчика)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367 КВт в месяц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14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Лампы энергосберегающие (11Вт)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25 шт.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14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Лампы накаливания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-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14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Лампы светодиодные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-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14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Бытовая техника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15 единиц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299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Оплата в месяц за свет (тариф 4,3 </a:t>
                      </a:r>
                      <a:r>
                        <a:rPr lang="ru-RU" sz="1600" kern="50" dirty="0" err="1">
                          <a:effectLst/>
                        </a:rPr>
                        <a:t>руб</a:t>
                      </a:r>
                      <a:r>
                        <a:rPr lang="ru-RU" sz="1600" kern="50" dirty="0">
                          <a:effectLst/>
                        </a:rPr>
                        <a:t>/КВт/ч)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116.1руб</a:t>
                      </a:r>
                      <a:endParaRPr lang="ru-RU" sz="12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012941"/>
              </p:ext>
            </p:extLst>
          </p:nvPr>
        </p:nvGraphicFramePr>
        <p:xfrm>
          <a:off x="827584" y="2996954"/>
          <a:ext cx="7452320" cy="3096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160"/>
                <a:gridCol w="3726160"/>
              </a:tblGrid>
              <a:tr h="344038">
                <a:tc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Риндич Артем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88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Расход электроэнергии за месяц (показания счетчика)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441 КВт в месяц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Лампы энергосберегающие (11Вт)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-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Лампы накаливания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21 штука.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Лампы светодиодные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-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44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Бытовая техника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16 единиц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88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Оплата в месяц за свет (тариф 4,3 руб/КВт/ч)</a:t>
                      </a:r>
                      <a:endParaRPr lang="ru-RU" sz="1200" kern="5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202,1 руб.</a:t>
                      </a:r>
                      <a:endParaRPr lang="ru-RU" sz="1200" kern="5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4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115</TotalTime>
  <Words>658</Words>
  <Application>Microsoft Office PowerPoint</Application>
  <PresentationFormat>Экран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Горизонт</vt:lpstr>
      <vt:lpstr>Светодиодные технологии и энергосбережение.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Светодиодные технологии и энергосбережение.</dc:title>
  <dc:creator>Димыч</dc:creator>
  <cp:lastModifiedBy>Димыч</cp:lastModifiedBy>
  <cp:revision>15</cp:revision>
  <dcterms:created xsi:type="dcterms:W3CDTF">2013-12-17T14:54:28Z</dcterms:created>
  <dcterms:modified xsi:type="dcterms:W3CDTF">2013-12-23T16:57:56Z</dcterms:modified>
</cp:coreProperties>
</file>