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61" r:id="rId5"/>
    <p:sldId id="258" r:id="rId6"/>
    <p:sldId id="264" r:id="rId7"/>
    <p:sldId id="260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99" autoAdjust="0"/>
  </p:normalViewPr>
  <p:slideViewPr>
    <p:cSldViewPr>
      <p:cViewPr varScale="1">
        <p:scale>
          <a:sx n="67" d="100"/>
          <a:sy n="67" d="100"/>
        </p:scale>
        <p:origin x="-5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B8EDB-EE3A-42E2-BDA8-B5D82D312B0B}" type="datetimeFigureOut">
              <a:rPr lang="ru-RU" smtClean="0"/>
              <a:t>23.12.2013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02E0E-7883-411F-8D07-56D788D76B71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tuit.uz/skanir_knigi/book/filosofiya/filosofiya_3.htm" TargetMode="External"/><Relationship Id="rId2" Type="http://schemas.openxmlformats.org/officeDocument/2006/relationships/hyperlink" Target="http://sbiblio.com/biblio/archive/shayhutdinov_ohota/11.aspx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l-online.ru/articles/1-01/23.html" TargetMode="External"/><Relationship Id="rId4" Type="http://schemas.openxmlformats.org/officeDocument/2006/relationships/hyperlink" Target="http://vocabulary.ru/dictionary/948/word/refleksija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714488"/>
            <a:ext cx="6500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Социальная рефлексия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86182" y="3071810"/>
            <a:ext cx="42862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 проектной группы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Воробьёва Ирина  8Б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Буткова Елена 8Б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Консультант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Смирнова О.М.</a:t>
            </a:r>
          </a:p>
          <a:p>
            <a:pPr algn="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Эксперт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Рогинский О.Е.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921325"/>
            <a:ext cx="81439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Рефлексия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удобный способ обсуждения социальных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Рефлексия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сайте помогает исправить неточности, в дальнейшем, предоставляет возможность высказать каждому свое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мнение</a:t>
            </a:r>
          </a:p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образом, рефлексия на сайте может стать аналогом учительской рефлексии и проводиться после каждой социальной практики для обсуждения ее задач, целей, конечных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8662" y="1633730"/>
            <a:ext cx="785818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1) Библиотека учебной и научной литературы. - (</a:t>
            </a:r>
            <a:r>
              <a:rPr lang="ru-RU" dirty="0" smtClean="0">
                <a:solidFill>
                  <a:srgbClr val="002060"/>
                </a:solidFill>
                <a:hlinkClick r:id="rId2"/>
              </a:rPr>
              <a:t>http://sbiblio.com/biblio/archive/shayhutdinov_ohota/11.aspx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2) Головин С. Ю. Словарь практического психолога. — М.: АСТ, Харвест. 1998.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3) Национальная психологическая энциклопедия А.А. Деркача (</a:t>
            </a:r>
            <a:r>
              <a:rPr lang="en-US" dirty="0" smtClean="0">
                <a:solidFill>
                  <a:srgbClr val="002060"/>
                </a:solidFill>
              </a:rPr>
              <a:t>http</a:t>
            </a:r>
            <a:r>
              <a:rPr lang="ru-RU" dirty="0" smtClean="0">
                <a:solidFill>
                  <a:srgbClr val="002060"/>
                </a:solidFill>
              </a:rPr>
              <a:t>://</a:t>
            </a:r>
            <a:r>
              <a:rPr lang="en-US" dirty="0" smtClean="0">
                <a:solidFill>
                  <a:srgbClr val="002060"/>
                </a:solidFill>
              </a:rPr>
              <a:t>vocabulary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en-US" dirty="0" smtClean="0">
                <a:solidFill>
                  <a:srgbClr val="002060"/>
                </a:solidFill>
              </a:rPr>
              <a:t>ru</a:t>
            </a:r>
            <a:r>
              <a:rPr lang="ru-RU" dirty="0" smtClean="0">
                <a:solidFill>
                  <a:srgbClr val="002060"/>
                </a:solidFill>
              </a:rPr>
              <a:t>/</a:t>
            </a:r>
            <a:r>
              <a:rPr lang="en-US" dirty="0" smtClean="0">
                <a:solidFill>
                  <a:srgbClr val="002060"/>
                </a:solidFill>
              </a:rPr>
              <a:t>dictionary</a:t>
            </a:r>
            <a:r>
              <a:rPr lang="ru-RU" dirty="0" smtClean="0">
                <a:solidFill>
                  <a:srgbClr val="002060"/>
                </a:solidFill>
              </a:rPr>
              <a:t>/948/</a:t>
            </a:r>
            <a:r>
              <a:rPr lang="en-US" dirty="0" smtClean="0">
                <a:solidFill>
                  <a:srgbClr val="002060"/>
                </a:solidFill>
              </a:rPr>
              <a:t>word</a:t>
            </a:r>
            <a:r>
              <a:rPr lang="ru-RU" dirty="0" smtClean="0">
                <a:solidFill>
                  <a:srgbClr val="002060"/>
                </a:solidFill>
              </a:rPr>
              <a:t>/</a:t>
            </a:r>
            <a:r>
              <a:rPr lang="en-US" dirty="0" smtClean="0">
                <a:solidFill>
                  <a:srgbClr val="002060"/>
                </a:solidFill>
              </a:rPr>
              <a:t>refleksija</a:t>
            </a:r>
            <a:r>
              <a:rPr lang="ru-RU" dirty="0" smtClean="0">
                <a:solidFill>
                  <a:srgbClr val="002060"/>
                </a:solidFill>
              </a:rPr>
              <a:t>). – Дата обращения 6.10.2013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4) Филатова О.В. Понятие «рефлексия» в психологической науке 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</a:rPr>
              <a:t>http</a:t>
            </a:r>
            <a:r>
              <a:rPr lang="ru-RU" dirty="0" smtClean="0">
                <a:solidFill>
                  <a:srgbClr val="002060"/>
                </a:solidFill>
              </a:rPr>
              <a:t>://</a:t>
            </a:r>
            <a:r>
              <a:rPr lang="en-US" dirty="0" smtClean="0">
                <a:solidFill>
                  <a:srgbClr val="002060"/>
                </a:solidFill>
              </a:rPr>
              <a:t>www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en-US" dirty="0" smtClean="0">
                <a:solidFill>
                  <a:srgbClr val="002060"/>
                </a:solidFill>
              </a:rPr>
              <a:t>psyhodic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en-US" dirty="0" smtClean="0">
                <a:solidFill>
                  <a:srgbClr val="002060"/>
                </a:solidFill>
              </a:rPr>
              <a:t>ru</a:t>
            </a:r>
            <a:r>
              <a:rPr lang="ru-RU" dirty="0" smtClean="0">
                <a:solidFill>
                  <a:srgbClr val="002060"/>
                </a:solidFill>
              </a:rPr>
              <a:t>/</a:t>
            </a:r>
            <a:r>
              <a:rPr lang="en-US" dirty="0" smtClean="0">
                <a:solidFill>
                  <a:srgbClr val="002060"/>
                </a:solidFill>
              </a:rPr>
              <a:t>arc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en-US" dirty="0" smtClean="0">
                <a:solidFill>
                  <a:srgbClr val="002060"/>
                </a:solidFill>
              </a:rPr>
              <a:t>php</a:t>
            </a:r>
            <a:r>
              <a:rPr lang="ru-RU" dirty="0" smtClean="0">
                <a:solidFill>
                  <a:srgbClr val="002060"/>
                </a:solidFill>
              </a:rPr>
              <a:t>?</a:t>
            </a:r>
            <a:r>
              <a:rPr lang="en-US" dirty="0" smtClean="0">
                <a:solidFill>
                  <a:srgbClr val="002060"/>
                </a:solidFill>
              </a:rPr>
              <a:t>page</a:t>
            </a:r>
            <a:r>
              <a:rPr lang="ru-RU" dirty="0" smtClean="0">
                <a:solidFill>
                  <a:srgbClr val="002060"/>
                </a:solidFill>
              </a:rPr>
              <a:t>=1275). - Дата обращения 6.10.2013.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5) </a:t>
            </a:r>
            <a:r>
              <a:rPr lang="en-US" dirty="0" smtClean="0">
                <a:solidFill>
                  <a:srgbClr val="002060"/>
                </a:solidFill>
              </a:rPr>
              <a:t>http</a:t>
            </a:r>
            <a:r>
              <a:rPr lang="ru-RU" dirty="0" smtClean="0">
                <a:solidFill>
                  <a:srgbClr val="002060"/>
                </a:solidFill>
              </a:rPr>
              <a:t>://</a:t>
            </a:r>
            <a:r>
              <a:rPr lang="en-US" dirty="0" smtClean="0">
                <a:solidFill>
                  <a:srgbClr val="002060"/>
                </a:solidFill>
              </a:rPr>
              <a:t>www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en-US" dirty="0" smtClean="0">
                <a:solidFill>
                  <a:srgbClr val="002060"/>
                </a:solidFill>
              </a:rPr>
              <a:t>dissercat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r>
              <a:rPr lang="en-US" dirty="0" smtClean="0">
                <a:solidFill>
                  <a:srgbClr val="002060"/>
                </a:solidFill>
              </a:rPr>
              <a:t>com</a:t>
            </a:r>
            <a:r>
              <a:rPr lang="ru-RU" dirty="0" smtClean="0">
                <a:solidFill>
                  <a:srgbClr val="002060"/>
                </a:solidFill>
              </a:rPr>
              <a:t>/</a:t>
            </a:r>
            <a:r>
              <a:rPr lang="en-US" dirty="0" smtClean="0">
                <a:solidFill>
                  <a:srgbClr val="002060"/>
                </a:solidFill>
              </a:rPr>
              <a:t>content</a:t>
            </a:r>
            <a:r>
              <a:rPr lang="ru-RU" dirty="0" smtClean="0">
                <a:solidFill>
                  <a:srgbClr val="002060"/>
                </a:solidFill>
              </a:rPr>
              <a:t>/</a:t>
            </a:r>
            <a:r>
              <a:rPr lang="en-US" dirty="0" smtClean="0">
                <a:solidFill>
                  <a:srgbClr val="002060"/>
                </a:solidFill>
              </a:rPr>
              <a:t>sotsialnaya</a:t>
            </a:r>
            <a:r>
              <a:rPr lang="ru-RU" dirty="0" smtClean="0">
                <a:solidFill>
                  <a:srgbClr val="002060"/>
                </a:solidFill>
              </a:rPr>
              <a:t>-</a:t>
            </a:r>
            <a:r>
              <a:rPr lang="en-US" dirty="0" smtClean="0">
                <a:solidFill>
                  <a:srgbClr val="002060"/>
                </a:solidFill>
              </a:rPr>
              <a:t>refleksiya</a:t>
            </a:r>
            <a:r>
              <a:rPr lang="ru-RU" dirty="0" smtClean="0">
                <a:solidFill>
                  <a:srgbClr val="002060"/>
                </a:solidFill>
              </a:rPr>
              <a:t>-</a:t>
            </a:r>
            <a:r>
              <a:rPr lang="en-US" dirty="0" smtClean="0">
                <a:solidFill>
                  <a:srgbClr val="002060"/>
                </a:solidFill>
              </a:rPr>
              <a:t>struktura</a:t>
            </a:r>
            <a:r>
              <a:rPr lang="ru-RU" dirty="0" smtClean="0">
                <a:solidFill>
                  <a:srgbClr val="002060"/>
                </a:solidFill>
              </a:rPr>
              <a:t>-</a:t>
            </a:r>
            <a:r>
              <a:rPr lang="en-US" dirty="0" smtClean="0">
                <a:solidFill>
                  <a:srgbClr val="002060"/>
                </a:solidFill>
              </a:rPr>
              <a:t>formy</a:t>
            </a:r>
            <a:r>
              <a:rPr lang="ru-RU" dirty="0" smtClean="0">
                <a:solidFill>
                  <a:srgbClr val="002060"/>
                </a:solidFill>
              </a:rPr>
              <a:t>-</a:t>
            </a:r>
            <a:r>
              <a:rPr lang="en-US" dirty="0" smtClean="0">
                <a:solidFill>
                  <a:srgbClr val="002060"/>
                </a:solidFill>
              </a:rPr>
              <a:t>ifunktsii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  <a:hlinkClick r:id="rId3"/>
              </a:rPr>
              <a:t>6) </a:t>
            </a:r>
            <a:r>
              <a:rPr lang="en-US" dirty="0" smtClean="0">
                <a:solidFill>
                  <a:srgbClr val="002060"/>
                </a:solidFill>
                <a:hlinkClick r:id="rId3"/>
              </a:rPr>
              <a:t>http</a:t>
            </a:r>
            <a:r>
              <a:rPr lang="ru-RU" dirty="0" smtClean="0">
                <a:solidFill>
                  <a:srgbClr val="002060"/>
                </a:solidFill>
                <a:hlinkClick r:id="rId3"/>
              </a:rPr>
              <a:t>://</a:t>
            </a:r>
            <a:r>
              <a:rPr lang="en-US" dirty="0" smtClean="0">
                <a:solidFill>
                  <a:srgbClr val="002060"/>
                </a:solidFill>
                <a:hlinkClick r:id="rId3"/>
              </a:rPr>
              <a:t>library</a:t>
            </a:r>
            <a:r>
              <a:rPr lang="ru-RU" dirty="0" smtClean="0">
                <a:solidFill>
                  <a:srgbClr val="002060"/>
                </a:solidFill>
                <a:hlinkClick r:id="rId3"/>
              </a:rPr>
              <a:t>.</a:t>
            </a:r>
            <a:r>
              <a:rPr lang="en-US" dirty="0" smtClean="0">
                <a:solidFill>
                  <a:srgbClr val="002060"/>
                </a:solidFill>
                <a:hlinkClick r:id="rId3"/>
              </a:rPr>
              <a:t>tuit</a:t>
            </a:r>
            <a:r>
              <a:rPr lang="ru-RU" dirty="0" smtClean="0">
                <a:solidFill>
                  <a:srgbClr val="002060"/>
                </a:solidFill>
                <a:hlinkClick r:id="rId3"/>
              </a:rPr>
              <a:t>.</a:t>
            </a:r>
            <a:r>
              <a:rPr lang="en-US" dirty="0" smtClean="0">
                <a:solidFill>
                  <a:srgbClr val="002060"/>
                </a:solidFill>
                <a:hlinkClick r:id="rId3"/>
              </a:rPr>
              <a:t>uz</a:t>
            </a:r>
            <a:r>
              <a:rPr lang="ru-RU" dirty="0" smtClean="0">
                <a:solidFill>
                  <a:srgbClr val="002060"/>
                </a:solidFill>
                <a:hlinkClick r:id="rId3"/>
              </a:rPr>
              <a:t>/</a:t>
            </a:r>
            <a:r>
              <a:rPr lang="en-US" dirty="0" smtClean="0">
                <a:solidFill>
                  <a:srgbClr val="002060"/>
                </a:solidFill>
                <a:hlinkClick r:id="rId3"/>
              </a:rPr>
              <a:t>skanir</a:t>
            </a:r>
            <a:r>
              <a:rPr lang="ru-RU" dirty="0" smtClean="0">
                <a:solidFill>
                  <a:srgbClr val="002060"/>
                </a:solidFill>
                <a:hlinkClick r:id="rId3"/>
              </a:rPr>
              <a:t>_</a:t>
            </a:r>
            <a:r>
              <a:rPr lang="en-US" dirty="0" smtClean="0">
                <a:solidFill>
                  <a:srgbClr val="002060"/>
                </a:solidFill>
                <a:hlinkClick r:id="rId3"/>
              </a:rPr>
              <a:t>knigi</a:t>
            </a:r>
            <a:r>
              <a:rPr lang="ru-RU" dirty="0" smtClean="0">
                <a:solidFill>
                  <a:srgbClr val="002060"/>
                </a:solidFill>
                <a:hlinkClick r:id="rId3"/>
              </a:rPr>
              <a:t>/</a:t>
            </a:r>
            <a:r>
              <a:rPr lang="en-US" dirty="0" smtClean="0">
                <a:solidFill>
                  <a:srgbClr val="002060"/>
                </a:solidFill>
                <a:hlinkClick r:id="rId3"/>
              </a:rPr>
              <a:t>book</a:t>
            </a:r>
            <a:r>
              <a:rPr lang="ru-RU" dirty="0" smtClean="0">
                <a:solidFill>
                  <a:srgbClr val="002060"/>
                </a:solidFill>
                <a:hlinkClick r:id="rId3"/>
              </a:rPr>
              <a:t>/</a:t>
            </a:r>
            <a:r>
              <a:rPr lang="en-US" dirty="0" smtClean="0">
                <a:solidFill>
                  <a:srgbClr val="002060"/>
                </a:solidFill>
                <a:hlinkClick r:id="rId3"/>
              </a:rPr>
              <a:t>filosofiya</a:t>
            </a:r>
            <a:r>
              <a:rPr lang="ru-RU" dirty="0" smtClean="0">
                <a:solidFill>
                  <a:srgbClr val="002060"/>
                </a:solidFill>
                <a:hlinkClick r:id="rId3"/>
              </a:rPr>
              <a:t>/</a:t>
            </a:r>
            <a:r>
              <a:rPr lang="en-US" dirty="0" smtClean="0">
                <a:solidFill>
                  <a:srgbClr val="002060"/>
                </a:solidFill>
                <a:hlinkClick r:id="rId3"/>
              </a:rPr>
              <a:t>filosofiya</a:t>
            </a:r>
            <a:r>
              <a:rPr lang="ru-RU" dirty="0" smtClean="0">
                <a:solidFill>
                  <a:srgbClr val="002060"/>
                </a:solidFill>
                <a:hlinkClick r:id="rId3"/>
              </a:rPr>
              <a:t>_3.</a:t>
            </a:r>
            <a:r>
              <a:rPr lang="en-US" dirty="0" smtClean="0">
                <a:solidFill>
                  <a:srgbClr val="002060"/>
                </a:solidFill>
                <a:hlinkClick r:id="rId3"/>
              </a:rPr>
              <a:t>htm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  <a:hlinkClick r:id="rId4"/>
              </a:rPr>
              <a:t>7) </a:t>
            </a:r>
            <a:r>
              <a:rPr lang="en-US" dirty="0" smtClean="0">
                <a:solidFill>
                  <a:srgbClr val="002060"/>
                </a:solidFill>
                <a:hlinkClick r:id="rId4"/>
              </a:rPr>
              <a:t>http</a:t>
            </a:r>
            <a:r>
              <a:rPr lang="ru-RU" dirty="0" smtClean="0">
                <a:solidFill>
                  <a:srgbClr val="002060"/>
                </a:solidFill>
                <a:hlinkClick r:id="rId4"/>
              </a:rPr>
              <a:t>://</a:t>
            </a:r>
            <a:r>
              <a:rPr lang="en-US" dirty="0" smtClean="0">
                <a:solidFill>
                  <a:srgbClr val="002060"/>
                </a:solidFill>
                <a:hlinkClick r:id="rId4"/>
              </a:rPr>
              <a:t>vocabulary</a:t>
            </a:r>
            <a:r>
              <a:rPr lang="ru-RU" dirty="0" smtClean="0">
                <a:solidFill>
                  <a:srgbClr val="002060"/>
                </a:solidFill>
                <a:hlinkClick r:id="rId4"/>
              </a:rPr>
              <a:t>.</a:t>
            </a:r>
            <a:r>
              <a:rPr lang="en-US" dirty="0" smtClean="0">
                <a:solidFill>
                  <a:srgbClr val="002060"/>
                </a:solidFill>
                <a:hlinkClick r:id="rId4"/>
              </a:rPr>
              <a:t>ru</a:t>
            </a:r>
            <a:r>
              <a:rPr lang="ru-RU" dirty="0" smtClean="0">
                <a:solidFill>
                  <a:srgbClr val="002060"/>
                </a:solidFill>
                <a:hlinkClick r:id="rId4"/>
              </a:rPr>
              <a:t>/</a:t>
            </a:r>
            <a:r>
              <a:rPr lang="en-US" dirty="0" smtClean="0">
                <a:solidFill>
                  <a:srgbClr val="002060"/>
                </a:solidFill>
                <a:hlinkClick r:id="rId4"/>
              </a:rPr>
              <a:t>dictionary</a:t>
            </a:r>
            <a:r>
              <a:rPr lang="ru-RU" dirty="0" smtClean="0">
                <a:solidFill>
                  <a:srgbClr val="002060"/>
                </a:solidFill>
                <a:hlinkClick r:id="rId4"/>
              </a:rPr>
              <a:t>/948/</a:t>
            </a:r>
            <a:r>
              <a:rPr lang="en-US" dirty="0" smtClean="0">
                <a:solidFill>
                  <a:srgbClr val="002060"/>
                </a:solidFill>
                <a:hlinkClick r:id="rId4"/>
              </a:rPr>
              <a:t>word</a:t>
            </a:r>
            <a:r>
              <a:rPr lang="ru-RU" dirty="0" smtClean="0">
                <a:solidFill>
                  <a:srgbClr val="002060"/>
                </a:solidFill>
                <a:hlinkClick r:id="rId4"/>
              </a:rPr>
              <a:t>/</a:t>
            </a:r>
            <a:r>
              <a:rPr lang="en-US" dirty="0" smtClean="0">
                <a:solidFill>
                  <a:srgbClr val="002060"/>
                </a:solidFill>
                <a:hlinkClick r:id="rId4"/>
              </a:rPr>
              <a:t>refleksija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  <a:hlinkClick r:id="rId5"/>
              </a:rPr>
              <a:t>8) http://rl-online.ru/articles/1-01/23.html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7422" y="415333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71480"/>
            <a:ext cx="7143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Выражаем благодарность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Е.Г.Шалимовой,	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А.Я.Орловскому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4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Е.А.Мокину</a:t>
            </a:r>
          </a:p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помощь и поддержку в организации рефлексий!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1726630"/>
            <a:ext cx="800105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Объект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Рефлексия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Предмет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Рефлексия социальных практик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Методы исследования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анализ продуктов деятельности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56" y="2637534"/>
            <a:ext cx="75009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Отчет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заместителю директора по учебно-воспитательной работе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А.Я. Орловскому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4678" y="714356"/>
            <a:ext cx="23574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Продукт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494658"/>
            <a:ext cx="72152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Организация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общей рефлексии социальных практик на сайте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гимназии</a:t>
            </a:r>
            <a:endParaRPr lang="ru-RU" sz="3200" dirty="0" smtClean="0">
              <a:solidFill>
                <a:srgbClr val="002060"/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3306" y="649412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Цель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80" y="2285992"/>
            <a:ext cx="81439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своих и чужих действий в процессе проведения социальных практик, высказывание недочетов, положительных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моментов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5918" y="533925"/>
            <a:ext cx="6000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Рефлексия социальных практик гимназии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42" y="1928802"/>
            <a:ext cx="84296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Расписание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социальных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Отбор мероприятий для рефлексии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рефлексии турслета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и анализ рефлексии осенних поездок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и анализ рефлексии социальной рефлексии 9Б 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Подведение итогов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577974"/>
            <a:ext cx="6858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проведения рефлексии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85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 Рефлексии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турслёта гимназии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094979"/>
            <a:ext cx="8286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Рефлексия учащимися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проходит в социальных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сетях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Настоящая рефлексия требует доработки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родителей нет возможности участвовать в рефлексии</a:t>
            </a:r>
          </a:p>
          <a:p>
            <a:pPr marL="342900" indent="-34290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Рефлексии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учителей и учащихся проходит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отдельно</a:t>
            </a:r>
          </a:p>
          <a:p>
            <a:pPr marL="342900" indent="-34290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Учителя решили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игнорировать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рефлексию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после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социальных практик</a:t>
            </a:r>
          </a:p>
          <a:p>
            <a:pPr marL="342900" indent="-34290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Школьники не проводят рефлексию, а выражают свои эмоции</a:t>
            </a:r>
          </a:p>
          <a:p>
            <a:pPr marL="342900" indent="-34290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Учителя не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могут учесть мнения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учащихся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66" y="428604"/>
            <a:ext cx="8072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 рефлексии 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осенних поездок на сайте гимназии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857364"/>
            <a:ext cx="835824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Ученики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по-разному понимают обязанностей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шефов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поездок смешанная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Шефам ездить с подшефными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Наказывать детей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лишением поездки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нельзя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Содержательная программа поездок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Рефлексия нужна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до конца используют возможность социальной рефлексии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 рефлексии игры для воспитанников детского дома-санатория №48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357298"/>
            <a:ext cx="8572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начинание можно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поддержать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Организаторов интересует общение с детьми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Распространение внешних социальных практик по всей гимназии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Добавить шашки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шахматы, подвижные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Благодарность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ученикам на сайте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гимназии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свободно общаться в кругу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сверстников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Е.Г.Шалимова объявила благодарность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Ладе Алехно, Маше Алексеенок, Маше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Балахонской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Варе Рудаковой, Полине Чебан, Вике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Касимовой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Владу Лебедеву и Жене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Чувильгину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469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IrinaVIB</cp:lastModifiedBy>
  <cp:revision>22</cp:revision>
  <dcterms:modified xsi:type="dcterms:W3CDTF">2013-12-23T16:50:57Z</dcterms:modified>
</cp:coreProperties>
</file>