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58" r:id="rId6"/>
    <p:sldId id="263" r:id="rId7"/>
    <p:sldId id="265" r:id="rId8"/>
    <p:sldId id="260" r:id="rId9"/>
    <p:sldId id="261" r:id="rId10"/>
    <p:sldId id="267" r:id="rId11"/>
    <p:sldId id="268" r:id="rId12"/>
    <p:sldId id="269" r:id="rId13"/>
    <p:sldId id="271" r:id="rId14"/>
    <p:sldId id="273" r:id="rId15"/>
    <p:sldId id="274" r:id="rId16"/>
    <p:sldId id="275" r:id="rId17"/>
    <p:sldId id="276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Эволюция хордовых животных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Проект выполнен ученицей гимназии №1505 </a:t>
            </a:r>
          </a:p>
          <a:p>
            <a:r>
              <a:rPr lang="ru-RU" dirty="0" smtClean="0"/>
              <a:t>8 «Б» класса Корниловой Элиной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 конечностей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Сравнивая конечности эустеноптерона и тиктаалика можно заметить что произошли большие изменения в передней конечности:</a:t>
            </a:r>
          </a:p>
          <a:p>
            <a:pPr marL="342900" indent="-342900">
              <a:buAutoNum type="arabicPeriod"/>
            </a:pPr>
            <a:r>
              <a:rPr lang="ru-RU" dirty="0" smtClean="0"/>
              <a:t>Плечевая кость стала крупнее, так как на неё приходилось большое давление. Маленький отросточек (около плечевой кости) становится более монолитным.</a:t>
            </a:r>
          </a:p>
          <a:p>
            <a:pPr marL="342900" indent="-342900">
              <a:buAutoNum type="arabicPeriod"/>
            </a:pPr>
            <a:r>
              <a:rPr lang="ru-RU" dirty="0" smtClean="0"/>
              <a:t>Дистальные элементы стали более мелкими.</a:t>
            </a:r>
          </a:p>
          <a:p>
            <a:pPr marL="342900" indent="-342900">
              <a:buAutoNum type="arabicPeriod"/>
            </a:pPr>
            <a:r>
              <a:rPr lang="ru-RU" dirty="0" smtClean="0"/>
              <a:t>Но изменения в лучевой и локтевой костях почти не произошли,  изменилась лишь форма, размер не поменялся.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472518" cy="5610244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Сравним конечности тиктаалика и акантостеги: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Плечевая кость становится массивнее. Отросток теперь равен половине плечевой кости и занимает очень важное место – к нему крепится локтевая кость.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Заметно уменьшилась лучевая кость.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Упорядочились и уменьшились отдельные части дистальных элементов.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Сравним конечности акантостеги и тулерпетона: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Плечевая кость стала меньше.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Локтевая и лучевая кости удлинились.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Стало 6 пальцев, вместо 8 пальцев.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Крепление пальцев к локтевой и лучевой кости стало более плотное.</a:t>
            </a:r>
          </a:p>
          <a:p>
            <a:pPr marL="514350" indent="-51435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Безымянный.pngлапы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05" y="1000108"/>
            <a:ext cx="8414871" cy="5286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Сравнение конечностей первых четвероногих и амфибий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471990" cy="43891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Сравним конечности тулерпетона и лягушки: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Плечевая кость удлинилась.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строении дистальных элементов изменений почти не произошло, изменилось количество пальцев.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Локтевая и лучевая кости стали тоньше.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тилерон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2428868"/>
            <a:ext cx="3752381" cy="3247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3857628"/>
            <a:ext cx="185737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Рисунок 10" descr="Безымянный.pngлапы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000240"/>
            <a:ext cx="7019048" cy="4409524"/>
          </a:xfrm>
          <a:prstGeom prst="rect">
            <a:avLst/>
          </a:prstGeom>
        </p:spPr>
      </p:pic>
      <p:cxnSp>
        <p:nvCxnSpPr>
          <p:cNvPr id="8" name="Прямая со стрелкой 7"/>
          <p:cNvCxnSpPr/>
          <p:nvPr/>
        </p:nvCxnSpPr>
        <p:spPr>
          <a:xfrm flipV="1">
            <a:off x="1428728" y="3071810"/>
            <a:ext cx="157163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Эволюция конечностей</a:t>
            </a: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3000364" y="2786058"/>
            <a:ext cx="178595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3000364" y="3286124"/>
            <a:ext cx="1928826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143504" y="2928934"/>
            <a:ext cx="1500198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6893735" y="3536157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9007534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зависят конечности от среды обитания?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i="1" dirty="0" smtClean="0"/>
              <a:t>Рассмотрим рыбу Эустеноптерона:</a:t>
            </a:r>
          </a:p>
          <a:p>
            <a:pPr marL="880110" lvl="1" indent="-514350"/>
            <a:r>
              <a:rPr lang="ru-RU" dirty="0" smtClean="0"/>
              <a:t>Нет мелких элементов.</a:t>
            </a:r>
          </a:p>
          <a:p>
            <a:pPr marL="880110" lvl="1" indent="-514350"/>
            <a:r>
              <a:rPr lang="ru-RU" dirty="0" smtClean="0"/>
              <a:t>Кости предназначены  для того </a:t>
            </a:r>
          </a:p>
          <a:p>
            <a:pPr marL="514350" indent="-514350">
              <a:buNone/>
            </a:pPr>
            <a:r>
              <a:rPr lang="ru-RU" sz="2400" dirty="0" smtClean="0"/>
              <a:t>ч</a:t>
            </a:r>
            <a:r>
              <a:rPr lang="ru-RU" sz="2400" dirty="0" smtClean="0"/>
              <a:t>тобы передвигаться в воде.</a:t>
            </a:r>
          </a:p>
          <a:p>
            <a:pPr marL="880110" lvl="1" indent="-514350"/>
            <a:r>
              <a:rPr lang="ru-RU" dirty="0" smtClean="0"/>
              <a:t>Кости поворачиваются только в плечевом суставе.</a:t>
            </a:r>
            <a:endParaRPr lang="ru-RU" dirty="0" smtClean="0"/>
          </a:p>
          <a:p>
            <a:pPr marL="514350" indent="-514350">
              <a:buNone/>
            </a:pPr>
            <a:r>
              <a:rPr lang="ru-RU" sz="2800" i="1" dirty="0" smtClean="0"/>
              <a:t>	Отсюда </a:t>
            </a:r>
            <a:r>
              <a:rPr lang="ru-RU" sz="2800" i="1" dirty="0" smtClean="0"/>
              <a:t>можно сделать вывод, что </a:t>
            </a:r>
            <a:r>
              <a:rPr lang="ru-RU" sz="2800" i="1" dirty="0" smtClean="0"/>
              <a:t>этот вид конечности предназначен </a:t>
            </a:r>
            <a:r>
              <a:rPr lang="ru-RU" sz="2800" i="1" dirty="0" smtClean="0"/>
              <a:t>для обитания в </a:t>
            </a:r>
            <a:r>
              <a:rPr lang="ru-RU" sz="2800" i="1" dirty="0" smtClean="0"/>
              <a:t>водной среде.</a:t>
            </a:r>
            <a:endParaRPr lang="ru-RU" sz="2800" i="1" dirty="0"/>
          </a:p>
        </p:txBody>
      </p:sp>
      <p:pic>
        <p:nvPicPr>
          <p:cNvPr id="4" name="Рисунок 3" descr="еусзепоптерон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1285860"/>
            <a:ext cx="1645876" cy="2894471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тиктаалик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7358082" y="857232"/>
            <a:ext cx="1547175" cy="3147371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229600" cy="5467368"/>
          </a:xfrm>
        </p:spPr>
        <p:txBody>
          <a:bodyPr/>
          <a:lstStyle/>
          <a:p>
            <a:pPr marL="514350" indent="-514350">
              <a:buNone/>
            </a:pPr>
            <a:r>
              <a:rPr lang="ru-RU" sz="2800" i="1" dirty="0" smtClean="0"/>
              <a:t>	Рассмотрим конечность тиктаалика:</a:t>
            </a:r>
          </a:p>
          <a:p>
            <a:pPr marL="880110" lvl="1" indent="-514350"/>
            <a:r>
              <a:rPr lang="ru-RU" dirty="0" smtClean="0"/>
              <a:t>В отличии от эустеноптерона, у </a:t>
            </a:r>
          </a:p>
          <a:p>
            <a:pPr marL="880110" lvl="1" indent="-514350">
              <a:buNone/>
            </a:pPr>
            <a:r>
              <a:rPr lang="ru-RU" dirty="0" smtClean="0"/>
              <a:t>тиктаалика </a:t>
            </a:r>
            <a:r>
              <a:rPr lang="ru-RU" dirty="0" smtClean="0"/>
              <a:t>более подвижные конечности.</a:t>
            </a:r>
          </a:p>
          <a:p>
            <a:pPr marL="880110" lvl="1" indent="-514350"/>
            <a:r>
              <a:rPr lang="ru-RU" dirty="0" smtClean="0"/>
              <a:t>Это связано с тем, что тиктаалик </a:t>
            </a:r>
          </a:p>
          <a:p>
            <a:pPr marL="880110" lvl="1" indent="-514350">
              <a:buNone/>
            </a:pPr>
            <a:r>
              <a:rPr lang="ru-RU" dirty="0" smtClean="0"/>
              <a:t>отталкивается конечностями от дна, отсюда </a:t>
            </a:r>
          </a:p>
          <a:p>
            <a:pPr marL="880110" lvl="1" indent="-514350">
              <a:buNone/>
            </a:pPr>
            <a:r>
              <a:rPr lang="ru-RU" dirty="0" smtClean="0"/>
              <a:t>с</a:t>
            </a:r>
            <a:r>
              <a:rPr lang="ru-RU" dirty="0" smtClean="0"/>
              <a:t>ледует  что его дистальные элементы стали</a:t>
            </a:r>
          </a:p>
          <a:p>
            <a:pPr marL="880110" lvl="1" indent="-514350">
              <a:buNone/>
            </a:pPr>
            <a:r>
              <a:rPr lang="ru-RU" dirty="0" smtClean="0"/>
              <a:t>более  мелкими и подвижными.</a:t>
            </a:r>
          </a:p>
          <a:p>
            <a:pPr marL="514350" indent="-514350">
              <a:buNone/>
            </a:pPr>
            <a:r>
              <a:rPr lang="ru-RU" sz="2800" i="1" dirty="0" smtClean="0"/>
              <a:t>	Этот вид конечностей может существовать в водной среде, с помощью него даже можно ходить по дну, но передвигаться по суше нет.</a:t>
            </a:r>
          </a:p>
          <a:p>
            <a:pPr marL="880110" lvl="1" indent="-514350">
              <a:buNone/>
            </a:pPr>
            <a:endParaRPr lang="ru-RU" dirty="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тилерон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1652" y="4357694"/>
            <a:ext cx="2582348" cy="2234976"/>
          </a:xfrm>
          <a:prstGeom prst="rect">
            <a:avLst/>
          </a:prstGeom>
        </p:spPr>
      </p:pic>
      <p:pic>
        <p:nvPicPr>
          <p:cNvPr id="4" name="Рисунок 3" descr="акантостег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714356"/>
            <a:ext cx="2124285" cy="3196641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7500958" cy="61103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i="1" dirty="0" smtClean="0"/>
              <a:t>Рассмотрим конечности акантостеги, тулерпетона и лягушки:</a:t>
            </a:r>
          </a:p>
          <a:p>
            <a:pPr lvl="1"/>
            <a:r>
              <a:rPr lang="ru-RU" dirty="0" smtClean="0"/>
              <a:t>Дистальные элементы стали мельче и меньше.</a:t>
            </a:r>
          </a:p>
          <a:p>
            <a:pPr lvl="1"/>
            <a:r>
              <a:rPr lang="ru-RU" dirty="0" smtClean="0"/>
              <a:t>Но у акантостеги (в отличии от тулерпетона и лягушки) не большая локтевая и лучевая кость, что не позволяет ей держать своё тело над поверхностью земли, она может только ползать.</a:t>
            </a:r>
          </a:p>
          <a:p>
            <a:pPr lvl="1"/>
            <a:r>
              <a:rPr lang="ru-RU" dirty="0" smtClean="0"/>
              <a:t>С удлинением локтевой и лучевой кости животное смогло передвигаться по земле (не ползать).</a:t>
            </a:r>
          </a:p>
          <a:p>
            <a:pPr lvl="1">
              <a:buNone/>
            </a:pPr>
            <a:r>
              <a:rPr lang="ru-RU" sz="2800" dirty="0" smtClean="0"/>
              <a:t>	</a:t>
            </a:r>
            <a:r>
              <a:rPr lang="ru-RU" sz="2800" i="1" dirty="0" smtClean="0"/>
              <a:t>Отсюда следует, что акантостега жила в наземно-водной среде, а тулерпетон и амфибии уже могли спокойно передвигаться по суше.</a:t>
            </a:r>
            <a:endParaRPr lang="ru-RU" sz="2800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      Рыбам пришлось проделать невероятно сложный путь чтобы стать амфибиями. Конечности эволюционировали постепенно, сначала менялась плечевая кость, затем уменьшалась лучевая, кости изменялись в размерах, меняли форму, в зависимости от условий обитания животного.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В результате мы прослеживаем эволюцию плавника в настоящую конечность для наземно-воздушного образа жизни.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Происхождение четвероногих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3509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«Самой грандиозной из всех рискованных затей, предпринятых позвоночными за всю их долгую историю, было, пожалуй, развитие четвероногости и выход на сушу; этот шаг был сопряжен с коренными функциональными изменениями и привел к глубоким структурным перестройкам»</a:t>
            </a:r>
          </a:p>
          <a:p>
            <a:pPr>
              <a:buNone/>
            </a:pPr>
            <a:r>
              <a:rPr lang="ru-RU" dirty="0" smtClean="0"/>
              <a:t>	(А. Ромер, Т. Парсонс, 1992, т. 1, с. 80)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Существуют рыбы которые умеют передвигаться по суше, одна из них многим знакома – это Латимерия. </a:t>
            </a:r>
          </a:p>
          <a:p>
            <a:pPr>
              <a:buNone/>
            </a:pPr>
            <a:r>
              <a:rPr lang="ru-RU" dirty="0" smtClean="0"/>
              <a:t>		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Но как происходил процесс эволюции и какие виды кистепёрых рыб, первых четвероногих, амфибий появлялись в процессе эволюции?</a:t>
            </a:r>
            <a:endParaRPr lang="ru-RU" dirty="0"/>
          </a:p>
        </p:txBody>
      </p:sp>
      <p:pic>
        <p:nvPicPr>
          <p:cNvPr id="19458" name="Picture 2" descr="Картинки по запросу латимер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71678"/>
            <a:ext cx="2857500" cy="2609851"/>
          </a:xfrm>
          <a:prstGeom prst="rect">
            <a:avLst/>
          </a:prstGeom>
          <a:noFill/>
        </p:spPr>
      </p:pic>
      <p:pic>
        <p:nvPicPr>
          <p:cNvPr id="19460" name="Picture 4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9" y="2071677"/>
            <a:ext cx="4214842" cy="2623909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Эустеноптерон </a:t>
            </a:r>
            <a:r>
              <a:rPr lang="ru-RU" sz="4000" i="1" dirty="0" smtClean="0"/>
              <a:t>(</a:t>
            </a:r>
            <a:r>
              <a:rPr lang="en-US" sz="4000" i="1" dirty="0" smtClean="0"/>
              <a:t>Eusthenopteron</a:t>
            </a:r>
            <a:r>
              <a:rPr lang="ru-RU" sz="4000" i="1" dirty="0" smtClean="0"/>
              <a:t>)</a:t>
            </a:r>
            <a:endParaRPr lang="ru-RU" sz="4000" i="1" dirty="0"/>
          </a:p>
        </p:txBody>
      </p:sp>
      <p:pic>
        <p:nvPicPr>
          <p:cNvPr id="3074" name="Picture 2" descr="https://upload.wikimedia.org/wikipedia/commons/thumb/8/8a/Eusthenopteron_model.jpg/1280px-Eusthenopteron_model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71538" y="3500438"/>
            <a:ext cx="4644000" cy="25759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00034" y="2071678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Вымерший род лопастопёрых рыб, сыгравших важную роль при выходе рыб на сушу.</a:t>
            </a:r>
            <a:endParaRPr lang="ru-RU" i="1" dirty="0"/>
          </a:p>
        </p:txBody>
      </p:sp>
      <p:pic>
        <p:nvPicPr>
          <p:cNvPr id="6" name="Рисунок 5" descr="еусзепоптерон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2214554"/>
            <a:ext cx="2214578" cy="389460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Тиктаалик (</a:t>
            </a:r>
            <a:r>
              <a:rPr lang="en-US" i="1" dirty="0" smtClean="0"/>
              <a:t>Tiktaalik</a:t>
            </a:r>
            <a:r>
              <a:rPr lang="ru-RU" i="1" dirty="0" smtClean="0"/>
              <a:t>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00298" y="2000240"/>
            <a:ext cx="62151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Эту полурыбу назвали тиктаалик, что на языке эскимосов, означает «большая пресноводная рыба, живущая на мелководье». Некоторые признаки этой рыбы сближают её с древними кистепёрыми рыбами, а</a:t>
            </a:r>
            <a:r>
              <a:rPr lang="ru-RU" sz="1400" i="1" dirty="0" smtClean="0"/>
              <a:t> </a:t>
            </a:r>
            <a:r>
              <a:rPr lang="ru-RU" i="1" dirty="0" smtClean="0"/>
              <a:t>другие признаки сближают ее с первыми четвероногими (тетраподами). </a:t>
            </a:r>
            <a:endParaRPr lang="ru-RU" dirty="0"/>
          </a:p>
        </p:txBody>
      </p:sp>
      <p:pic>
        <p:nvPicPr>
          <p:cNvPr id="16386" name="Picture 2" descr="Картинки по запросу тиктаал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3" y="4071942"/>
            <a:ext cx="3655615" cy="21202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Содержимое 6" descr="тиктаалик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472" y="2000240"/>
            <a:ext cx="1904762" cy="4076191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Рыбьи признаки — это чешуя, плавниковые лучи, почти такие же, как у кистеперых, сложная нижняя челюсть и небные кости. А «четвероногие» признаки — укороченный череп, отделенная от пояса передних конечностей и потому относительно подвижная голова, локтевой и плечевой суставы. </a:t>
            </a:r>
          </a:p>
          <a:p>
            <a:r>
              <a:rPr lang="ru-RU" sz="2800" dirty="0" smtClean="0"/>
              <a:t>Вероятно, конструкция тела тиктаалика была удобна для того, чтобы хватать добычу набрасываясь на неё(с отталкиванием плавниками-ногами ото дна) на мелководье, а также переползать по суше.</a:t>
            </a:r>
          </a:p>
          <a:p>
            <a:r>
              <a:rPr lang="ru-RU" sz="2800" dirty="0" smtClean="0"/>
              <a:t>Тиктаалик был «последней» рыбой. Кто же тогда был первым четвероногим?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Первые четвероногие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Их в настоящее время известно довольно много, но большая часть — только по фрагментам скелета. </a:t>
            </a:r>
            <a:r>
              <a:rPr lang="ru-RU" i="1" dirty="0" smtClean="0"/>
              <a:t>Акантостега, вентастега, ихтиостега </a:t>
            </a:r>
            <a:r>
              <a:rPr lang="ru-RU" dirty="0" smtClean="0"/>
              <a:t>и</a:t>
            </a:r>
            <a:r>
              <a:rPr lang="ru-RU" i="1" dirty="0" smtClean="0"/>
              <a:t> тулерпетон </a:t>
            </a:r>
            <a:r>
              <a:rPr lang="ru-RU" dirty="0" smtClean="0"/>
              <a:t>являются яркими представителями. Но в моём проекте я не буду рассматривать  </a:t>
            </a:r>
            <a:r>
              <a:rPr lang="ru-RU" i="1" dirty="0" smtClean="0"/>
              <a:t>вентастегу</a:t>
            </a:r>
            <a:r>
              <a:rPr lang="ru-RU" dirty="0" smtClean="0"/>
              <a:t> и </a:t>
            </a:r>
            <a:r>
              <a:rPr lang="ru-RU" i="1" dirty="0" smtClean="0"/>
              <a:t>ихтиастегу</a:t>
            </a:r>
            <a:r>
              <a:rPr lang="ru-RU" dirty="0" smtClean="0"/>
              <a:t>, потому что у них произошли изменения в строении черепа и размера, но не в переднем и заднем поясе конечностей. Рассмотрим первых четвероногих – </a:t>
            </a:r>
            <a:r>
              <a:rPr lang="ru-RU" b="1" i="1" dirty="0" smtClean="0">
                <a:solidFill>
                  <a:srgbClr val="7030A0"/>
                </a:solidFill>
              </a:rPr>
              <a:t>акантостегу</a:t>
            </a:r>
            <a:r>
              <a:rPr lang="ru-RU" dirty="0" smtClean="0"/>
              <a:t> и </a:t>
            </a:r>
            <a:r>
              <a:rPr lang="ru-RU" b="1" i="1" dirty="0" smtClean="0">
                <a:solidFill>
                  <a:srgbClr val="7030A0"/>
                </a:solidFill>
              </a:rPr>
              <a:t>тулерпетона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Акантостега </a:t>
            </a:r>
            <a:r>
              <a:rPr lang="ru-RU" i="1" dirty="0" smtClean="0"/>
              <a:t>(</a:t>
            </a:r>
            <a:r>
              <a:rPr lang="en-US" i="1" dirty="0" err="1" smtClean="0"/>
              <a:t>Acanthostega</a:t>
            </a:r>
            <a:r>
              <a:rPr lang="ru-RU" i="1" dirty="0" smtClean="0"/>
              <a:t>)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857364"/>
            <a:ext cx="49292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Род тетрапод, живших в позднем девоне. Является промежуточным звеном между лопастепёрыми рыбами и первыми четвероногими. Одна из первых хордовых, развивших конечности.</a:t>
            </a:r>
            <a:endParaRPr lang="ru-RU" i="1" dirty="0"/>
          </a:p>
        </p:txBody>
      </p:sp>
      <p:pic>
        <p:nvPicPr>
          <p:cNvPr id="2050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357562"/>
            <a:ext cx="4509844" cy="28532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4714884"/>
            <a:ext cx="2619375" cy="18097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 descr="акантостега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2071678"/>
            <a:ext cx="2170846" cy="3266705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Тулерпетон (</a:t>
            </a:r>
            <a:r>
              <a:rPr lang="en-US" i="1" dirty="0" smtClean="0"/>
              <a:t>Tulerpeton</a:t>
            </a:r>
            <a:r>
              <a:rPr lang="en-US" dirty="0" smtClean="0"/>
              <a:t>) 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71736" y="2071678"/>
            <a:ext cx="63579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Тулерпетона называют промежуточным звеном. Он достигал 60 см в длину, имел по 6 пальцев на каждой конечности и полностью утратил внутренние жабры. Строение скелета говорит о том, что он был более приспособленным к жизни на суше, чем акантостега, однако его ноги больше подходили для продвижения туловища по мягкому влажному грунту, чем для ползания по земле.</a:t>
            </a:r>
            <a:endParaRPr lang="ru-RU" i="1" dirty="0"/>
          </a:p>
        </p:txBody>
      </p:sp>
      <p:pic>
        <p:nvPicPr>
          <p:cNvPr id="1026" name="Picture 2" descr="https://upload.wikimedia.org/wikipedia/commons/d/d5/Tulerpeton12D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500570"/>
            <a:ext cx="4381496" cy="2094356"/>
          </a:xfrm>
          <a:prstGeom prst="rect">
            <a:avLst/>
          </a:prstGeom>
          <a:noFill/>
        </p:spPr>
      </p:pic>
      <p:pic>
        <p:nvPicPr>
          <p:cNvPr id="6" name="Рисунок 5" descr="тилерон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119074"/>
            <a:ext cx="2123829" cy="3543118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525</TotalTime>
  <Words>328</Words>
  <Application>Microsoft Office PowerPoint</Application>
  <PresentationFormat>Экран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Эволюция хордовых животных</vt:lpstr>
      <vt:lpstr>Происхождение четвероногих</vt:lpstr>
      <vt:lpstr>Слайд 3</vt:lpstr>
      <vt:lpstr>Эустеноптерон (Eusthenopteron)</vt:lpstr>
      <vt:lpstr>Тиктаалик (Tiktaalik)</vt:lpstr>
      <vt:lpstr>Слайд 6</vt:lpstr>
      <vt:lpstr>Первые четвероногие</vt:lpstr>
      <vt:lpstr>Акантостега (Acanthostega)</vt:lpstr>
      <vt:lpstr>Тулерпетон (Tulerpeton) </vt:lpstr>
      <vt:lpstr>Сравнение конечностей</vt:lpstr>
      <vt:lpstr>Слайд 11</vt:lpstr>
      <vt:lpstr>Слайд 12</vt:lpstr>
      <vt:lpstr>Сравнение конечностей первых четвероногих и амфибий</vt:lpstr>
      <vt:lpstr>Эволюция конечностей</vt:lpstr>
      <vt:lpstr>Как зависят конечности от среды обитания?</vt:lpstr>
      <vt:lpstr>Слайд 16</vt:lpstr>
      <vt:lpstr>Слайд 17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Эволюция хордовых животных</dc:title>
  <dc:creator>Карамелькин</dc:creator>
  <cp:lastModifiedBy>Карамелькин</cp:lastModifiedBy>
  <cp:revision>58</cp:revision>
  <dcterms:created xsi:type="dcterms:W3CDTF">2016-12-04T10:50:52Z</dcterms:created>
  <dcterms:modified xsi:type="dcterms:W3CDTF">2016-12-22T17:41:52Z</dcterms:modified>
</cp:coreProperties>
</file>