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71" r:id="rId12"/>
    <p:sldId id="265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58" autoAdjust="0"/>
    <p:restoredTop sz="9466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7BD0-B920-4A86-B360-09C3DA1D654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5938-93CF-4D50-AD2A-6E7E6A6A9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7BD0-B920-4A86-B360-09C3DA1D654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5938-93CF-4D50-AD2A-6E7E6A6A9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7BD0-B920-4A86-B360-09C3DA1D654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5938-93CF-4D50-AD2A-6E7E6A6A9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7BD0-B920-4A86-B360-09C3DA1D654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5938-93CF-4D50-AD2A-6E7E6A6A9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7BD0-B920-4A86-B360-09C3DA1D654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5938-93CF-4D50-AD2A-6E7E6A6A9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7BD0-B920-4A86-B360-09C3DA1D654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5938-93CF-4D50-AD2A-6E7E6A6A9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7BD0-B920-4A86-B360-09C3DA1D654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5938-93CF-4D50-AD2A-6E7E6A6A9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7BD0-B920-4A86-B360-09C3DA1D654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5938-93CF-4D50-AD2A-6E7E6A6A9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7BD0-B920-4A86-B360-09C3DA1D654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5938-93CF-4D50-AD2A-6E7E6A6A9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7BD0-B920-4A86-B360-09C3DA1D654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5938-93CF-4D50-AD2A-6E7E6A6A9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7BD0-B920-4A86-B360-09C3DA1D654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F85938-93CF-4D50-AD2A-6E7E6A6A98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4E7BD0-B920-4A86-B360-09C3DA1D6542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85938-93CF-4D50-AD2A-6E7E6A6A98D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1500174"/>
            <a:ext cx="6172200" cy="1894362"/>
          </a:xfrm>
        </p:spPr>
        <p:txBody>
          <a:bodyPr>
            <a:normAutofit/>
          </a:bodyPr>
          <a:lstStyle/>
          <a:p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</a:rPr>
              <a:t>Эволюция</a:t>
            </a:r>
            <a:r>
              <a:rPr lang="ru-RU" sz="4400" dirty="0" smtClean="0">
                <a:latin typeface="+mn-lt"/>
                <a:ea typeface="Batang" pitchFamily="18" charset="-127"/>
              </a:rPr>
              <a:t> животных</a:t>
            </a:r>
            <a:endParaRPr lang="ru-RU" sz="4400" dirty="0">
              <a:latin typeface="+mn-lt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3857628"/>
            <a:ext cx="7854696" cy="175260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ea typeface="Malgun Gothic" pitchFamily="34" charset="-127"/>
              </a:rPr>
              <a:t>Презентация выполнена учащейся 8 «б» класса Корниловой Элиной</a:t>
            </a:r>
            <a:endParaRPr lang="ru-RU" sz="2400" b="0" dirty="0">
              <a:ea typeface="Malgun Gothic" pitchFamily="34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тиктаалик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7358082" y="857232"/>
            <a:ext cx="1547175" cy="3147371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229600" cy="5467368"/>
          </a:xfrm>
        </p:spPr>
        <p:txBody>
          <a:bodyPr/>
          <a:lstStyle/>
          <a:p>
            <a:pPr marL="514350" indent="-514350">
              <a:buNone/>
            </a:pPr>
            <a:r>
              <a:rPr lang="ru-RU" sz="2800" i="1" dirty="0" smtClean="0"/>
              <a:t>	Рассмотрим конечность тиктаалика:</a:t>
            </a:r>
          </a:p>
          <a:p>
            <a:pPr marL="880110" lvl="1" indent="-514350"/>
            <a:r>
              <a:rPr lang="ru-RU" dirty="0" smtClean="0"/>
              <a:t>В отличии от эустеноптерона, у </a:t>
            </a:r>
          </a:p>
          <a:p>
            <a:pPr marL="880110" lvl="1" indent="-514350">
              <a:buNone/>
            </a:pPr>
            <a:r>
              <a:rPr lang="ru-RU" dirty="0" smtClean="0"/>
              <a:t>тиктаалика более подвижные конечности.</a:t>
            </a:r>
          </a:p>
          <a:p>
            <a:pPr marL="880110" lvl="1" indent="-514350"/>
            <a:r>
              <a:rPr lang="ru-RU" dirty="0" smtClean="0"/>
              <a:t>Это связано с тем, что тиктаалик </a:t>
            </a:r>
          </a:p>
          <a:p>
            <a:pPr marL="880110" lvl="1" indent="-514350">
              <a:buNone/>
            </a:pPr>
            <a:r>
              <a:rPr lang="ru-RU" dirty="0" smtClean="0"/>
              <a:t>отталкивается конечностями от дна, отсюда </a:t>
            </a:r>
          </a:p>
          <a:p>
            <a:pPr marL="880110" lvl="1" indent="-514350">
              <a:buNone/>
            </a:pPr>
            <a:r>
              <a:rPr lang="ru-RU" dirty="0" smtClean="0"/>
              <a:t>следует  что его дистальные элементы стали</a:t>
            </a:r>
          </a:p>
          <a:p>
            <a:pPr marL="880110" lvl="1" indent="-514350">
              <a:buNone/>
            </a:pPr>
            <a:r>
              <a:rPr lang="ru-RU" dirty="0" smtClean="0"/>
              <a:t>более  мелкими и подвижными.</a:t>
            </a:r>
          </a:p>
          <a:p>
            <a:pPr marL="514350" indent="-514350">
              <a:buNone/>
            </a:pPr>
            <a:r>
              <a:rPr lang="ru-RU" sz="2800" i="1" dirty="0" smtClean="0"/>
              <a:t>	Этот вид конечностей может существовать в водной среде, с помощью него даже можно ходить по дну, но передвигаться по суше нет.</a:t>
            </a:r>
          </a:p>
          <a:p>
            <a:pPr marL="880110" lvl="1" indent="-514350">
              <a:buNone/>
            </a:pPr>
            <a:endParaRPr lang="ru-RU" dirty="0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тилерон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1652" y="4357694"/>
            <a:ext cx="2582348" cy="2234976"/>
          </a:xfrm>
          <a:prstGeom prst="rect">
            <a:avLst/>
          </a:prstGeom>
        </p:spPr>
      </p:pic>
      <p:pic>
        <p:nvPicPr>
          <p:cNvPr id="4" name="Рисунок 3" descr="акантостег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714356"/>
            <a:ext cx="2124285" cy="3196641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7500958" cy="61103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i="1" dirty="0" smtClean="0"/>
              <a:t>Рассмотрим конечности акантостеги, тулерпетона и лягушки:</a:t>
            </a:r>
          </a:p>
          <a:p>
            <a:pPr lvl="1"/>
            <a:r>
              <a:rPr lang="ru-RU" dirty="0" smtClean="0"/>
              <a:t>Дистальные элементы стали мельче и меньше.</a:t>
            </a:r>
          </a:p>
          <a:p>
            <a:pPr lvl="1"/>
            <a:r>
              <a:rPr lang="ru-RU" dirty="0" smtClean="0"/>
              <a:t>Но у акантостеги (в отличии от тулерпетона и лягушки) не большая локтевая и лучевая кость, что не позволяет ей держать своё тело над поверхностью земли, она может только ползать.</a:t>
            </a:r>
          </a:p>
          <a:p>
            <a:pPr lvl="1"/>
            <a:r>
              <a:rPr lang="ru-RU" dirty="0" smtClean="0"/>
              <a:t>С удлинением локтевой и лучевой кости животное смогло передвигаться по земле (не ползать).</a:t>
            </a:r>
          </a:p>
          <a:p>
            <a:pPr lvl="1">
              <a:buNone/>
            </a:pPr>
            <a:r>
              <a:rPr lang="ru-RU" sz="2800" dirty="0" smtClean="0"/>
              <a:t>	</a:t>
            </a:r>
            <a:r>
              <a:rPr lang="ru-RU" sz="2800" i="1" dirty="0" smtClean="0"/>
              <a:t>Отсюда следует, что акантостега жила в наземно-водной среде, а тулерпетон и амфибии уже могли спокойно передвигаться по суше.</a:t>
            </a:r>
            <a:endParaRPr lang="ru-RU" sz="2800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+mn-lt"/>
              </a:rPr>
              <a:t>Критерии эффективности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endParaRPr lang="ru-RU" sz="28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ru-RU" sz="2800" dirty="0" smtClean="0"/>
              <a:t>Оформление : макеты видов животных в соответствии с ходом их появления на земле, изменением конечностей.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800" dirty="0" smtClean="0"/>
              <a:t>Соответствие макета научным данным по палеонтологии.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800" dirty="0" smtClean="0"/>
              <a:t>Оценка учителя биологии Шалимовой Е.Г.  </a:t>
            </a:r>
            <a:r>
              <a:rPr lang="ru-RU" sz="2800" dirty="0"/>
              <a:t>З</a:t>
            </a:r>
            <a:r>
              <a:rPr lang="ru-RU" sz="2800" dirty="0" smtClean="0"/>
              <a:t>аказчик проекта – считает модель выполненной качественно, модель даёт возможность практической  работы на уроках по эволюции хордовых.</a:t>
            </a:r>
          </a:p>
          <a:p>
            <a:pPr marL="514350" indent="-514350">
              <a:buFont typeface="+mj-lt"/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385987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Вывод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Рыбам </a:t>
            </a:r>
            <a:r>
              <a:rPr lang="ru-RU" dirty="0"/>
              <a:t>пришлось проделать невероятно сложный путь чтобы стать амфибиями. Конечности эволюционировали постепенно, сначала менялась плечевая кость, затем уменьшалась лучевая, кости изменялись в размерах, меняли форму</a:t>
            </a:r>
            <a:r>
              <a:rPr lang="ru-RU" dirty="0" smtClean="0"/>
              <a:t>, в </a:t>
            </a:r>
            <a:r>
              <a:rPr lang="ru-RU" dirty="0"/>
              <a:t>зависимости от условий обитания животного. </a:t>
            </a:r>
          </a:p>
          <a:p>
            <a:pPr>
              <a:buNone/>
            </a:pPr>
            <a:r>
              <a:rPr lang="ru-RU" dirty="0"/>
              <a:t>         В результате мы прослеживаем эволюцию плавника в настоящую конечность для наземно-воздушного образа жизни.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dirty="0" smtClean="0">
                <a:ea typeface="Batang" pitchFamily="18" charset="-127"/>
              </a:rPr>
              <a:t>Многим </a:t>
            </a:r>
            <a:r>
              <a:rPr lang="ru-RU" dirty="0">
                <a:ea typeface="Batang" pitchFamily="18" charset="-127"/>
              </a:rPr>
              <a:t>людям известен процесс эволюции животных. Однако, до сих пор, даже учёным, нелегко понять, как шёл процесс, как появились отдельные органы у животных. В моём проекте я наглядно представлю появление конечностей у хордовых животных.</a:t>
            </a:r>
          </a:p>
        </p:txBody>
      </p:sp>
      <p:pic>
        <p:nvPicPr>
          <p:cNvPr id="29698" name="Picture 2" descr="Картинки по запросу эволюция конечностей хордовы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500570"/>
            <a:ext cx="2924175" cy="1228726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+mn-lt"/>
                <a:ea typeface="Batang" pitchFamily="18" charset="-127"/>
              </a:rPr>
              <a:t>Проблема проекта</a:t>
            </a:r>
            <a:endParaRPr lang="ru-RU" dirty="0">
              <a:latin typeface="+mn-lt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base">
              <a:buNone/>
            </a:pPr>
            <a:r>
              <a:rPr lang="ru-RU" dirty="0" smtClean="0"/>
              <a:t>	</a:t>
            </a:r>
            <a:r>
              <a:rPr lang="ru-RU" dirty="0" smtClean="0">
                <a:ea typeface="Batang" pitchFamily="18" charset="-127"/>
              </a:rPr>
              <a:t>Хордовые </a:t>
            </a:r>
            <a:r>
              <a:rPr lang="ru-RU" dirty="0">
                <a:ea typeface="Batang" pitchFamily="18" charset="-127"/>
              </a:rPr>
              <a:t>животные, появившиеся в воде, имеют плавники как органы движения. Выход на сушу связан с появлением настоящих конечностей. Как они могли возникнуть? Из каких частей тела? В моём проекте я постараюсь ответить на эти вопросы.</a:t>
            </a:r>
          </a:p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+mn-lt"/>
                <a:ea typeface="Batang" pitchFamily="18" charset="-127"/>
              </a:rPr>
              <a:t>Цель проекта</a:t>
            </a:r>
            <a:endParaRPr lang="ru-RU" dirty="0">
              <a:latin typeface="+mn-lt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base">
              <a:buNone/>
            </a:pPr>
            <a:r>
              <a:rPr lang="ru-RU" b="1" dirty="0"/>
              <a:t>	</a:t>
            </a:r>
            <a:r>
              <a:rPr lang="ru-RU" dirty="0" smtClean="0">
                <a:ea typeface="Batang" pitchFamily="18" charset="-127"/>
              </a:rPr>
              <a:t>Сделать </a:t>
            </a:r>
            <a:r>
              <a:rPr lang="ru-RU" dirty="0">
                <a:ea typeface="Batang" pitchFamily="18" charset="-127"/>
              </a:rPr>
              <a:t>наглядное пособие по эволюции конечностей хордовых.</a:t>
            </a:r>
          </a:p>
          <a:p>
            <a:endParaRPr lang="ru-RU" dirty="0"/>
          </a:p>
        </p:txBody>
      </p:sp>
      <p:pic>
        <p:nvPicPr>
          <p:cNvPr id="4" name="Picture 4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214686"/>
            <a:ext cx="4214842" cy="2623909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+mn-lt"/>
                <a:ea typeface="Batang" pitchFamily="18" charset="-127"/>
              </a:rPr>
              <a:t>Задачи проекта</a:t>
            </a:r>
            <a:endParaRPr lang="ru-RU" b="1" dirty="0">
              <a:latin typeface="+mn-lt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arenR"/>
            </a:pPr>
            <a:r>
              <a:rPr lang="ru-RU" dirty="0" smtClean="0">
                <a:ea typeface="Batang" pitchFamily="18" charset="-127"/>
              </a:rPr>
              <a:t>Изучение </a:t>
            </a:r>
            <a:r>
              <a:rPr lang="ru-RU" dirty="0">
                <a:ea typeface="Batang" pitchFamily="18" charset="-127"/>
              </a:rPr>
              <a:t>эволюции конечностей хордовых животных.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>
                <a:ea typeface="Batang" pitchFamily="18" charset="-127"/>
              </a:rPr>
              <a:t>Создание макета по эволюции.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>
                <a:ea typeface="Batang" pitchFamily="18" charset="-127"/>
              </a:rPr>
              <a:t>Создание презентации по </a:t>
            </a:r>
            <a:r>
              <a:rPr lang="ru-RU" dirty="0" smtClean="0">
                <a:ea typeface="Batang" pitchFamily="18" charset="-127"/>
              </a:rPr>
              <a:t>макету.</a:t>
            </a:r>
            <a:endParaRPr lang="ru-RU" dirty="0">
              <a:ea typeface="Batang" pitchFamily="18" charset="-127"/>
            </a:endParaRPr>
          </a:p>
        </p:txBody>
      </p:sp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000504"/>
            <a:ext cx="3795464" cy="240129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езымянный.pngлапы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395050"/>
            <a:ext cx="5512298" cy="346295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00115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	</a:t>
            </a:r>
            <a:r>
              <a:rPr lang="ru-RU" sz="2400" dirty="0" smtClean="0">
                <a:ea typeface="Batang" pitchFamily="18" charset="-127"/>
              </a:rPr>
              <a:t>Продукт </a:t>
            </a:r>
            <a:r>
              <a:rPr lang="ru-RU" sz="2400" dirty="0">
                <a:ea typeface="Batang" pitchFamily="18" charset="-127"/>
              </a:rPr>
              <a:t>моего проекта это макет эволюции конечностей хордовых животных. В макет входит эустеноптерон – рыба, с которой началась эволюция; тиктаалик – рыба, живущая на мелководье; акантостега – переходная форма между рыбами и первыми четвероногими; тулерпетон – промежуточное </a:t>
            </a:r>
            <a:r>
              <a:rPr lang="ru-RU" sz="2400" dirty="0" smtClean="0">
                <a:ea typeface="Batang" pitchFamily="18" charset="-127"/>
              </a:rPr>
              <a:t>звено. </a:t>
            </a:r>
            <a:endParaRPr lang="ru-RU" sz="2400" dirty="0">
              <a:ea typeface="Batang" pitchFamily="18" charset="-127"/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тулерпе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714356"/>
            <a:ext cx="2432359" cy="4514818"/>
          </a:xfrm>
          <a:prstGeom prst="rect">
            <a:avLst/>
          </a:prstGeom>
        </p:spPr>
      </p:pic>
      <p:pic>
        <p:nvPicPr>
          <p:cNvPr id="3" name="Рисунок 2" descr="тикт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214290"/>
            <a:ext cx="2384243" cy="3571900"/>
          </a:xfrm>
          <a:prstGeom prst="rect">
            <a:avLst/>
          </a:prstGeom>
        </p:spPr>
      </p:pic>
      <p:pic>
        <p:nvPicPr>
          <p:cNvPr id="2" name="Рисунок 1" descr="венкостег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3202622" y="2369486"/>
            <a:ext cx="4643470" cy="2333343"/>
          </a:xfrm>
          <a:prstGeom prst="rect">
            <a:avLst/>
          </a:prstGeom>
        </p:spPr>
      </p:pic>
      <p:pic>
        <p:nvPicPr>
          <p:cNvPr id="7" name="Рисунок 6" descr="эус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-706911" y="3135747"/>
            <a:ext cx="4357718" cy="2658208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3857628"/>
            <a:ext cx="185737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Рисунок 10" descr="Безымянный.pngлапы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000240"/>
            <a:ext cx="7019048" cy="4409524"/>
          </a:xfrm>
          <a:prstGeom prst="rect">
            <a:avLst/>
          </a:prstGeom>
        </p:spPr>
      </p:pic>
      <p:cxnSp>
        <p:nvCxnSpPr>
          <p:cNvPr id="8" name="Прямая со стрелкой 7"/>
          <p:cNvCxnSpPr/>
          <p:nvPr/>
        </p:nvCxnSpPr>
        <p:spPr>
          <a:xfrm flipV="1">
            <a:off x="1428728" y="3071810"/>
            <a:ext cx="1571636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Эволюция конечностей</a:t>
            </a:r>
            <a:endParaRPr lang="ru-RU" dirty="0">
              <a:latin typeface="+mn-lt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3000364" y="2786058"/>
            <a:ext cx="1785950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3000364" y="3286124"/>
            <a:ext cx="1928826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143504" y="2928934"/>
            <a:ext cx="1500198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6893735" y="3536157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9007534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еусзепоптерон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1500174"/>
            <a:ext cx="1645876" cy="28944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Как зависят конечности от среды обитания?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438912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i="1" dirty="0" smtClean="0"/>
              <a:t>Рассмотрим рыбу Эустеноптерона:</a:t>
            </a:r>
          </a:p>
          <a:p>
            <a:pPr marL="880110" lvl="1" indent="-514350"/>
            <a:r>
              <a:rPr lang="ru-RU" dirty="0" smtClean="0"/>
              <a:t>Нет мелких элементов.</a:t>
            </a:r>
          </a:p>
          <a:p>
            <a:pPr marL="880110" lvl="1" indent="-514350"/>
            <a:r>
              <a:rPr lang="ru-RU" dirty="0" smtClean="0"/>
              <a:t>Кости предназначены  для того </a:t>
            </a:r>
          </a:p>
          <a:p>
            <a:pPr marL="514350" indent="-514350">
              <a:buNone/>
            </a:pPr>
            <a:r>
              <a:rPr lang="ru-RU" sz="2400" dirty="0" smtClean="0"/>
              <a:t>чтобы передвигаться в воде.</a:t>
            </a:r>
          </a:p>
          <a:p>
            <a:pPr marL="880110" lvl="1" indent="-514350"/>
            <a:r>
              <a:rPr lang="ru-RU" dirty="0" smtClean="0"/>
              <a:t>Кости поворачиваются только в плечевом суставе.</a:t>
            </a:r>
          </a:p>
          <a:p>
            <a:pPr marL="514350" indent="-514350">
              <a:buNone/>
            </a:pPr>
            <a:r>
              <a:rPr lang="ru-RU" sz="2800" i="1" dirty="0" smtClean="0"/>
              <a:t>	Отсюда можно сделать вывод, что этот вид конечности предназначен для обитания в водной среде.</a:t>
            </a:r>
            <a:endParaRPr lang="ru-RU" sz="2800" i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1433</TotalTime>
  <Words>119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Эволюция животных</vt:lpstr>
      <vt:lpstr>Слайд 2</vt:lpstr>
      <vt:lpstr>Проблема проекта</vt:lpstr>
      <vt:lpstr>Цель проекта</vt:lpstr>
      <vt:lpstr>Задачи проекта</vt:lpstr>
      <vt:lpstr>Слайд 6</vt:lpstr>
      <vt:lpstr>Слайд 7</vt:lpstr>
      <vt:lpstr>Эволюция конечностей</vt:lpstr>
      <vt:lpstr>Как зависят конечности от среды обитания?</vt:lpstr>
      <vt:lpstr>Слайд 10</vt:lpstr>
      <vt:lpstr>Слайд 11</vt:lpstr>
      <vt:lpstr>Критерии эффективности</vt:lpstr>
      <vt:lpstr>Вывод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Эволюция животных</dc:title>
  <dc:creator>Карамелькин</dc:creator>
  <cp:lastModifiedBy>Карамелькин</cp:lastModifiedBy>
  <cp:revision>26</cp:revision>
  <dcterms:created xsi:type="dcterms:W3CDTF">2016-12-20T17:46:19Z</dcterms:created>
  <dcterms:modified xsi:type="dcterms:W3CDTF">2016-12-22T17:51:53Z</dcterms:modified>
</cp:coreProperties>
</file>