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4" r:id="rId8"/>
    <p:sldId id="265" r:id="rId9"/>
    <p:sldId id="271" r:id="rId10"/>
    <p:sldId id="272" r:id="rId11"/>
    <p:sldId id="273" r:id="rId12"/>
    <p:sldId id="261" r:id="rId13"/>
    <p:sldId id="262" r:id="rId14"/>
    <p:sldId id="274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C7B5-97CA-436E-8A5F-58910127C48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84F-3705-4FF2-B066-BEDF7C30B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C7B5-97CA-436E-8A5F-58910127C48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84F-3705-4FF2-B066-BEDF7C30B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C7B5-97CA-436E-8A5F-58910127C48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84F-3705-4FF2-B066-BEDF7C30B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C7B5-97CA-436E-8A5F-58910127C48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84F-3705-4FF2-B066-BEDF7C30B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C7B5-97CA-436E-8A5F-58910127C48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84F-3705-4FF2-B066-BEDF7C30B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C7B5-97CA-436E-8A5F-58910127C48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84F-3705-4FF2-B066-BEDF7C30B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C7B5-97CA-436E-8A5F-58910127C48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84F-3705-4FF2-B066-BEDF7C30B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C7B5-97CA-436E-8A5F-58910127C48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84F-3705-4FF2-B066-BEDF7C30B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C7B5-97CA-436E-8A5F-58910127C48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84F-3705-4FF2-B066-BEDF7C30B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C7B5-97CA-436E-8A5F-58910127C48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84F-3705-4FF2-B066-BEDF7C30B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C7B5-97CA-436E-8A5F-58910127C48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84F-3705-4FF2-B066-BEDF7C30B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AC7B5-97CA-436E-8A5F-58910127C48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2D84F-3705-4FF2-B066-BEDF7C30B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ГБОУ  города Москвы гимназия № 1505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«Московская городская педагогическая гимназия – лаборатория»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844824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Теории происхождения человека на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Земле: </a:t>
            </a: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три взгляда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33056"/>
            <a:ext cx="8676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 проектной группы: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Белова Анна 7 «А»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Ульянова Елизавета 7 «А»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Князев Никита 7 «А»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Консультант: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Кудряшова Е.Е.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Неандерталец.</a:t>
            </a:r>
            <a:endParaRPr lang="ru-RU" sz="2400" dirty="0" smtClean="0"/>
          </a:p>
          <a:p>
            <a:r>
              <a:rPr lang="ru-RU" sz="2400" dirty="0" smtClean="0"/>
              <a:t>Надбровные валики все еще выступали над глазами, подбородочный выступ развит не очень сильно, они имели крепкое телосложение, обладали развитой мускулатурой, недюжинной физической силой, научились добывать и поддерживать огонь, шить из шкур примитивную одежду.</a:t>
            </a:r>
          </a:p>
          <a:p>
            <a:endParaRPr lang="ru-RU" dirty="0"/>
          </a:p>
        </p:txBody>
      </p:sp>
      <p:pic>
        <p:nvPicPr>
          <p:cNvPr id="28674" name="Picture 2" descr="http://i1113.photobucket.com/albums/k513/zimajlj/43F043504400432043E0431044B0442043D044B04390_zpsfb4ec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3178854" cy="3989463"/>
          </a:xfrm>
          <a:prstGeom prst="rect">
            <a:avLst/>
          </a:prstGeom>
          <a:noFill/>
        </p:spPr>
      </p:pic>
      <p:pic>
        <p:nvPicPr>
          <p:cNvPr id="28676" name="Picture 4" descr="http://img.by/i/fLc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10108"/>
            <a:ext cx="2880320" cy="4127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Кроманьонец.</a:t>
            </a:r>
          </a:p>
          <a:p>
            <a:endParaRPr lang="ru-RU" sz="2400" dirty="0" smtClean="0"/>
          </a:p>
          <a:p>
            <a:r>
              <a:rPr lang="ru-RU" sz="2400" dirty="0" smtClean="0"/>
              <a:t>Это были высокие, рослые люди, объем их мозга достигал 1500см</a:t>
            </a:r>
            <a:r>
              <a:rPr lang="ru-RU" sz="2400" baseline="30000" dirty="0" smtClean="0"/>
              <a:t>3</a:t>
            </a:r>
            <a:r>
              <a:rPr lang="ru-RU" sz="2400" dirty="0" smtClean="0"/>
              <a:t>. Кроманьонцы обладали всеми признаками современного человека. За последние 40 тыс. лет внешний облик человека почти не изменился</a:t>
            </a:r>
          </a:p>
          <a:p>
            <a:endParaRPr lang="ru-RU" dirty="0"/>
          </a:p>
        </p:txBody>
      </p:sp>
      <p:sp>
        <p:nvSpPr>
          <p:cNvPr id="30722" name="AutoShape 2" descr="http://img.velvet.by/files/userfiles/21/1_95-thum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://img.velvet.by/files/userfiles/21/1_95-thum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://img.velvet.by/files/userfiles/21/1_95-thum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img.velvet.by/files/userfiles/21/1_95-thum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://img.velvet.by/files/userfiles/21/1_95-thum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2" name="AutoShape 12" descr="http://img.velvet.by/files/userfiles/21/1_95-thum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3" name="Picture 13" descr="C:\Users\Елена\Desktop\1_95-thum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7" y="2734030"/>
            <a:ext cx="2664296" cy="3868353"/>
          </a:xfrm>
          <a:prstGeom prst="rect">
            <a:avLst/>
          </a:prstGeom>
          <a:noFill/>
        </p:spPr>
      </p:pic>
      <p:pic>
        <p:nvPicPr>
          <p:cNvPr id="30735" name="Picture 15" descr="http://m.cdn.blog.hu/ca/carcosa/image/A%20Scene%20from%20the%20Paleolithic%20Age(575X505)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4276979" cy="375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Теория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творения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креационизм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cs typeface="Times New Roman" pitchFamily="18" charset="0"/>
            </a:endParaRPr>
          </a:p>
          <a:p>
            <a:r>
              <a:rPr lang="en-US" sz="2400" dirty="0" err="1"/>
              <a:t>Данная</a:t>
            </a:r>
            <a:r>
              <a:rPr lang="en-US" sz="2400" dirty="0"/>
              <a:t> теория </a:t>
            </a:r>
            <a:r>
              <a:rPr lang="en-US" sz="2400" dirty="0" err="1"/>
              <a:t>утверждает</a:t>
            </a:r>
            <a:r>
              <a:rPr lang="en-US" sz="2400" dirty="0"/>
              <a:t>, </a:t>
            </a:r>
            <a:r>
              <a:rPr lang="en-US" sz="2400" dirty="0" err="1"/>
              <a:t>что</a:t>
            </a:r>
            <a:r>
              <a:rPr lang="en-US" sz="2400" dirty="0"/>
              <a:t> </a:t>
            </a:r>
            <a:r>
              <a:rPr lang="en-US" sz="2400" dirty="0" err="1"/>
              <a:t>человек</a:t>
            </a:r>
            <a:r>
              <a:rPr lang="en-US" sz="2400" dirty="0"/>
              <a:t> </a:t>
            </a:r>
            <a:r>
              <a:rPr lang="en-US" sz="2400" dirty="0" err="1"/>
              <a:t>сотворен</a:t>
            </a:r>
            <a:r>
              <a:rPr lang="en-US" sz="2400" dirty="0"/>
              <a:t> </a:t>
            </a:r>
            <a:r>
              <a:rPr lang="en-US" sz="2400" dirty="0" err="1" smtClean="0"/>
              <a:t>Богом</a:t>
            </a:r>
            <a:r>
              <a:rPr lang="ru-RU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/>
              <a:t>богами</a:t>
            </a:r>
            <a:r>
              <a:rPr lang="en-US" sz="2400" dirty="0"/>
              <a:t> 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божественной</a:t>
            </a:r>
            <a:r>
              <a:rPr lang="en-US" sz="2400" dirty="0"/>
              <a:t> </a:t>
            </a:r>
            <a:r>
              <a:rPr lang="en-US" sz="2400" dirty="0" err="1"/>
              <a:t>силой</a:t>
            </a:r>
            <a:r>
              <a:rPr lang="en-US" sz="2400" dirty="0"/>
              <a:t> </a:t>
            </a:r>
            <a:r>
              <a:rPr lang="en-US" sz="2400" dirty="0" smtClean="0"/>
              <a:t>из</a:t>
            </a:r>
            <a:r>
              <a:rPr lang="ru-RU" sz="2400" dirty="0" smtClean="0"/>
              <a:t> </a:t>
            </a:r>
            <a:r>
              <a:rPr lang="en-US" sz="2400" dirty="0" err="1"/>
              <a:t>ничего</a:t>
            </a:r>
            <a:r>
              <a:rPr lang="en-US" sz="2400" dirty="0"/>
              <a:t> </a:t>
            </a:r>
            <a:r>
              <a:rPr lang="en-US" sz="2400" dirty="0" err="1"/>
              <a:t>или</a:t>
            </a:r>
            <a:r>
              <a:rPr lang="en-US" sz="2400" dirty="0"/>
              <a:t> из </a:t>
            </a:r>
            <a:r>
              <a:rPr lang="en-US" sz="2400" dirty="0" err="1"/>
              <a:t>какого-либо</a:t>
            </a:r>
            <a:r>
              <a:rPr lang="en-US" sz="2400" dirty="0"/>
              <a:t> </a:t>
            </a:r>
            <a:r>
              <a:rPr lang="en-US" sz="2400" dirty="0" err="1"/>
              <a:t>небиологического</a:t>
            </a:r>
            <a:r>
              <a:rPr lang="en-US" sz="2400" dirty="0"/>
              <a:t> </a:t>
            </a:r>
            <a:r>
              <a:rPr lang="en-US" sz="2400" dirty="0" err="1"/>
              <a:t>материала</a:t>
            </a:r>
            <a:r>
              <a:rPr lang="en-US" sz="2400" dirty="0" smtClean="0"/>
              <a:t>.</a:t>
            </a:r>
            <a:r>
              <a:rPr lang="ru-RU" sz="2400" dirty="0" smtClean="0"/>
              <a:t> </a:t>
            </a:r>
            <a:r>
              <a:rPr lang="en-US" sz="2400" dirty="0" err="1" smtClean="0"/>
              <a:t>Наиболее</a:t>
            </a:r>
            <a:r>
              <a:rPr lang="en-US" sz="2400" dirty="0" smtClean="0"/>
              <a:t> </a:t>
            </a:r>
            <a:r>
              <a:rPr lang="en-US" sz="2400" dirty="0" err="1"/>
              <a:t>известна</a:t>
            </a:r>
            <a:r>
              <a:rPr lang="en-US" sz="2400" dirty="0"/>
              <a:t> </a:t>
            </a:r>
            <a:r>
              <a:rPr lang="ru-RU" sz="2400" dirty="0" smtClean="0"/>
              <a:t>в России </a:t>
            </a:r>
            <a:r>
              <a:rPr lang="en-US" sz="2400" dirty="0" err="1" smtClean="0"/>
              <a:t>библейская</a:t>
            </a: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r>
              <a:rPr lang="ru-RU" sz="2400" dirty="0" smtClean="0"/>
              <a:t>версия, по которой </a:t>
            </a:r>
            <a:r>
              <a:rPr lang="en-US" sz="2400" dirty="0"/>
              <a:t>первые люди - Адам и Ева - были сотворены из </a:t>
            </a:r>
            <a:r>
              <a:rPr lang="en-US" sz="2400" dirty="0" err="1"/>
              <a:t>глины</a:t>
            </a:r>
            <a:r>
              <a:rPr lang="en-US" sz="2400" dirty="0"/>
              <a:t>. </a:t>
            </a:r>
            <a:endParaRPr lang="ru-RU" sz="2400" dirty="0">
              <a:cs typeface="Times New Roman" pitchFamily="18" charset="0"/>
            </a:endParaRPr>
          </a:p>
        </p:txBody>
      </p:sp>
      <p:pic>
        <p:nvPicPr>
          <p:cNvPr id="18434" name="Picture 2" descr="http://www.interlit2001.com/bible/images/0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284984"/>
            <a:ext cx="3959721" cy="3307890"/>
          </a:xfrm>
          <a:prstGeom prst="rect">
            <a:avLst/>
          </a:prstGeom>
          <a:noFill/>
        </p:spPr>
      </p:pic>
      <p:pic>
        <p:nvPicPr>
          <p:cNvPr id="9218" name="Picture 2" descr="http://earth-chronicles.ru/Publications/1/AdamEve_Nuremberg_Chronic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09856"/>
            <a:ext cx="3467220" cy="3931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Теория </a:t>
            </a:r>
            <a:r>
              <a:rPr lang="en-US" sz="2400" b="1" dirty="0" err="1"/>
              <a:t>внешнего</a:t>
            </a:r>
            <a:r>
              <a:rPr lang="en-US" sz="2400" b="1" dirty="0"/>
              <a:t> </a:t>
            </a:r>
            <a:r>
              <a:rPr lang="en-US" sz="2400" b="1" dirty="0" err="1" smtClean="0"/>
              <a:t>вмешательства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36712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Согласно</a:t>
            </a:r>
            <a:r>
              <a:rPr lang="en-US" sz="2400" dirty="0"/>
              <a:t> </a:t>
            </a:r>
            <a:r>
              <a:rPr lang="en-US" sz="2400" dirty="0" err="1"/>
              <a:t>этой</a:t>
            </a:r>
            <a:r>
              <a:rPr lang="en-US" sz="2400" dirty="0"/>
              <a:t> </a:t>
            </a:r>
            <a:r>
              <a:rPr lang="en-US" sz="2400" dirty="0" err="1"/>
              <a:t>теории</a:t>
            </a:r>
            <a:r>
              <a:rPr lang="en-US" sz="2400" dirty="0"/>
              <a:t> </a:t>
            </a:r>
            <a:r>
              <a:rPr lang="en-US" sz="2400" dirty="0" err="1"/>
              <a:t>появление</a:t>
            </a:r>
            <a:r>
              <a:rPr lang="en-US" sz="2400" dirty="0"/>
              <a:t> </a:t>
            </a:r>
            <a:r>
              <a:rPr lang="en-US" sz="2400" dirty="0" err="1"/>
              <a:t>людей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Земле</a:t>
            </a:r>
            <a:r>
              <a:rPr lang="en-US" sz="2400" dirty="0"/>
              <a:t>, </a:t>
            </a:r>
            <a:r>
              <a:rPr lang="en-US" sz="2400" dirty="0" err="1"/>
              <a:t>так</a:t>
            </a:r>
            <a:r>
              <a:rPr lang="en-US" sz="2400" dirty="0"/>
              <a:t> 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иначе</a:t>
            </a:r>
            <a:r>
              <a:rPr lang="en-US" sz="2400" dirty="0"/>
              <a:t>, </a:t>
            </a:r>
            <a:r>
              <a:rPr lang="en-US" sz="2400" dirty="0" err="1"/>
              <a:t>связано</a:t>
            </a:r>
            <a:r>
              <a:rPr lang="en-US" sz="2400" dirty="0"/>
              <a:t> с </a:t>
            </a:r>
            <a:r>
              <a:rPr lang="en-US" sz="2400" dirty="0" err="1" smtClean="0"/>
              <a:t>деятельностью</a:t>
            </a:r>
            <a:r>
              <a:rPr lang="ru-RU" sz="2400" dirty="0" smtClean="0"/>
              <a:t> иных цивилизаций. </a:t>
            </a:r>
            <a:r>
              <a:rPr lang="en-US" sz="2400" dirty="0"/>
              <a:t>ТВВ </a:t>
            </a:r>
            <a:r>
              <a:rPr lang="en-US" sz="2400" dirty="0" err="1"/>
              <a:t>считает</a:t>
            </a:r>
            <a:r>
              <a:rPr lang="en-US" sz="2400" dirty="0"/>
              <a:t> </a:t>
            </a:r>
            <a:r>
              <a:rPr lang="en-US" sz="2400" dirty="0" err="1" smtClean="0"/>
              <a:t>людей</a:t>
            </a:r>
            <a:r>
              <a:rPr lang="en-US" sz="2400" dirty="0" smtClean="0"/>
              <a:t> </a:t>
            </a:r>
            <a:r>
              <a:rPr lang="en-US" sz="2400" dirty="0" err="1"/>
              <a:t>потомками</a:t>
            </a:r>
            <a:r>
              <a:rPr lang="en-US" sz="2400" dirty="0"/>
              <a:t> </a:t>
            </a:r>
            <a:r>
              <a:rPr lang="ru-RU" sz="2400" dirty="0" smtClean="0"/>
              <a:t>инопланетян. Это предполагает </a:t>
            </a:r>
            <a:r>
              <a:rPr lang="ru-RU" sz="2400" dirty="0" err="1" smtClean="0"/>
              <a:t>высадевшиеся</a:t>
            </a:r>
            <a:r>
              <a:rPr lang="ru-RU" sz="2400" dirty="0" smtClean="0"/>
              <a:t> </a:t>
            </a:r>
            <a:r>
              <a:rPr lang="ru-RU" sz="2400" dirty="0" err="1" smtClean="0"/>
              <a:t>инпланетяне</a:t>
            </a:r>
            <a:r>
              <a:rPr lang="ru-RU" sz="2400" dirty="0" smtClean="0"/>
              <a:t> на землю или другие способы.</a:t>
            </a:r>
          </a:p>
          <a:p>
            <a:pPr latinLnBrk="1"/>
            <a:endParaRPr lang="ru-RU" dirty="0" smtClean="0"/>
          </a:p>
        </p:txBody>
      </p:sp>
      <p:pic>
        <p:nvPicPr>
          <p:cNvPr id="20482" name="Picture 2" descr="http://liveangarsk.ru/files/imagecache/attachbig/files/blog/186856/6346c81910531db3183e77fa4ec6765b_1210674363_gumano_12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924944"/>
            <a:ext cx="4762499" cy="3209925"/>
          </a:xfrm>
          <a:prstGeom prst="rect">
            <a:avLst/>
          </a:prstGeom>
          <a:noFill/>
        </p:spPr>
      </p:pic>
      <p:pic>
        <p:nvPicPr>
          <p:cNvPr id="8194" name="Picture 2" descr="http://svora.ucoz.net/_fr/0/2720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3936437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Несмотря на огромное количество тяжелейших трудов  по антропологии и, якобы, неоспоримым доказательствам происхождения человека от обезьяны необходимо повернуться лицом и к другим теориям возникновения человека, хотя, вероятно, этим будет заниматься уже другая наука…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9698" name="Picture 2" descr="http://im4-tub-ru.yandex.net/i?id=134088789-0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3240360" cy="2502209"/>
          </a:xfrm>
          <a:prstGeom prst="rect">
            <a:avLst/>
          </a:prstGeom>
          <a:noFill/>
        </p:spPr>
      </p:pic>
      <p:pic>
        <p:nvPicPr>
          <p:cNvPr id="29700" name="Picture 4" descr="http://img1.liveinternet.ru/images/attach/c/7/94/855/94855981_large_1760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88840"/>
            <a:ext cx="3168352" cy="2112638"/>
          </a:xfrm>
          <a:prstGeom prst="rect">
            <a:avLst/>
          </a:prstGeom>
          <a:noFill/>
        </p:spPr>
      </p:pic>
      <p:pic>
        <p:nvPicPr>
          <p:cNvPr id="9" name="Picture 2" descr="http://25kvadratov.ru/static/img/0000/0000/3273/3273832.p9c4mwa0e2.W66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579"/>
          <a:stretch>
            <a:fillRect/>
          </a:stretch>
        </p:blipFill>
        <p:spPr bwMode="auto">
          <a:xfrm>
            <a:off x="2411760" y="3645024"/>
            <a:ext cx="6312408" cy="340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Список литературы:</a:t>
            </a:r>
          </a:p>
          <a:p>
            <a:pPr latinLnBrk="1"/>
            <a:endParaRPr lang="ru-RU" dirty="0" smtClean="0"/>
          </a:p>
          <a:p>
            <a:pPr latinLnBrk="1"/>
            <a:r>
              <a:rPr lang="ru-RU" dirty="0" smtClean="0"/>
              <a:t>Г.П</a:t>
            </a:r>
            <a:r>
              <a:rPr lang="ru-RU" dirty="0"/>
              <a:t>. </a:t>
            </a:r>
            <a:r>
              <a:rPr lang="ru-RU" dirty="0" err="1"/>
              <a:t>Зиневич</a:t>
            </a:r>
            <a:r>
              <a:rPr lang="ru-RU" dirty="0"/>
              <a:t>. Человек изучает человека. Киев, </a:t>
            </a:r>
            <a:r>
              <a:rPr lang="ru-RU" dirty="0" err="1"/>
              <a:t>Наукова</a:t>
            </a:r>
            <a:r>
              <a:rPr lang="ru-RU" dirty="0"/>
              <a:t> думка, 1988</a:t>
            </a:r>
          </a:p>
          <a:p>
            <a:pPr latinLnBrk="1"/>
            <a:r>
              <a:rPr lang="ru-RU" dirty="0"/>
              <a:t>Л.И. </a:t>
            </a:r>
            <a:r>
              <a:rPr lang="ru-RU" dirty="0" err="1"/>
              <a:t>Тегако</a:t>
            </a:r>
            <a:r>
              <a:rPr lang="ru-RU" dirty="0"/>
              <a:t>, И.И. </a:t>
            </a:r>
            <a:r>
              <a:rPr lang="ru-RU" dirty="0" err="1"/>
              <a:t>Саливон</a:t>
            </a:r>
            <a:r>
              <a:rPr lang="ru-RU" dirty="0"/>
              <a:t>. Основы современной антропологии. Минск, Университетское, 1989</a:t>
            </a:r>
          </a:p>
          <a:p>
            <a:pPr latinLnBrk="1"/>
            <a:r>
              <a:rPr lang="ru-RU" dirty="0"/>
              <a:t> </a:t>
            </a:r>
          </a:p>
          <a:p>
            <a:pPr latinLnBrk="1"/>
            <a:r>
              <a:rPr lang="ru-RU" dirty="0"/>
              <a:t>Я.Я. Рогинский, М.Г. Левин. Антропология. Москва, Высшая школа, 1978</a:t>
            </a:r>
          </a:p>
          <a:p>
            <a:pPr latinLnBrk="1"/>
            <a:r>
              <a:rPr lang="ru-RU" dirty="0"/>
              <a:t> </a:t>
            </a:r>
          </a:p>
          <a:p>
            <a:pPr latinLnBrk="1"/>
            <a:r>
              <a:rPr lang="ru-RU" dirty="0" err="1"/>
              <a:t>Малькольм</a:t>
            </a:r>
            <a:r>
              <a:rPr lang="ru-RU" dirty="0"/>
              <a:t> </a:t>
            </a:r>
            <a:r>
              <a:rPr lang="ru-RU" dirty="0" err="1" smtClean="0"/>
              <a:t>Баудер</a:t>
            </a:r>
            <a:r>
              <a:rPr lang="ru-RU" dirty="0" smtClean="0"/>
              <a:t>. </a:t>
            </a:r>
            <a:r>
              <a:rPr lang="ru-RU" dirty="0" err="1"/>
              <a:t>Обезъянообразный</a:t>
            </a:r>
            <a:r>
              <a:rPr lang="ru-RU" dirty="0"/>
              <a:t> человек. Факт или</a:t>
            </a:r>
          </a:p>
          <a:p>
            <a:pPr latinLnBrk="1"/>
            <a:r>
              <a:rPr lang="ru-RU" dirty="0"/>
              <a:t> </a:t>
            </a:r>
          </a:p>
          <a:p>
            <a:pPr latinLnBrk="1"/>
            <a:r>
              <a:rPr lang="ru-RU" dirty="0"/>
              <a:t>заблуждение. Христианский научно-антропологический центр, 1998</a:t>
            </a:r>
          </a:p>
          <a:p>
            <a:pPr latinLnBrk="1"/>
            <a:r>
              <a:rPr lang="ru-RU" dirty="0"/>
              <a:t> </a:t>
            </a:r>
          </a:p>
          <a:p>
            <a:pPr latinLnBrk="1"/>
            <a:r>
              <a:rPr lang="ru-RU" dirty="0"/>
              <a:t>Антон Антонов. История Земли. Рукопись. 1998...</a:t>
            </a:r>
          </a:p>
          <a:p>
            <a:pPr latinLnBrk="1"/>
            <a:r>
              <a:rPr lang="ru-RU" dirty="0"/>
              <a:t> </a:t>
            </a:r>
          </a:p>
          <a:p>
            <a:pPr latinLnBrk="1"/>
            <a:r>
              <a:rPr lang="ru-RU" dirty="0"/>
              <a:t>Дарвин Ч. О происхождении видов путем естественного отбора. 1859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488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рассмотрение трех самых известных теорий возникновения человека на Земле, и создание  мультипликационного учебного фильма.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64502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</a:t>
            </a:r>
            <a:r>
              <a:rPr lang="ru-RU" sz="2400" b="1" dirty="0" smtClean="0"/>
              <a:t>Продукты проекта: </a:t>
            </a:r>
            <a:r>
              <a:rPr lang="ru-RU" sz="2400" dirty="0" smtClean="0"/>
              <a:t>короткометражный фильм, выполненный в специальной программе </a:t>
            </a:r>
            <a:r>
              <a:rPr lang="en-US" sz="2400" i="1" dirty="0" smtClean="0"/>
              <a:t>Adobe flesh professional CS5.5.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2696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Задачи проекта: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Теоретические: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Выяснить, какие теории возникновения человека существуют на свете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Выбрать основные три теории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Разобраться в них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Практические: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Подобрать образы персонажей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Написать сценарий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Создать мультипликационный фильм в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Adobe flesh professional CS5.5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Создать презентацию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АНТРОПОГЕНЕЗ. ПРОИСХОЖДЕНИЕ ЧЕЛОВЕКА, КАК БИОЛОГИЧЕСКОГО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ВИДА.</a:t>
            </a:r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>
                <a:cs typeface="Times New Roman" pitchFamily="18" charset="0"/>
              </a:rPr>
              <a:t>Наука, занимающаяся появлением человека на свет, называется антропология</a:t>
            </a:r>
            <a:r>
              <a:rPr lang="ru-RU" sz="2400" dirty="0">
                <a:cs typeface="Times New Roman" pitchFamily="18" charset="0"/>
              </a:rPr>
              <a:t>, которая выделяет такое понятие, как антропогенез</a:t>
            </a:r>
            <a:r>
              <a:rPr lang="ru-RU" sz="2400" dirty="0" smtClean="0">
                <a:cs typeface="Times New Roman" pitchFamily="18" charset="0"/>
              </a:rPr>
              <a:t>.</a:t>
            </a:r>
          </a:p>
          <a:p>
            <a:endParaRPr lang="ru-RU" sz="2400" dirty="0">
              <a:cs typeface="Times New Roman" pitchFamily="18" charset="0"/>
            </a:endParaRPr>
          </a:p>
          <a:p>
            <a:r>
              <a:rPr lang="ru-RU" sz="2400" dirty="0" smtClean="0">
                <a:cs typeface="Times New Roman" pitchFamily="18" charset="0"/>
              </a:rPr>
              <a:t>Антропогенез – это процесс выделения человека из мира животных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atinLnBrk="1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Picture 2" descr="http://lib.rus.ec/i/86/164186/i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980729"/>
            <a:ext cx="2756076" cy="2376264"/>
          </a:xfrm>
          <a:prstGeom prst="rect">
            <a:avLst/>
          </a:prstGeom>
          <a:noFill/>
        </p:spPr>
      </p:pic>
      <p:pic>
        <p:nvPicPr>
          <p:cNvPr id="11270" name="Picture 6" descr="http://img0.liveinternet.ru/images/attach/c/2/73/707/73707954_0614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052736"/>
            <a:ext cx="3035830" cy="2276872"/>
          </a:xfrm>
          <a:prstGeom prst="rect">
            <a:avLst/>
          </a:prstGeom>
          <a:noFill/>
        </p:spPr>
      </p:pic>
      <p:pic>
        <p:nvPicPr>
          <p:cNvPr id="11272" name="Picture 8" descr="http://svit24.net/images/stories/articles/2012/Curiosities/07-2012/zeml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980728"/>
            <a:ext cx="2555776" cy="2442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Эволюционная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5273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Эволюционная теория предполагает, что человек произошел от высших приматов – человекообразных обезьян, путем естественного отбора и </a:t>
            </a:r>
            <a:r>
              <a:rPr lang="en-US" dirty="0"/>
              <a:t>постепенного видоизменения 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latinLnBrk="1"/>
            <a:r>
              <a:rPr lang="ru-RU" dirty="0"/>
              <a:t> </a:t>
            </a:r>
          </a:p>
          <a:p>
            <a:r>
              <a:rPr lang="en-US" dirty="0"/>
              <a:t>Эволюционная теория антропогенеза имеет обширный набор разнообразных </a:t>
            </a:r>
            <a:r>
              <a:rPr lang="en-US" dirty="0" smtClean="0"/>
              <a:t>доказательств</a:t>
            </a:r>
            <a:r>
              <a:rPr lang="ru-RU" dirty="0" smtClean="0"/>
              <a:t>, о</a:t>
            </a:r>
            <a:r>
              <a:rPr lang="en-US" dirty="0" smtClean="0"/>
              <a:t>днако </a:t>
            </a:r>
            <a:r>
              <a:rPr lang="en-US" dirty="0"/>
              <a:t>многие из этих доказательств могут трактоваться </a:t>
            </a:r>
            <a:r>
              <a:rPr lang="en-US" dirty="0" smtClean="0"/>
              <a:t>неоднозначно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://25kvadratov.ru/static/img/0000/0000/3273/3273832.p9c4mwa0e2.W66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579"/>
          <a:stretch>
            <a:fillRect/>
          </a:stretch>
        </p:blipFill>
        <p:spPr bwMode="auto">
          <a:xfrm>
            <a:off x="1259632" y="2348880"/>
            <a:ext cx="6312408" cy="4054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Рамапитек.</a:t>
            </a:r>
            <a:endParaRPr lang="ru-RU" sz="2400" dirty="0" smtClean="0"/>
          </a:p>
          <a:p>
            <a:r>
              <a:rPr lang="ru-RU" sz="2400" dirty="0" smtClean="0"/>
              <a:t>В отличие от первых человекообразных обезьян, задние зубы рамапитека были более широкими и плоскими, а между задними и передними зубами появились клыки. Питались рамапитеки растительной пищей.</a:t>
            </a:r>
            <a:endParaRPr lang="ru-RU" sz="2400" dirty="0"/>
          </a:p>
        </p:txBody>
      </p:sp>
      <p:pic>
        <p:nvPicPr>
          <p:cNvPr id="1028" name="Picture 4" descr="http://antropogenez.ru/uploads/tx_antropedia/Buria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916832"/>
            <a:ext cx="4762500" cy="3810000"/>
          </a:xfrm>
          <a:prstGeom prst="rect">
            <a:avLst/>
          </a:prstGeom>
          <a:noFill/>
        </p:spPr>
      </p:pic>
      <p:pic>
        <p:nvPicPr>
          <p:cNvPr id="1030" name="Picture 6" descr="http://www.valleyanatomical.com/catalog/images/H1MG%20-%20Procons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2371725" cy="2800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81896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Австралопитек</a:t>
            </a:r>
          </a:p>
          <a:p>
            <a:endParaRPr lang="ru-RU" sz="2400" b="1" dirty="0" smtClean="0"/>
          </a:p>
          <a:p>
            <a:endParaRPr lang="ru-RU" sz="2400" dirty="0" smtClean="0"/>
          </a:p>
          <a:p>
            <a:r>
              <a:rPr lang="en-US" sz="2400" dirty="0" err="1" smtClean="0"/>
              <a:t>Австралопитеки</a:t>
            </a:r>
            <a:r>
              <a:rPr lang="en-US" sz="2400" dirty="0" smtClean="0"/>
              <a:t> </a:t>
            </a:r>
            <a:r>
              <a:rPr lang="en-US" sz="2400" dirty="0" err="1" smtClean="0"/>
              <a:t>получили</a:t>
            </a:r>
            <a:r>
              <a:rPr lang="en-US" sz="2400" dirty="0" smtClean="0"/>
              <a:t> </a:t>
            </a:r>
            <a:r>
              <a:rPr lang="en-US" sz="2400" dirty="0" err="1" smtClean="0"/>
              <a:t>способность</a:t>
            </a:r>
            <a:r>
              <a:rPr lang="en-US" sz="2400" dirty="0" smtClean="0"/>
              <a:t> и </a:t>
            </a:r>
            <a:r>
              <a:rPr lang="en-US" sz="2400" dirty="0" err="1" smtClean="0"/>
              <a:t>стремление</a:t>
            </a:r>
            <a:r>
              <a:rPr lang="en-US" sz="2400" dirty="0" smtClean="0"/>
              <a:t> к </a:t>
            </a:r>
            <a:r>
              <a:rPr lang="ru-RU" sz="2400" dirty="0" smtClean="0"/>
              <a:t>м</a:t>
            </a:r>
            <a:r>
              <a:rPr lang="en-US" sz="2400" dirty="0" err="1" smtClean="0"/>
              <a:t>анипулированию</a:t>
            </a:r>
            <a:r>
              <a:rPr lang="en-US" sz="2400" dirty="0" smtClean="0"/>
              <a:t> и </a:t>
            </a:r>
            <a:r>
              <a:rPr lang="en-US" sz="2400" dirty="0" err="1" smtClean="0"/>
              <a:t>высокое</a:t>
            </a:r>
            <a:r>
              <a:rPr lang="en-US" sz="2400" dirty="0" smtClean="0"/>
              <a:t> </a:t>
            </a:r>
            <a:r>
              <a:rPr lang="en-US" sz="2400" dirty="0" err="1" smtClean="0"/>
              <a:t>развитие</a:t>
            </a:r>
            <a:r>
              <a:rPr lang="en-US" sz="2400" dirty="0" smtClean="0"/>
              <a:t> </a:t>
            </a:r>
            <a:r>
              <a:rPr lang="en-US" sz="2400" dirty="0" err="1" smtClean="0"/>
              <a:t>стадных</a:t>
            </a:r>
            <a:r>
              <a:rPr lang="en-US" sz="2400" dirty="0" smtClean="0"/>
              <a:t> </a:t>
            </a:r>
            <a:r>
              <a:rPr lang="en-US" sz="2400" dirty="0" err="1" smtClean="0"/>
              <a:t>отношений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21506" name="Picture 2" descr="http://900igr.net/datai/biologija/Pervobytnoe-obschestvo/0014-007-Mozg-avstralopiteka-afarskogo-ne-otlichaetsja-bolshimi-objom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708920"/>
            <a:ext cx="2847975" cy="3810000"/>
          </a:xfrm>
          <a:prstGeom prst="rect">
            <a:avLst/>
          </a:prstGeom>
          <a:noFill/>
        </p:spPr>
      </p:pic>
      <p:pic>
        <p:nvPicPr>
          <p:cNvPr id="6146" name="Picture 2" descr="http://thenews.kz/static/news/1/2/12Oy12j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645024"/>
            <a:ext cx="3744416" cy="28083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2228671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Их</a:t>
            </a:r>
            <a:r>
              <a:rPr lang="en-US" sz="2400" dirty="0" smtClean="0"/>
              <a:t> </a:t>
            </a:r>
            <a:r>
              <a:rPr lang="en-US" sz="2400" dirty="0" err="1" smtClean="0"/>
              <a:t>характерной</a:t>
            </a:r>
            <a:r>
              <a:rPr lang="en-US" sz="2400" dirty="0" smtClean="0"/>
              <a:t> </a:t>
            </a:r>
            <a:r>
              <a:rPr lang="en-US" sz="2400" dirty="0" err="1" smtClean="0"/>
              <a:t>особенностью</a:t>
            </a:r>
            <a:r>
              <a:rPr lang="ru-RU" sz="2400" dirty="0" smtClean="0"/>
              <a:t> </a:t>
            </a:r>
            <a:r>
              <a:rPr lang="en-US" sz="2400" dirty="0" err="1" smtClean="0"/>
              <a:t>была</a:t>
            </a:r>
            <a:r>
              <a:rPr lang="en-US" sz="2400" dirty="0" smtClean="0"/>
              <a:t> </a:t>
            </a:r>
            <a:r>
              <a:rPr lang="en-US" sz="2400" dirty="0" err="1" smtClean="0"/>
              <a:t>двуногая</a:t>
            </a:r>
            <a:r>
              <a:rPr lang="en-US" sz="2400" dirty="0" smtClean="0"/>
              <a:t> </a:t>
            </a:r>
            <a:r>
              <a:rPr lang="en-US" sz="2400" dirty="0" err="1" smtClean="0"/>
              <a:t>походка</a:t>
            </a:r>
            <a:r>
              <a:rPr lang="en-US" sz="2400" dirty="0" smtClean="0"/>
              <a:t> и </a:t>
            </a:r>
            <a:r>
              <a:rPr lang="en-US" sz="2400" dirty="0" err="1" smtClean="0"/>
              <a:t>выпрямленное</a:t>
            </a:r>
            <a:r>
              <a:rPr lang="en-US" sz="2400" dirty="0" smtClean="0"/>
              <a:t> </a:t>
            </a:r>
            <a:r>
              <a:rPr lang="en-US" sz="2400" dirty="0" err="1" smtClean="0"/>
              <a:t>положение</a:t>
            </a:r>
            <a:r>
              <a:rPr lang="en-US" sz="2400" dirty="0" smtClean="0"/>
              <a:t> </a:t>
            </a:r>
            <a:r>
              <a:rPr lang="en-US" sz="2400" dirty="0" err="1" smtClean="0"/>
              <a:t>тела</a:t>
            </a:r>
            <a:r>
              <a:rPr lang="ru-RU" sz="2400" dirty="0" smtClean="0"/>
              <a:t>, </a:t>
            </a:r>
            <a:r>
              <a:rPr lang="en-US" sz="2400" dirty="0" err="1" smtClean="0"/>
              <a:t>конечностей</a:t>
            </a:r>
            <a:r>
              <a:rPr lang="en-US" sz="2400" dirty="0" smtClean="0"/>
              <a:t> и </a:t>
            </a:r>
            <a:r>
              <a:rPr lang="en-US" sz="2400" dirty="0" err="1" smtClean="0"/>
              <a:t>черепа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0688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Человек умелый</a:t>
            </a:r>
          </a:p>
          <a:p>
            <a:endParaRPr lang="ru-RU" sz="2400" b="1" dirty="0" smtClean="0"/>
          </a:p>
          <a:p>
            <a:endParaRPr lang="ru-RU" dirty="0"/>
          </a:p>
          <a:p>
            <a:r>
              <a:rPr lang="ru-RU" sz="2400" dirty="0" smtClean="0"/>
              <a:t>Древнейшие люди</a:t>
            </a:r>
            <a:r>
              <a:rPr lang="en-US" sz="2400" dirty="0" smtClean="0"/>
              <a:t> </a:t>
            </a:r>
            <a:r>
              <a:rPr lang="en-US" sz="2400" dirty="0" err="1"/>
              <a:t>уже</a:t>
            </a:r>
            <a:r>
              <a:rPr lang="en-US" sz="2400" dirty="0"/>
              <a:t> </a:t>
            </a:r>
            <a:r>
              <a:rPr lang="en-US" sz="2400" dirty="0" err="1"/>
              <a:t>умели</a:t>
            </a:r>
            <a:r>
              <a:rPr lang="en-US" sz="2400" dirty="0"/>
              <a:t> </a:t>
            </a:r>
            <a:r>
              <a:rPr lang="en-US" sz="2400" dirty="0" err="1"/>
              <a:t>пользоваться</a:t>
            </a:r>
            <a:r>
              <a:rPr lang="en-US" sz="2400" dirty="0"/>
              <a:t> </a:t>
            </a:r>
            <a:r>
              <a:rPr lang="en-US" sz="2400" dirty="0" err="1" smtClean="0"/>
              <a:t>огнем</a:t>
            </a:r>
            <a:r>
              <a:rPr lang="ru-RU" sz="2400" dirty="0" smtClean="0"/>
              <a:t>. </a:t>
            </a:r>
            <a:r>
              <a:rPr lang="en-US" sz="2400" dirty="0" err="1"/>
              <a:t>Питекантропы</a:t>
            </a:r>
            <a:r>
              <a:rPr lang="en-US" sz="2400" dirty="0"/>
              <a:t> – </a:t>
            </a:r>
            <a:r>
              <a:rPr lang="en-US" sz="2400" dirty="0" err="1"/>
              <a:t>существа</a:t>
            </a:r>
            <a:r>
              <a:rPr lang="en-US" sz="2400" dirty="0"/>
              <a:t> </a:t>
            </a:r>
            <a:r>
              <a:rPr lang="en-US" sz="2400" dirty="0" err="1"/>
              <a:t>прямоходящие</a:t>
            </a:r>
            <a:r>
              <a:rPr lang="en-US" sz="2400" dirty="0"/>
              <a:t>, </a:t>
            </a:r>
            <a:r>
              <a:rPr lang="en-US" sz="2400" dirty="0" err="1"/>
              <a:t>среднего</a:t>
            </a:r>
            <a:r>
              <a:rPr lang="en-US" sz="2400" dirty="0"/>
              <a:t> </a:t>
            </a:r>
            <a:r>
              <a:rPr lang="en-US" sz="2400" dirty="0" err="1"/>
              <a:t>роста</a:t>
            </a:r>
            <a:r>
              <a:rPr lang="en-US" sz="2400" dirty="0"/>
              <a:t> и </a:t>
            </a:r>
            <a:r>
              <a:rPr lang="en-US" sz="2400" dirty="0" err="1"/>
              <a:t>плотного</a:t>
            </a:r>
            <a:r>
              <a:rPr lang="en-US" sz="2400" dirty="0"/>
              <a:t> </a:t>
            </a:r>
            <a:r>
              <a:rPr lang="en-US" sz="2400" dirty="0" err="1"/>
              <a:t>телосложения</a:t>
            </a:r>
            <a:r>
              <a:rPr lang="en-US" sz="2400" dirty="0"/>
              <a:t>, </a:t>
            </a:r>
            <a:r>
              <a:rPr lang="en-US" sz="2400" dirty="0" err="1"/>
              <a:t>сохранившие</a:t>
            </a:r>
            <a:r>
              <a:rPr lang="en-US" sz="2400" dirty="0"/>
              <a:t>, </a:t>
            </a:r>
            <a:r>
              <a:rPr lang="en-US" sz="2400" dirty="0" err="1"/>
              <a:t>однако</a:t>
            </a:r>
            <a:r>
              <a:rPr lang="en-US" sz="2400" dirty="0"/>
              <a:t>, </a:t>
            </a:r>
            <a:r>
              <a:rPr lang="en-US" sz="2400" dirty="0" err="1"/>
              <a:t>много</a:t>
            </a:r>
            <a:r>
              <a:rPr lang="en-US" sz="2400" dirty="0"/>
              <a:t> </a:t>
            </a:r>
            <a:r>
              <a:rPr lang="en-US" sz="2400" dirty="0" err="1"/>
              <a:t>обезьяньих</a:t>
            </a:r>
            <a:r>
              <a:rPr lang="en-US" sz="2400" dirty="0"/>
              <a:t> </a:t>
            </a:r>
            <a:r>
              <a:rPr lang="en-US" sz="2400" dirty="0" err="1" smtClean="0"/>
              <a:t>черт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ru-RU" sz="2400" dirty="0" smtClean="0"/>
              <a:t>У</a:t>
            </a:r>
            <a:r>
              <a:rPr lang="en-US" sz="2400" dirty="0" err="1" smtClean="0"/>
              <a:t>же</a:t>
            </a:r>
            <a:r>
              <a:rPr lang="en-US" sz="2400" dirty="0" smtClean="0"/>
              <a:t> </a:t>
            </a:r>
            <a:r>
              <a:rPr lang="en-US" sz="2400" dirty="0" err="1"/>
              <a:t>отмечена</a:t>
            </a:r>
            <a:r>
              <a:rPr lang="en-US" sz="2400" dirty="0"/>
              <a:t> </a:t>
            </a:r>
            <a:r>
              <a:rPr lang="en-US" sz="2400" dirty="0" err="1"/>
              <a:t>начальная</a:t>
            </a:r>
            <a:r>
              <a:rPr lang="en-US" sz="2400" dirty="0"/>
              <a:t> </a:t>
            </a:r>
            <a:r>
              <a:rPr lang="en-US" sz="2400" dirty="0" err="1"/>
              <a:t>стадия</a:t>
            </a:r>
            <a:r>
              <a:rPr lang="en-US" sz="2400" dirty="0"/>
              <a:t> </a:t>
            </a:r>
            <a:r>
              <a:rPr lang="en-US" sz="2400" dirty="0" err="1"/>
              <a:t>развития</a:t>
            </a:r>
            <a:r>
              <a:rPr lang="en-US" sz="2400" dirty="0"/>
              <a:t> </a:t>
            </a:r>
            <a:r>
              <a:rPr lang="en-US" sz="2400" dirty="0" err="1"/>
              <a:t>подбородка</a:t>
            </a:r>
            <a:r>
              <a:rPr lang="en-US" sz="2400" dirty="0"/>
              <a:t>. </a:t>
            </a:r>
            <a:endParaRPr lang="ru-RU" sz="2400" dirty="0"/>
          </a:p>
        </p:txBody>
      </p:sp>
      <p:pic>
        <p:nvPicPr>
          <p:cNvPr id="22530" name="Picture 2" descr="http://lib.rus.ec/i/86/164186/i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85469"/>
            <a:ext cx="3960440" cy="3414656"/>
          </a:xfrm>
          <a:prstGeom prst="rect">
            <a:avLst/>
          </a:prstGeom>
          <a:noFill/>
        </p:spPr>
      </p:pic>
      <p:pic>
        <p:nvPicPr>
          <p:cNvPr id="5122" name="Picture 2" descr="http://scilib.narod.ru/Technics/SL/Color/080_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212976"/>
            <a:ext cx="239664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Человек прямоходящий.</a:t>
            </a:r>
            <a:endParaRPr lang="ru-RU" sz="24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Древнейшие люди вели активный образ жизни, жили они группами, древнейшие люди могли пользоваться огнем, научились изготовлять каменные орудия, появилось абстрактное мышление и речь.</a:t>
            </a:r>
          </a:p>
          <a:p>
            <a:endParaRPr lang="ru-RU" dirty="0"/>
          </a:p>
        </p:txBody>
      </p:sp>
      <p:pic>
        <p:nvPicPr>
          <p:cNvPr id="27650" name="Picture 2" descr="http://www.biznes-portal.com/images/news/12031_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2857500" cy="2857500"/>
          </a:xfrm>
          <a:prstGeom prst="rect">
            <a:avLst/>
          </a:prstGeom>
          <a:noFill/>
        </p:spPr>
      </p:pic>
      <p:pic>
        <p:nvPicPr>
          <p:cNvPr id="27652" name="Picture 4" descr="http://russian1.people.com.cn/mediafile/201108/25/F201108251608395430199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24944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453</Words>
  <Application>Microsoft Office PowerPoint</Application>
  <PresentationFormat>Экран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Теории происхождения человека на Земле</dc:title>
  <dc:creator>Family</dc:creator>
  <cp:lastModifiedBy>Family</cp:lastModifiedBy>
  <cp:revision>47</cp:revision>
  <dcterms:created xsi:type="dcterms:W3CDTF">2013-12-18T18:38:50Z</dcterms:created>
  <dcterms:modified xsi:type="dcterms:W3CDTF">2013-12-25T17:41:16Z</dcterms:modified>
</cp:coreProperties>
</file>