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41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5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5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7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8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8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1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E4EA-E154-4CF1-BB7D-F568E9ED3C89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455C-0CD0-4465-9C27-423BC3320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2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imgres?start=234&amp;newwindow=1&amp;sa=X&amp;biw=1024&amp;bih=578&amp;tbm=isch&amp;tbnid=kPcWpvUsjrT8yM:&amp;imgrefurl=http://nkondrashova.ru/blyuz-grust/&amp;docid=SrAXAvfhYzvIaM&amp;imgurl=http://nkondrashova.ru/wp-content/uploads/2012/07/blyuz-grust.jpg&amp;w=548&amp;h=368&amp;ei=rLKPUv-JFYiS4ASQoYGIBw&amp;zoom=1&amp;iact=rc&amp;dur=266&amp;page=11&amp;tbnh=148&amp;tbnw=194&amp;ndsp=25&amp;ved=1t:429,r:46,s:200,i:142&amp;tx=84&amp;ty=8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start=192&amp;newwindow=1&amp;biw=1024&amp;bih=578&amp;tbm=isch&amp;tbnid=1SAWVAvBz2YG0M:&amp;imgrefurl=http://www.allmusic.com/album/souls-back!-modern-soul-music-with-soul-mw0001471034&amp;docid=VW3jE6az98LmDM&amp;imgurl=http://cps-static.rovicorp.com/3/JPG_400/MI0001/660/MI0001660485.jpg?partner=allrovi.com&amp;w=396&amp;h=400&amp;ei=9bSPUui-JYOz4ASppIGQDg&amp;zoom=1&amp;iact=rc&amp;page=10&amp;tbnh=153&amp;tbnw=151&amp;ndsp=22&amp;ved=1t:429,r:12,s:200,i:40&amp;tx=64&amp;ty=13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ru/imgres?newwindow=1&amp;biw=1024&amp;bih=578&amp;tbm=isch&amp;tbnid=qHsO-KmYHYwTlM:&amp;imgrefurl=http://ria.ru/weekend_music/20130829/840169802.html&amp;docid=Kv0U4TTvbadmVM&amp;imgurl=http://cdn4.img22.rian.ru/images/68140/64/681406485.jpg&amp;w=600&amp;h=340&amp;ei=wbOPUtfXLcml4gTXuIC4CA&amp;zoom=1&amp;iact=rc&amp;dur=78&amp;page=2&amp;tbnh=137&amp;tbnw=259&amp;start=17&amp;ndsp=22&amp;ved=1t:429,r:20,s:0,i:141&amp;tx=116&amp;ty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newwindow=1&amp;biw=1024&amp;bih=578&amp;tbm=isch&amp;tbnid=p6tiLeLpeh5ccM:&amp;imgrefurl=http://www.hotelargana.com/novosti/v-sevastopole-projdet-mini-festival-dzhaz-manifest/&amp;docid=t5ttbzku-ccbHM&amp;imgurl=http://www.hotelargana.com/wp-content/uploads/2013/04/jazz.jpg&amp;w=1024&amp;h=788&amp;ei=I7SPUpPtIKOv4AS524GoBw&amp;zoom=1&amp;iact=rc&amp;dur=63&amp;page=1&amp;tbnh=142&amp;tbnw=185&amp;start=0&amp;ndsp=16&amp;ved=1t:429,r:15,s:0,i:128&amp;tx=137&amp;ty=75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ru/imgres?newwindow=1&amp;biw=1024&amp;bih=578&amp;tbm=isch&amp;tbnid=7RjDFYH915h5aM:&amp;imgrefurl=http://www.needforsport.ru/catalog/show_org/1069&amp;docid=4S4592HApRYdDM&amp;imgurl=http://www.needforsport.ru/img/orgs/1069/7-1355579280.jpg&amp;w=737&amp;h=806&amp;ei=RLOPUqD7MoWL4ASa-YDYBQ&amp;zoom=1&amp;iact=hc&amp;vpx=399&amp;vpy=208&amp;dur=1032&amp;hovh=235&amp;hovw=215&amp;tx=97&amp;ty=165&amp;page=4&amp;tbnh=154&amp;tbnw=150&amp;start=66&amp;ndsp=24&amp;ved=1t:429,r:75,s:0,i:313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imgres?newwindow=1&amp;sa=X&amp;biw=1024&amp;bih=560&amp;tbm=isch&amp;tbnid=6hYdXR4NUeO5pM:&amp;imgrefurl=http://ru.wikipedia.org/wiki/%D0%9A%D1%80%D0%B0%D1%81%D0%BD%D0%B0%D1%8F_%D0%B3%D0%BE%D1%80%D0%BA%D0%B0_(%D0%BF%D1%80%D0%B0%D0%B7%D0%B4%D0%BD%D0%B8%D0%BA)&amp;docid=ZoF2zJQ1S5vO4M&amp;imgurl=http://upload.wikimedia.org/wikipedia/commons/1/1c/%D0%A1%D1%8B%D1%87%D0%BA%D0%BE%D0%B2_%D0%A2%D0%B0%D0%BD%D0%B5%D1%86.jpg&amp;w=765&amp;h=490&amp;ei=A1yKUur8FYeO5ATjmYCgBA&amp;zoom=1&amp;iact=hc&amp;vpx=111&amp;vpy=36&amp;dur=297&amp;hovh=180&amp;hovw=281&amp;tx=145&amp;ty=117&amp;page=3&amp;tbnh=141&amp;tbnw=223&amp;start=35&amp;ndsp=20&amp;ved=1t:429,r:36,s:0,i:1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imgres?newwindow=1&amp;biw=1024&amp;bih=578&amp;tbm=isch&amp;tbnid=-W7ZpygtS-BCBM:&amp;imgrefurl=http://ria.ru/culture/20121219/915387556.html&amp;docid=1-c1d9ODZdlVyM&amp;imgurl=http://cdn2.img22.rian.ru/images/74428/84/744288453.jpg&amp;w=600&amp;h=340&amp;ei=6a6PUrr5Ganp4wSOuYHgBw&amp;zoom=1&amp;iact=rc&amp;dur=547&amp;page=2&amp;tbnh=130&amp;tbnw=234&amp;start=13&amp;ndsp=21&amp;ved=1t:429,r:24,s:0,i:153&amp;tx=127&amp;ty=8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imgres?newwindow=1&amp;sa=X&amp;biw=1024&amp;bih=578&amp;tbm=isch&amp;tbnid=UqT06pIITBp5XM:&amp;imgrefurl=http://www.blues.ru/atb/ATBr-zMR.htm&amp;docid=sLh_-KxpOStbAM&amp;imgurl=http://www.blues.ru/atb/rainband.jpg&amp;w=1053&amp;h=800&amp;ei=1rGPUuCRHMHX4AT_2YGQAw&amp;zoom=1&amp;iact=hc&amp;vpx=2&amp;vpy=247&amp;dur=1563&amp;hovh=196&amp;hovw=258&amp;tx=133&amp;ty=127&amp;page=1&amp;tbnh=135&amp;tbnw=165&amp;start=0&amp;ndsp=18&amp;ved=1t:429,r:12,s:0,i:12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Музыкальные стили и направления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996952"/>
            <a:ext cx="72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Проектная группа: Авилова Полина, Смирнова Аня, </a:t>
            </a:r>
            <a:r>
              <a:rPr lang="ru-RU" dirty="0" err="1" smtClean="0">
                <a:solidFill>
                  <a:schemeClr val="tx1"/>
                </a:solidFill>
              </a:rPr>
              <a:t>Афонина</a:t>
            </a:r>
            <a:r>
              <a:rPr lang="ru-RU" dirty="0" smtClean="0">
                <a:solidFill>
                  <a:schemeClr val="tx1"/>
                </a:solidFill>
              </a:rPr>
              <a:t> Лера, Куликова Настя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206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805354"/>
            <a:ext cx="73448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Блюз сложился из таких её проявлений, как </a:t>
            </a:r>
            <a:r>
              <a:rPr lang="ru-RU" sz="2000" i="1" dirty="0" smtClean="0"/>
              <a:t>«рабочая песня»</a:t>
            </a:r>
            <a:r>
              <a:rPr lang="ru-RU" sz="2000" dirty="0" smtClean="0"/>
              <a:t>, </a:t>
            </a:r>
            <a:r>
              <a:rPr lang="ru-RU" sz="2000" dirty="0" err="1" smtClean="0"/>
              <a:t>холлер</a:t>
            </a:r>
            <a:r>
              <a:rPr lang="ru-RU" sz="2000" dirty="0" smtClean="0"/>
              <a:t> (ритмичные выкрики, сопровождавшие работу в поле), выкрики в ритуалах африканских религиозных культов, </a:t>
            </a:r>
            <a:r>
              <a:rPr lang="ru-RU" sz="2000" dirty="0" err="1" smtClean="0"/>
              <a:t>спиричуэлс</a:t>
            </a:r>
            <a:r>
              <a:rPr lang="ru-RU" sz="2000" dirty="0" smtClean="0"/>
              <a:t> (христианские песнопения), </a:t>
            </a:r>
            <a:r>
              <a:rPr lang="ru-RU" sz="2000" dirty="0" err="1" smtClean="0"/>
              <a:t>шант</a:t>
            </a:r>
            <a:r>
              <a:rPr lang="ru-RU" sz="2000" dirty="0" smtClean="0"/>
              <a:t> и баллады (короткие стихотворные истории).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6" name="Picture 5" descr="https://encrypted-tbn2.gstatic.com/images?q=tbn:ANd9GcRclSY4Ww4ZrdTam22cMZEVIx8W-2hj10S_I4CBCPuLsf7myTDyk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54461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421" y="992921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Во многом повлиял на современную популярную музыку, в особенности таких жанров как «поп», «джаз», «рок-н-ролл», «</a:t>
            </a:r>
            <a:r>
              <a:rPr lang="ru-RU" sz="2000" dirty="0" err="1" smtClean="0"/>
              <a:t>соул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5" name="Picture 13" descr="https://encrypted-tbn2.gstatic.com/images?q=tbn:ANd9GcS8KSqcoaeomRwI6sYIg8ciKBLFniRxEC8ATVE8RSpAEWv-a70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82053"/>
            <a:ext cx="3406775" cy="1931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encrypted-tbn3.gstatic.com/images?q=tbn:ANd9GcT78_wOs0OFp0bOLLL6eC98zPPj-NHgec10fMSFv6lgnigKbDy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93" y="1695163"/>
            <a:ext cx="2417054" cy="2505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s://encrypted-tbn2.gstatic.com/images?q=tbn:ANd9GcQ_yZnk9ZkPZNV3qyi54l-EODn2zKudJkIGGntMOg68IeJ7YpiZi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80692"/>
            <a:ext cx="3406775" cy="2251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" descr="https://encrypted-tbn2.gstatic.com/images?q=tbn:ANd9GcTefUq7U2yV7yjPNfuRBUk9TPas2OCyCh_603LNp-4ckGdL5Yd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06689"/>
            <a:ext cx="2549525" cy="2490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5879" y="1340768"/>
            <a:ext cx="748883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 smtClean="0"/>
              <a:t>Народная музыка, музыкальный фольклор, или фолк-музыка — музыкально-поэтическое творчество народа, неотъемлемая часть народного творчества, существующего, как правило, в устной форме, передаваемого из поколения в поколение.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" name="Picture 7" descr="https://encrypted-tbn1.gstatic.com/images?q=tbn:ANd9GcRO9lWaevB-POs4bjlK_LE7oOozHDQiCiK14HEJkCyoURhI4FB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33" y="2852936"/>
            <a:ext cx="4619625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2363" y="332656"/>
            <a:ext cx="499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Народная музыка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609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869160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Традиционная народная музыка, в основном создающаяся сельским населением, бродягами и рабочим классом городов, длительное время сохраняет относительную самостоятельность и в целом противостоит профессиональной музыке, принадлежащей более молодым, письменным традициям.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Традиционная музыка</a:t>
            </a:r>
            <a:endParaRPr lang="ru-RU" sz="4800" b="1" dirty="0"/>
          </a:p>
        </p:txBody>
      </p:sp>
      <p:pic>
        <p:nvPicPr>
          <p:cNvPr id="8" name="Picture 6" descr="http://igraemsvadbu.com/uploads/posts/2010-01/1262512744_svadebnyy_obry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7" y="1199439"/>
            <a:ext cx="6738044" cy="353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9590" y="1427058"/>
            <a:ext cx="7725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hangingPunct="0"/>
            <a:r>
              <a:rPr lang="ru-RU" sz="2000" b="1" dirty="0" smtClean="0">
                <a:latin typeface="Times New Roman" pitchFamily="18" charset="0"/>
              </a:rPr>
              <a:t>В современную эпоху</a:t>
            </a:r>
            <a:r>
              <a:rPr lang="ru-RU" sz="2000" dirty="0" smtClean="0">
                <a:latin typeface="Times New Roman" pitchFamily="18" charset="0"/>
              </a:rPr>
              <a:t> городская культура, зародившаяся ещё в средневековье начинает расти. </a:t>
            </a:r>
            <a:r>
              <a:rPr lang="ru-RU" sz="2000" dirty="0" err="1" smtClean="0">
                <a:latin typeface="Times New Roman" pitchFamily="18" charset="0"/>
              </a:rPr>
              <a:t>Усиляются</a:t>
            </a:r>
            <a:r>
              <a:rPr lang="ru-RU" sz="2000" dirty="0" smtClean="0">
                <a:latin typeface="Times New Roman" pitchFamily="18" charset="0"/>
              </a:rPr>
              <a:t> процессы, происходящие в народной музыке, ломаются старые традиции, возникают новые формы творчества.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8" name="Picture 21" descr="https://encrypted-tbn1.gstatic.com/images?q=tbn:ANd9GcRa7c1gHWM2XOHboeQmQbnbKfuN02qKS63RAgNC1OX5JFzqlfwb6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77" y="3068960"/>
            <a:ext cx="5334000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293747"/>
            <a:ext cx="5453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Современная эпоха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338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556792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От музыкального творчества древних греков и римлян сохранилось не многое, — в инструментальной музыке нашли себе применение более общие принципы классицизма: требование равновесия, логической ясности замысла, стройности и законченности композиции и чёткого разграничения жанров.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00510" y="469250"/>
            <a:ext cx="5959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Классическая музыка</a:t>
            </a:r>
            <a:endParaRPr lang="ru-RU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040471"/>
            <a:ext cx="8059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	Понятие «музыкальная классика» со временем распространилось и на предшественников венской классической школы: появились так называемые «старые классики», прежде всего И. С. Бах и Г. Ф. Гендель.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84448" y="332656"/>
            <a:ext cx="4707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Старые классики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96" y="1302026"/>
            <a:ext cx="5169658" cy="352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83315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	В конце концов приобрело оценочный смысл, стало обозначением музыки, отвечающей самым высоким художественным требованиям «классической» называют музыку, выдержавшую испытание временем — вошедшую в традиционный концертный репертуар. 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392488" cy="329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4710" y="404664"/>
            <a:ext cx="519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Оценочный смысл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485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Блюз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88" y="1163653"/>
            <a:ext cx="7236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Блюз (от англ.— </a:t>
            </a:r>
            <a:r>
              <a:rPr lang="ru-RU" sz="2000" i="1" dirty="0" smtClean="0"/>
              <a:t>тоска</a:t>
            </a:r>
            <a:r>
              <a:rPr lang="ru-RU" sz="2000" dirty="0" smtClean="0"/>
              <a:t>, </a:t>
            </a:r>
            <a:r>
              <a:rPr lang="ru-RU" sz="2000" i="1" dirty="0" smtClean="0"/>
              <a:t>печаль</a:t>
            </a:r>
            <a:r>
              <a:rPr lang="ru-RU" sz="2000" dirty="0" smtClean="0"/>
              <a:t>) — музыкальная форма и музыкальный жанр, зародившиеся в конце XIX века в афроамериканском сообществе Юго-востока </a:t>
            </a:r>
            <a:r>
              <a:rPr lang="ru-RU" sz="2000" i="1" dirty="0" smtClean="0"/>
              <a:t>США</a:t>
            </a:r>
            <a:r>
              <a:rPr lang="ru-RU" sz="2000" dirty="0" smtClean="0"/>
              <a:t>.</a:t>
            </a:r>
          </a:p>
        </p:txBody>
      </p:sp>
      <p:pic>
        <p:nvPicPr>
          <p:cNvPr id="6" name="Picture 7" descr="https://encrypted-tbn0.gstatic.com/images?q=tbn:ANd9GcTI-h6r_baXC6VG2-VD0qUDf8nLYU4nmPkgLURcHwDWW7slqet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03349"/>
            <a:ext cx="5334000" cy="405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395" y="494116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Истоки блюза как музыки начались с далёких времён возникновения </a:t>
            </a:r>
            <a:r>
              <a:rPr lang="ru-RU" sz="2000" dirty="0" err="1" smtClean="0"/>
              <a:t>рабовладельчества</a:t>
            </a:r>
            <a:r>
              <a:rPr lang="ru-RU" sz="2000" dirty="0" smtClean="0"/>
              <a:t> на Американском континенте и завоза рабочей силы из Африки. Афроамериканцы работали в те времена на плантациях и как обслуживающий персонал, выполняли всю самую грязную и непритязательную работу.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3111"/>
            <a:ext cx="5797056" cy="434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6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Музыкальные стили и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стили и направления</dc:title>
  <dc:creator>Полинка</dc:creator>
  <cp:lastModifiedBy>Полинка</cp:lastModifiedBy>
  <cp:revision>1</cp:revision>
  <dcterms:created xsi:type="dcterms:W3CDTF">2013-12-24T11:52:24Z</dcterms:created>
  <dcterms:modified xsi:type="dcterms:W3CDTF">2013-12-24T11:52:49Z</dcterms:modified>
</cp:coreProperties>
</file>