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3E12E85-5A07-458C-BE63-7E50935BDA7D}">
  <a:tblStyle styleId="{A3E12E85-5A07-458C-BE63-7E50935BDA7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verage-regular.fntdata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Создание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LARP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Щербинина Елизавета 8а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285950" y="17166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Примерь роль на себя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050" y="0"/>
            <a:ext cx="3213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427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Цель и Продукт проекта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966550"/>
            <a:ext cx="48401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Times New Roman"/>
              <a:buAutoNum type="arabicPeriod"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LARP, содержащий иллюстрации, который можно будет использовать на пед-мастерских.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Предполагаемый продукт: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Сборник LARP игр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29665" r="30012" t="0"/>
          <a:stretch/>
        </p:blipFill>
        <p:spPr>
          <a:xfrm>
            <a:off x="4593350" y="1338387"/>
            <a:ext cx="2183650" cy="30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0" l="29835" r="29738" t="0"/>
          <a:stretch/>
        </p:blipFill>
        <p:spPr>
          <a:xfrm>
            <a:off x="6777000" y="1342224"/>
            <a:ext cx="2183650" cy="3036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График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399950"/>
            <a:ext cx="4298999" cy="234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AutoNum type="arabicPeriod"/>
            </a:pPr>
            <a:r>
              <a:rPr lang="ru" sz="2400">
                <a:solidFill>
                  <a:srgbClr val="EFEFEF"/>
                </a:solidFill>
              </a:rPr>
              <a:t>Сюжет “Кража”</a:t>
            </a: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AutoNum type="arabicPeriod"/>
            </a:pPr>
            <a:r>
              <a:rPr lang="ru" sz="2400">
                <a:solidFill>
                  <a:srgbClr val="EFEFEF"/>
                </a:solidFill>
              </a:rPr>
              <a:t>Персонажи “Кража”</a:t>
            </a: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AutoNum type="arabicPeriod"/>
            </a:pPr>
            <a:r>
              <a:rPr lang="ru" sz="2400">
                <a:solidFill>
                  <a:srgbClr val="EFEFEF"/>
                </a:solidFill>
              </a:rPr>
              <a:t>Сюжет “Кнопка”</a:t>
            </a: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AutoNum type="arabicPeriod"/>
            </a:pPr>
            <a:r>
              <a:rPr lang="ru" sz="2400">
                <a:solidFill>
                  <a:srgbClr val="EFEFEF"/>
                </a:solidFill>
              </a:rPr>
              <a:t>Персонажи “Кнопка”</a:t>
            </a: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AutoNum type="arabicPeriod"/>
            </a:pPr>
            <a:r>
              <a:rPr lang="ru" sz="2400">
                <a:solidFill>
                  <a:srgbClr val="EFEFEF"/>
                </a:solidFill>
              </a:rPr>
              <a:t>Оформление</a:t>
            </a: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AutoNum type="arabicPeriod"/>
            </a:pPr>
            <a:r>
              <a:rPr lang="ru" sz="2400">
                <a:solidFill>
                  <a:srgbClr val="EFEFEF"/>
                </a:solidFill>
              </a:rPr>
              <a:t>Проведение игры</a:t>
            </a:r>
          </a:p>
          <a:p>
            <a:pPr indent="-381000" lvl="0" marL="457200">
              <a:spcBef>
                <a:spcPts val="0"/>
              </a:spcBef>
              <a:buClr>
                <a:srgbClr val="EFEFEF"/>
              </a:buClr>
              <a:buSzPct val="100000"/>
              <a:buAutoNum type="arabicPeriod"/>
            </a:pPr>
            <a:r>
              <a:rPr lang="ru" sz="2400">
                <a:solidFill>
                  <a:srgbClr val="EFEFEF"/>
                </a:solidFill>
              </a:rPr>
              <a:t>Улучшение </a:t>
            </a:r>
          </a:p>
        </p:txBody>
      </p:sp>
      <p:grpSp>
        <p:nvGrpSpPr>
          <p:cNvPr id="81" name="Shape 81"/>
          <p:cNvGrpSpPr/>
          <p:nvPr/>
        </p:nvGrpSpPr>
        <p:grpSpPr>
          <a:xfrm>
            <a:off x="3823500" y="1126100"/>
            <a:ext cx="5003075" cy="3348483"/>
            <a:chOff x="3886275" y="1220525"/>
            <a:chExt cx="5003075" cy="3348483"/>
          </a:xfrm>
        </p:grpSpPr>
        <p:pic>
          <p:nvPicPr>
            <p:cNvPr id="82" name="Shape 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86275" y="1220525"/>
              <a:ext cx="2416000" cy="3348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Shape 83"/>
            <p:cNvPicPr preferRelativeResize="0"/>
            <p:nvPr/>
          </p:nvPicPr>
          <p:blipFill rotWithShape="1">
            <a:blip r:embed="rId4">
              <a:alphaModFix/>
            </a:blip>
            <a:srcRect b="0" l="0" r="0" t="1960"/>
            <a:stretch/>
          </p:blipFill>
          <p:spPr>
            <a:xfrm>
              <a:off x="6473337" y="1220525"/>
              <a:ext cx="2416013" cy="33484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64825"/>
            <a:ext cx="37467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000"/>
              <a:t>Итоговый продукт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389600"/>
            <a:ext cx="32763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Times New Roman"/>
              <a:buChar char="➔"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Сюжет LARP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Times New Roman"/>
              <a:buChar char="➔"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Иллюстрации персонажей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Times New Roman"/>
              <a:buChar char="➔"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Обложки игр</a:t>
            </a:r>
          </a:p>
          <a:p>
            <a:pPr indent="-381000" lvl="0" marL="457200">
              <a:spcBef>
                <a:spcPts val="0"/>
              </a:spcBef>
              <a:buClr>
                <a:srgbClr val="F3F3F3"/>
              </a:buClr>
              <a:buSzPct val="100000"/>
              <a:buFont typeface="Times New Roman"/>
              <a:buChar char="➔"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Сборник из двух ролевых игр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357100" y="4365350"/>
            <a:ext cx="5889899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275" y="843250"/>
            <a:ext cx="1344575" cy="37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050" y="879050"/>
            <a:ext cx="1388485" cy="368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9850" y="879050"/>
            <a:ext cx="1096322" cy="36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2916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Мнение потребителя</a:t>
            </a:r>
          </a:p>
        </p:txBody>
      </p:sp>
      <p:graphicFrame>
        <p:nvGraphicFramePr>
          <p:cNvPr id="99" name="Shape 99"/>
          <p:cNvGraphicFramePr/>
          <p:nvPr/>
        </p:nvGraphicFramePr>
        <p:xfrm>
          <a:off x="9525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{A3E12E85-5A07-458C-BE63-7E50935BDA7D}</a:tableStyleId>
              </a:tblPr>
              <a:tblGrid>
                <a:gridCol w="3619500"/>
                <a:gridCol w="3619500"/>
              </a:tblGrid>
              <a:tr h="4817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ru" sz="2500">
                          <a:solidFill>
                            <a:srgbClr val="EFEFEF"/>
                          </a:solidFill>
                        </a:rPr>
                        <a:t>Положительный отзыв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ru" sz="2500">
                          <a:solidFill>
                            <a:srgbClr val="EFEFEF"/>
                          </a:solidFill>
                        </a:rPr>
                        <a:t>Отрицательный отзыв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500">
                          <a:solidFill>
                            <a:srgbClr val="EFEFEF"/>
                          </a:solidFill>
                        </a:rPr>
                        <a:t>Оформление LARPa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500">
                          <a:solidFill>
                            <a:srgbClr val="EFEFEF"/>
                          </a:solidFill>
                        </a:rPr>
                        <a:t>Недоработка алиби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500">
                          <a:solidFill>
                            <a:srgbClr val="EFEFEF"/>
                          </a:solidFill>
                        </a:rPr>
                        <a:t>Хорошо нарисованы персонажи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500">
                          <a:solidFill>
                            <a:srgbClr val="EFEFEF"/>
                          </a:solidFill>
                        </a:rPr>
                        <a:t>Недоработка биографии персонажей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500">
                          <a:solidFill>
                            <a:srgbClr val="EFEFEF"/>
                          </a:solidFill>
                        </a:rPr>
                        <a:t>Эмоциональность игры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500">
                        <a:solidFill>
                          <a:srgbClr val="EFEFE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500"/>
              <a:t>Критерии оценки проекта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554300"/>
            <a:ext cx="3999899" cy="203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Times New Roman"/>
              <a:buAutoNum type="arabicPeriod"/>
            </a:pPr>
            <a:r>
              <a:rPr lang="ru" sz="3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Идея</a:t>
            </a:r>
          </a:p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Times New Roman"/>
              <a:buAutoNum type="arabicPeriod"/>
            </a:pPr>
            <a:r>
              <a:rPr lang="ru" sz="3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</a:t>
            </a:r>
          </a:p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Times New Roman"/>
              <a:buAutoNum type="arabicPeriod"/>
            </a:pPr>
            <a:r>
              <a:rPr lang="ru" sz="3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Иллюстрации</a:t>
            </a:r>
          </a:p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Times New Roman"/>
              <a:buAutoNum type="arabicPeriod"/>
            </a:pPr>
            <a:r>
              <a:rPr lang="ru" sz="3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потребителя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832400" y="1554300"/>
            <a:ext cx="3999899" cy="203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AutoNum type="arabicPeriod"/>
            </a:pPr>
            <a:r>
              <a:rPr lang="ru" sz="3000">
                <a:solidFill>
                  <a:srgbClr val="EFEFEF"/>
                </a:solidFill>
              </a:rPr>
              <a:t>✔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AutoNum type="arabicPeriod"/>
            </a:pPr>
            <a:r>
              <a:rPr lang="ru" sz="3000">
                <a:solidFill>
                  <a:srgbClr val="EFEFEF"/>
                </a:solidFill>
              </a:rPr>
              <a:t>✔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AutoNum type="arabicPeriod"/>
            </a:pPr>
            <a:r>
              <a:rPr lang="ru" sz="3000">
                <a:solidFill>
                  <a:srgbClr val="EFEFEF"/>
                </a:solidFill>
              </a:rPr>
              <a:t>✔</a:t>
            </a:r>
          </a:p>
          <a:p>
            <a:pPr indent="-419100" lvl="0" marL="457200">
              <a:spcBef>
                <a:spcPts val="0"/>
              </a:spcBef>
              <a:buClr>
                <a:schemeClr val="lt1"/>
              </a:buClr>
              <a:buSzPct val="100000"/>
              <a:buAutoNum type="arabicPeriod"/>
            </a:pPr>
            <a:r>
              <a:rPr lang="ru" sz="3000">
                <a:solidFill>
                  <a:srgbClr val="EFEFEF"/>
                </a:solidFill>
              </a:rPr>
              <a:t>❌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85/100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500"/>
              <a:t>Рефлексия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64590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5000"/>
              <a:t>Спасибо за внимание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