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ответы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</c:spPr>
          <c:explosion val="25"/>
          <c:dPt>
            <c:idx val="0"/>
            <c:bubble3D val="0"/>
            <c:spPr>
              <a:solidFill>
                <a:srgbClr val="FFC000"/>
              </a:solidFill>
              <a:ln>
                <a:noFill/>
              </a:ln>
            </c:spPr>
          </c:dPt>
          <c:dPt>
            <c:idx val="1"/>
            <c:bubble3D val="0"/>
            <c:spPr>
              <a:solidFill>
                <a:srgbClr val="0070C0"/>
              </a:solidFill>
              <a:ln>
                <a:noFill/>
              </a:ln>
            </c:spPr>
          </c:dPt>
          <c:cat>
            <c:strRef>
              <c:f>Лист1!$A$2:$A$4</c:f>
              <c:strCache>
                <c:ptCount val="3"/>
                <c:pt idx="0">
                  <c:v>положительный </c:v>
                </c:pt>
                <c:pt idx="1">
                  <c:v>отрицательный</c:v>
                </c:pt>
                <c:pt idx="2">
                  <c:v>нейтральный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83</c:v>
                </c:pt>
                <c:pt idx="1">
                  <c:v>8</c:v>
                </c:pt>
                <c:pt idx="2">
                  <c:v>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  <a:effectLst>
      <a:outerShdw dist="50800" dir="5400000" algn="ctr" rotWithShape="0">
        <a:schemeClr val="tx1">
          <a:lumMod val="95000"/>
          <a:lumOff val="5000"/>
          <a:alpha val="0"/>
        </a:schemeClr>
      </a:outerShdw>
    </a:effectLst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5493827160493825E-2"/>
          <c:y val="0.13571388011788874"/>
          <c:w val="0.72744216000777684"/>
          <c:h val="0.839031825934060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ответы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cat>
            <c:strRef>
              <c:f>Лист1!$A$2:$A$4</c:f>
              <c:strCache>
                <c:ptCount val="3"/>
                <c:pt idx="0">
                  <c:v>положительные</c:v>
                </c:pt>
                <c:pt idx="1">
                  <c:v>отрицательные</c:v>
                </c:pt>
                <c:pt idx="2">
                  <c:v>нейтральные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75</c:v>
                </c:pt>
                <c:pt idx="1">
                  <c:v>13</c:v>
                </c:pt>
                <c:pt idx="2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ответы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spPr>
              <a:solidFill>
                <a:srgbClr val="0070C0"/>
              </a:solidFill>
            </c:spPr>
          </c:dPt>
          <c:cat>
            <c:strRef>
              <c:f>Лист1!$A$2:$A$4</c:f>
              <c:strCache>
                <c:ptCount val="3"/>
                <c:pt idx="0">
                  <c:v>положительные</c:v>
                </c:pt>
                <c:pt idx="1">
                  <c:v>нейтральные</c:v>
                </c:pt>
                <c:pt idx="2">
                  <c:v>отрицательные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91</c:v>
                </c:pt>
                <c:pt idx="1">
                  <c:v>2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ответы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Pt>
            <c:idx val="2"/>
            <c:bubble3D val="0"/>
            <c:spPr>
              <a:solidFill>
                <a:srgbClr val="C00000"/>
              </a:solidFill>
            </c:spPr>
          </c:dPt>
          <c:cat>
            <c:strRef>
              <c:f>Лист1!$A$2:$A$4</c:f>
              <c:strCache>
                <c:ptCount val="3"/>
                <c:pt idx="0">
                  <c:v>положительные</c:v>
                </c:pt>
                <c:pt idx="1">
                  <c:v>отрицательные</c:v>
                </c:pt>
                <c:pt idx="2">
                  <c:v>нейтральные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89</c:v>
                </c:pt>
                <c:pt idx="1">
                  <c:v>8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5493827160493825E-2"/>
          <c:y val="0.10765355350894384"/>
          <c:w val="0.72744216000777684"/>
          <c:h val="0.839031825934060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ответы</c:v>
                </c:pt>
              </c:strCache>
            </c:strRef>
          </c:tx>
          <c:spPr>
            <a:solidFill>
              <a:srgbClr val="C00000"/>
            </a:solidFill>
          </c:spPr>
          <c:explosion val="25"/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spPr>
              <a:solidFill>
                <a:srgbClr val="0070C0"/>
              </a:solidFill>
            </c:spPr>
          </c:dPt>
          <c:cat>
            <c:strRef>
              <c:f>Лист1!$A$2:$A$4</c:f>
              <c:strCache>
                <c:ptCount val="3"/>
                <c:pt idx="0">
                  <c:v>положительные</c:v>
                </c:pt>
                <c:pt idx="1">
                  <c:v>отрицательные</c:v>
                </c:pt>
                <c:pt idx="2">
                  <c:v>нейтральные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75</c:v>
                </c:pt>
                <c:pt idx="2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cat>
            <c:strRef>
              <c:f>Лист1!$A$2:$A$4</c:f>
              <c:strCache>
                <c:ptCount val="3"/>
                <c:pt idx="0">
                  <c:v>положительные</c:v>
                </c:pt>
                <c:pt idx="1">
                  <c:v>нейтральные</c:v>
                </c:pt>
                <c:pt idx="2">
                  <c:v>отрицательные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73</c:v>
                </c:pt>
                <c:pt idx="1">
                  <c:v>22</c:v>
                </c:pt>
                <c:pt idx="2">
                  <c:v>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F800-D4CE-4D43-B165-B353AB0DBA15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96C0-2C88-4201-924B-49B312651E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015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F800-D4CE-4D43-B165-B353AB0DBA15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96C0-2C88-4201-924B-49B312651E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549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F800-D4CE-4D43-B165-B353AB0DBA15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96C0-2C88-4201-924B-49B312651E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274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F800-D4CE-4D43-B165-B353AB0DBA15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96C0-2C88-4201-924B-49B312651E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007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F800-D4CE-4D43-B165-B353AB0DBA15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96C0-2C88-4201-924B-49B312651E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51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F800-D4CE-4D43-B165-B353AB0DBA15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96C0-2C88-4201-924B-49B312651E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596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F800-D4CE-4D43-B165-B353AB0DBA15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96C0-2C88-4201-924B-49B312651E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090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F800-D4CE-4D43-B165-B353AB0DBA15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96C0-2C88-4201-924B-49B312651E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83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F800-D4CE-4D43-B165-B353AB0DBA15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96C0-2C88-4201-924B-49B312651E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622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F800-D4CE-4D43-B165-B353AB0DBA15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96C0-2C88-4201-924B-49B312651E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136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FF800-D4CE-4D43-B165-B353AB0DBA15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96C0-2C88-4201-924B-49B312651E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412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>
                <a:lumMod val="88000"/>
                <a:lumOff val="12000"/>
              </a:srgbClr>
            </a:gs>
            <a:gs pos="51000">
              <a:srgbClr val="00B050">
                <a:alpha val="62000"/>
                <a:lumMod val="88000"/>
                <a:lumOff val="12000"/>
              </a:srgbClr>
            </a:gs>
            <a:gs pos="100000">
              <a:srgbClr val="00B050">
                <a:lumMod val="54000"/>
                <a:lumOff val="46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FF800-D4CE-4D43-B165-B353AB0DBA15}" type="datetimeFigureOut">
              <a:rPr lang="ru-RU" smtClean="0"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196C0-2C88-4201-924B-49B312651E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730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Результаты Опросов по гимназии 1505 и прогимназии 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645024"/>
            <a:ext cx="6912768" cy="273630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,проводимых участниками проекта «Вероисповедания Древней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Г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реции по сюжетам древнегреческих ваз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39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946" y="0"/>
            <a:ext cx="9271466" cy="1844824"/>
          </a:xfrm>
        </p:spPr>
        <p:txBody>
          <a:bodyPr>
            <a:normAutofit/>
          </a:bodyPr>
          <a:lstStyle/>
          <a:p>
            <a:r>
              <a:rPr lang="ru-RU" dirty="0" smtClean="0"/>
              <a:t>Увлекаетесь ли вы историей Древней Греции?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470223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3528" y="5445224"/>
            <a:ext cx="11486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dirty="0" smtClean="0"/>
              <a:t>6Б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409536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-Нравится ли вам сюжеты на Древнегреческих глиняных вазах?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324444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9512" y="5589240"/>
            <a:ext cx="129267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dirty="0" smtClean="0"/>
              <a:t>6Б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28653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80528" y="-171400"/>
            <a:ext cx="9505056" cy="2290266"/>
          </a:xfrm>
        </p:spPr>
        <p:txBody>
          <a:bodyPr>
            <a:normAutofit/>
          </a:bodyPr>
          <a:lstStyle/>
          <a:p>
            <a:r>
              <a:rPr lang="ru-RU" dirty="0" smtClean="0"/>
              <a:t>-Хотелось бы вам уметь расшифровывать надписи и рисунки на ДГ вазах?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6771991"/>
              </p:ext>
            </p:extLst>
          </p:nvPr>
        </p:nvGraphicFramePr>
        <p:xfrm>
          <a:off x="323528" y="191683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1520" y="5445223"/>
            <a:ext cx="16527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dirty="0" smtClean="0"/>
              <a:t>6Б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284290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87918"/>
            <a:ext cx="8712968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Детям нашего возраста более интересны навыки дешифровки и расшифровки сюжетов на древнегреческих вазах, чем теоритические знания истории по этой теме. Хотя шестиклассники по праву высоко оценили эстетическую сторону древнегреческих ваз. Мы предполагаем, детям нашего возраста понравится практическая работа с нашими сборниками по расшифровки и дешифровки сюжетов на вазах.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070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Увлекаетесь ли вы историей Древней Греции?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73385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5445224"/>
            <a:ext cx="106471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/>
              <a:t>8б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49273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Нравится ли вам сюжеты на Древнегреческих глиняных вазах?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499772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95536" y="5323274"/>
            <a:ext cx="16561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dirty="0" smtClean="0"/>
              <a:t>8б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13225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579296" cy="20742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Хотелось бы вам уметь расшифровывать надписи и рисунки на ДГ вазах?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1018581"/>
              </p:ext>
            </p:extLst>
          </p:nvPr>
        </p:nvGraphicFramePr>
        <p:xfrm>
          <a:off x="467544" y="184482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3527" y="5445224"/>
            <a:ext cx="114486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dirty="0" smtClean="0"/>
              <a:t>8б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75127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Восьмиклассники положительно отнеслись к теме и продуктам нашего проекта. Но всё же отдали предпочтение античной культуре Древней Греции и в общем вазописи, хотя вероятно из-за недостатка времени и излишней загруженности, восьмиклассники не оценили вид практической работы по вазописи.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806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188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Результаты Опросов по гимназии 1505 и прогимназии </vt:lpstr>
      <vt:lpstr>Увлекаетесь ли вы историей Древней Греции? </vt:lpstr>
      <vt:lpstr>-Нравится ли вам сюжеты на Древнегреческих глиняных вазах?</vt:lpstr>
      <vt:lpstr>-Хотелось бы вам уметь расшифровывать надписи и рисунки на ДГ вазах?</vt:lpstr>
      <vt:lpstr>Вывод:</vt:lpstr>
      <vt:lpstr>Увлекаетесь ли вы историей Древней Греции? </vt:lpstr>
      <vt:lpstr>Нравится ли вам сюжеты на Древнегреческих глиняных вазах?</vt:lpstr>
      <vt:lpstr>Хотелось бы вам уметь расшифровывать надписи и рисунки на ДГ вазах?</vt:lpstr>
      <vt:lpstr>Вывод: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Опросов по гимназии 1505 и прогимназии</dc:title>
  <dc:creator>V</dc:creator>
  <cp:lastModifiedBy>V</cp:lastModifiedBy>
  <cp:revision>8</cp:revision>
  <dcterms:created xsi:type="dcterms:W3CDTF">2013-11-09T19:02:23Z</dcterms:created>
  <dcterms:modified xsi:type="dcterms:W3CDTF">2013-11-09T20:21:36Z</dcterms:modified>
</cp:coreProperties>
</file>