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003300"/>
    <a:srgbClr val="A42B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864" y="3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gor\Documents\&#1075;&#1088;&#1072;&#1092;&#1080;&#108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808000"/>
            </a:solidFill>
          </c:spPr>
          <c:dLbls>
            <c:delete val="1"/>
          </c:dLbls>
          <c:val>
            <c:numRef>
              <c:f>Лист1!$A$1:$D$1</c:f>
              <c:numCache>
                <c:formatCode>General</c:formatCode>
                <c:ptCount val="4"/>
                <c:pt idx="0">
                  <c:v>63</c:v>
                </c:pt>
                <c:pt idx="1">
                  <c:v>27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9.1402273570356588E-3"/>
                  <c:y val="-0.48385626234766188"/>
                </c:manualLayout>
              </c:layout>
              <c:tx>
                <c:rich>
                  <a:bodyPr/>
                  <a:lstStyle/>
                  <a:p>
                    <a:r>
                      <a:rPr lang="ru-RU" sz="2800"/>
                      <a:t>"</a:t>
                    </a:r>
                    <a:r>
                      <a:rPr lang="ru-RU"/>
                      <a:t>5"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-2.8690988341292627E-2"/>
                  <c:y val="2.1010364221720153E-2"/>
                </c:manualLayout>
              </c:layout>
              <c:tx>
                <c:rich>
                  <a:bodyPr/>
                  <a:lstStyle/>
                  <a:p>
                    <a:r>
                      <a:rPr lang="ru-RU" sz="2800"/>
                      <a:t>"</a:t>
                    </a:r>
                    <a:r>
                      <a:rPr lang="ru-RU"/>
                      <a:t>4"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-2.8690988341292627E-2"/>
                  <c:y val="1.7274810066772468E-2"/>
                </c:manualLayout>
              </c:layout>
              <c:tx>
                <c:rich>
                  <a:bodyPr/>
                  <a:lstStyle/>
                  <a:p>
                    <a:r>
                      <a:rPr lang="ru-RU" sz="2800"/>
                      <a:t>"</a:t>
                    </a:r>
                    <a:r>
                      <a:rPr lang="ru-RU"/>
                      <a:t>3"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-2.869102114830932E-2"/>
                  <c:y val="1.9913246354269815E-3"/>
                </c:manualLayout>
              </c:layout>
              <c:tx>
                <c:rich>
                  <a:bodyPr/>
                  <a:lstStyle/>
                  <a:p>
                    <a:r>
                      <a:rPr lang="ru-RU" sz="2800"/>
                      <a:t>"</a:t>
                    </a:r>
                    <a:r>
                      <a:rPr lang="ru-RU"/>
                      <a:t>2"</a:t>
                    </a:r>
                    <a:endParaRPr lang="en-US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dLblPos val="inBase"/>
            <c:showVal val="1"/>
          </c:dLbls>
          <c:val>
            <c:numRef>
              <c:f>Лист1!$A$2:$D$2</c:f>
              <c:numCache>
                <c:formatCode>General</c:formatCode>
                <c:ptCount val="4"/>
                <c:pt idx="0">
                  <c:v>22</c:v>
                </c:pt>
                <c:pt idx="1">
                  <c:v>57</c:v>
                </c:pt>
                <c:pt idx="2">
                  <c:v>17</c:v>
                </c:pt>
                <c:pt idx="3">
                  <c:v>4</c:v>
                </c:pt>
              </c:numCache>
            </c:numRef>
          </c:val>
        </c:ser>
        <c:dLbls>
          <c:showVal val="1"/>
        </c:dLbls>
        <c:axId val="86914176"/>
        <c:axId val="86916480"/>
      </c:barChart>
      <c:catAx>
        <c:axId val="86914176"/>
        <c:scaling>
          <c:orientation val="minMax"/>
        </c:scaling>
        <c:delete val="1"/>
        <c:axPos val="b"/>
        <c:tickLblPos val="none"/>
        <c:crossAx val="86916480"/>
        <c:crosses val="autoZero"/>
        <c:auto val="1"/>
        <c:lblAlgn val="ctr"/>
        <c:lblOffset val="100"/>
      </c:catAx>
      <c:valAx>
        <c:axId val="869164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6914176"/>
        <c:crosses val="autoZero"/>
        <c:crossBetween val="between"/>
      </c:valAx>
    </c:plotArea>
    <c:plotVisOnly val="1"/>
  </c:chart>
  <c:spPr>
    <a:solidFill>
      <a:schemeClr val="accent3">
        <a:lumMod val="40000"/>
        <a:lumOff val="60000"/>
      </a:schemeClr>
    </a:solidFill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86D5-8F26-4C7E-ABB6-5C844D45C622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2B0F-D636-49D9-BECC-240AA45D74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86D5-8F26-4C7E-ABB6-5C844D45C622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2B0F-D636-49D9-BECC-240AA45D74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86D5-8F26-4C7E-ABB6-5C844D45C622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2B0F-D636-49D9-BECC-240AA45D74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86D5-8F26-4C7E-ABB6-5C844D45C622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2B0F-D636-49D9-BECC-240AA45D74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86D5-8F26-4C7E-ABB6-5C844D45C622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2B0F-D636-49D9-BECC-240AA45D74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86D5-8F26-4C7E-ABB6-5C844D45C622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2B0F-D636-49D9-BECC-240AA45D74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86D5-8F26-4C7E-ABB6-5C844D45C622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2B0F-D636-49D9-BECC-240AA45D74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86D5-8F26-4C7E-ABB6-5C844D45C622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C2B0F-D636-49D9-BECC-240AA45D74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86D5-8F26-4C7E-ABB6-5C844D45C622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2B0F-D636-49D9-BECC-240AA45D74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86D5-8F26-4C7E-ABB6-5C844D45C622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43C2B0F-D636-49D9-BECC-240AA45D74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DA986D5-8F26-4C7E-ABB6-5C844D45C622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2B0F-D636-49D9-BECC-240AA45D74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DA986D5-8F26-4C7E-ABB6-5C844D45C622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43C2B0F-D636-49D9-BECC-240AA45D74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362" y="908720"/>
            <a:ext cx="867128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Удивительные </a:t>
            </a:r>
            <a:r>
              <a:rPr lang="ru-RU" sz="48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вулканы</a:t>
            </a:r>
          </a:p>
          <a:p>
            <a:pPr algn="ctr"/>
            <a:r>
              <a:rPr lang="ru-RU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Камчатки</a:t>
            </a:r>
            <a:endParaRPr lang="ru-RU" sz="4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3789040"/>
            <a:ext cx="478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Проект 8«А» класса</a:t>
            </a:r>
          </a:p>
        </p:txBody>
      </p:sp>
      <p:pic>
        <p:nvPicPr>
          <p:cNvPr id="14338" name="Picture 2" descr="http://project.gym1505.ru/sites/default/files/styles/project-logo-page/public/project/proj-65/vulkan.png?itok=xyj7Cyl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852936"/>
            <a:ext cx="3456384" cy="3470847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Опрос в 6 «В» классе.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1. Понравилась работа с презентацией – 100%.</a:t>
            </a:r>
          </a:p>
          <a:p>
            <a:pPr algn="just">
              <a:buNone/>
            </a:pPr>
            <a:r>
              <a:rPr lang="ru-RU" dirty="0" smtClean="0"/>
              <a:t>2. Удобнее работа с презентацией, чем устная – 85%.</a:t>
            </a:r>
          </a:p>
          <a:p>
            <a:pPr algn="just">
              <a:buNone/>
            </a:pPr>
            <a:r>
              <a:rPr lang="ru-RU" dirty="0" smtClean="0"/>
              <a:t>3. Тяжело работать с презентацией – 10%.</a:t>
            </a:r>
          </a:p>
          <a:p>
            <a:pPr algn="just">
              <a:buNone/>
            </a:pPr>
            <a:r>
              <a:rPr lang="ru-RU" dirty="0" smtClean="0"/>
              <a:t>4. Нравится работать по учебнику – 45%.</a:t>
            </a:r>
          </a:p>
          <a:p>
            <a:pPr algn="just">
              <a:buNone/>
            </a:pPr>
            <a:r>
              <a:rPr lang="ru-RU" dirty="0" smtClean="0"/>
              <a:t>	</a:t>
            </a:r>
          </a:p>
          <a:p>
            <a:pPr algn="just">
              <a:buNone/>
            </a:pPr>
            <a:r>
              <a:rPr lang="ru-RU" b="1" dirty="0" smtClean="0"/>
              <a:t>	</a:t>
            </a:r>
            <a:r>
              <a:rPr lang="ru-RU" b="1" dirty="0" smtClean="0"/>
              <a:t>Вывод</a:t>
            </a:r>
            <a:r>
              <a:rPr lang="ru-RU" dirty="0" smtClean="0"/>
              <a:t>: ученикам понравилась работа с презентацией больше, чем работа с учебником.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Состав проектной группы.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Моргунов Е. – руководитель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Патрушев Д. – участник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Морозова Е.Ю. - консультант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В своем проекте мы хотели рассказать об уникальном природном явлении нашей страны - извержениях вулканов Камчатки. </a:t>
            </a:r>
            <a:r>
              <a:rPr lang="ru-RU" sz="2800" dirty="0" smtClean="0"/>
              <a:t>М</a:t>
            </a:r>
            <a:r>
              <a:rPr lang="ru-RU" sz="2800" dirty="0" smtClean="0"/>
              <a:t>ало </a:t>
            </a:r>
            <a:r>
              <a:rPr lang="ru-RU" sz="2800" dirty="0" smtClean="0"/>
              <a:t>кто знает об интересных </a:t>
            </a:r>
            <a:r>
              <a:rPr lang="ru-RU" sz="2800" dirty="0" smtClean="0"/>
              <a:t>фактах, </a:t>
            </a:r>
            <a:r>
              <a:rPr lang="ru-RU" sz="2800" dirty="0" smtClean="0"/>
              <a:t>связанных </a:t>
            </a:r>
            <a:r>
              <a:rPr lang="ru-RU" sz="2800" dirty="0" smtClean="0"/>
              <a:t>с ними.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http://stat18.privet.ru/lr/0a12f2b4c1dcea531e702dadbe573771"/>
          <p:cNvPicPr>
            <a:picLocks noChangeAspect="1" noChangeArrowheads="1"/>
          </p:cNvPicPr>
          <p:nvPr/>
        </p:nvPicPr>
        <p:blipFill>
          <a:blip r:embed="rId2" cstate="print"/>
          <a:srcRect r="8621"/>
          <a:stretch>
            <a:fillRect/>
          </a:stretch>
        </p:blipFill>
        <p:spPr bwMode="auto">
          <a:xfrm>
            <a:off x="2123728" y="2397733"/>
            <a:ext cx="5112568" cy="4199619"/>
          </a:xfrm>
          <a:prstGeom prst="rect">
            <a:avLst/>
          </a:prstGeom>
          <a:solidFill>
            <a:srgbClr val="FFFF00"/>
          </a:solidFill>
          <a:ln w="1270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5205"/>
            <a:ext cx="91440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800" b="1" dirty="0" smtClean="0"/>
              <a:t>Конечный </a:t>
            </a:r>
            <a:r>
              <a:rPr lang="ru-RU" sz="2800" b="1" dirty="0" smtClean="0"/>
              <a:t>продукт</a:t>
            </a:r>
            <a:r>
              <a:rPr lang="ru-RU" sz="2800" dirty="0" smtClean="0"/>
              <a:t> проекта – два урока в 6-х классах по теме «Удивительные вулканы Камчатки». По способу подачи материала уроки были разные, т.к. </a:t>
            </a:r>
            <a:r>
              <a:rPr lang="ru-RU" sz="2800" dirty="0" smtClean="0"/>
              <a:t>мы </a:t>
            </a:r>
            <a:r>
              <a:rPr lang="ru-RU" sz="2800" dirty="0" smtClean="0"/>
              <a:t>хотели </a:t>
            </a:r>
            <a:r>
              <a:rPr lang="ru-RU" sz="2800" dirty="0" smtClean="0"/>
              <a:t>провести </a:t>
            </a:r>
            <a:r>
              <a:rPr lang="ru-RU" sz="2800" dirty="0" smtClean="0"/>
              <a:t>исследование на степень усвояемости материала.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5220.JPG"/>
          <p:cNvPicPr>
            <a:picLocks noChangeAspect="1"/>
          </p:cNvPicPr>
          <p:nvPr/>
        </p:nvPicPr>
        <p:blipFill>
          <a:blip r:embed="rId2" cstate="print"/>
          <a:srcRect t="15649"/>
          <a:stretch>
            <a:fillRect/>
          </a:stretch>
        </p:blipFill>
        <p:spPr>
          <a:xfrm>
            <a:off x="1619672" y="2636912"/>
            <a:ext cx="6344666" cy="3997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Наглядные пособия для уроков.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063277"/>
            <a:ext cx="9252520" cy="4525963"/>
          </a:xfrm>
        </p:spPr>
        <p:txBody>
          <a:bodyPr/>
          <a:lstStyle/>
          <a:p>
            <a:pPr algn="just">
              <a:buNone/>
            </a:pPr>
            <a:r>
              <a:rPr lang="ru-RU" sz="3200" dirty="0" smtClean="0"/>
              <a:t>	</a:t>
            </a:r>
            <a:r>
              <a:rPr lang="ru-RU" sz="2800" dirty="0" smtClean="0"/>
              <a:t>В </a:t>
            </a:r>
            <a:r>
              <a:rPr lang="ru-RU" sz="2800" dirty="0" smtClean="0"/>
              <a:t>качестве наглядного пособия был сделан </a:t>
            </a:r>
            <a:r>
              <a:rPr lang="ru-RU" sz="2800" dirty="0" smtClean="0"/>
              <a:t>действующий макет </a:t>
            </a:r>
            <a:r>
              <a:rPr lang="ru-RU" sz="2800" dirty="0" smtClean="0"/>
              <a:t>вулкана из строительной пены</a:t>
            </a:r>
            <a:r>
              <a:rPr lang="ru-RU" sz="2800" dirty="0" smtClean="0"/>
              <a:t>. </a:t>
            </a:r>
            <a:endParaRPr lang="ru-RU" dirty="0"/>
          </a:p>
        </p:txBody>
      </p:sp>
      <p:pic>
        <p:nvPicPr>
          <p:cNvPr id="4" name="Picture 2" descr="C:\Users\Egor\Desktop\проект\IMG_5119.JPG"/>
          <p:cNvPicPr>
            <a:picLocks noChangeAspect="1" noChangeArrowheads="1"/>
          </p:cNvPicPr>
          <p:nvPr/>
        </p:nvPicPr>
        <p:blipFill>
          <a:blip r:embed="rId2" cstate="print"/>
          <a:srcRect t="22151" r="13994" b="9179"/>
          <a:stretch>
            <a:fillRect/>
          </a:stretch>
        </p:blipFill>
        <p:spPr bwMode="auto">
          <a:xfrm>
            <a:off x="323528" y="2204864"/>
            <a:ext cx="4041739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Egor\Desktop\проект\IMG_5117.JPG"/>
          <p:cNvPicPr>
            <a:picLocks noChangeAspect="1" noChangeArrowheads="1"/>
          </p:cNvPicPr>
          <p:nvPr/>
        </p:nvPicPr>
        <p:blipFill>
          <a:blip r:embed="rId3" cstate="print"/>
          <a:srcRect t="18683" r="9160" b="14059"/>
          <a:stretch>
            <a:fillRect/>
          </a:stretch>
        </p:blipFill>
        <p:spPr bwMode="auto">
          <a:xfrm>
            <a:off x="4572000" y="2276872"/>
            <a:ext cx="4287087" cy="4249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Карта полуострова Камчатка.</a:t>
            </a:r>
            <a:endParaRPr lang="ru-RU" sz="2800" dirty="0"/>
          </a:p>
        </p:txBody>
      </p:sp>
      <p:pic>
        <p:nvPicPr>
          <p:cNvPr id="20482" name="Picture 2" descr="C:\Users\Egor\Desktop\проект\kkk_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88891"/>
            <a:ext cx="4608512" cy="5733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	Использованы: текст из разных источников, </a:t>
            </a:r>
            <a:r>
              <a:rPr lang="ru-RU" sz="2800" dirty="0" smtClean="0"/>
              <a:t>презентация, </a:t>
            </a:r>
            <a:r>
              <a:rPr lang="ru-RU" sz="2800" dirty="0" smtClean="0"/>
              <a:t> карта. Продемонстрировано извержение вулкана. Проведен тест.</a:t>
            </a:r>
            <a:endParaRPr lang="ru-RU" sz="2800" dirty="0"/>
          </a:p>
        </p:txBody>
      </p:sp>
      <p:pic>
        <p:nvPicPr>
          <p:cNvPr id="15362" name="Picture 2" descr="C:\Users\Egor\Desktop\проект\IMG_5199.JPG"/>
          <p:cNvPicPr>
            <a:picLocks noChangeAspect="1" noChangeArrowheads="1"/>
          </p:cNvPicPr>
          <p:nvPr/>
        </p:nvPicPr>
        <p:blipFill>
          <a:blip r:embed="rId2" cstate="print"/>
          <a:srcRect t="14013" b="14521"/>
          <a:stretch>
            <a:fillRect/>
          </a:stretch>
        </p:blipFill>
        <p:spPr bwMode="auto">
          <a:xfrm>
            <a:off x="971600" y="2852936"/>
            <a:ext cx="687989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27284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Урок в 6«В» классе.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47253"/>
            <a:ext cx="91440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Использованы:</a:t>
            </a:r>
            <a:r>
              <a:rPr lang="ru-RU" sz="2800" dirty="0" smtClean="0"/>
              <a:t> </a:t>
            </a:r>
            <a:r>
              <a:rPr lang="ru-RU" sz="2800" dirty="0" smtClean="0"/>
              <a:t>текст, согласованный с материалом из учебника </a:t>
            </a:r>
            <a:r>
              <a:rPr lang="ru-RU" sz="2800" dirty="0" smtClean="0"/>
              <a:t>географии, карта, макет вулкана, рисунок на доске. Проведен тест.</a:t>
            </a:r>
            <a:endParaRPr lang="ru-RU" dirty="0"/>
          </a:p>
        </p:txBody>
      </p:sp>
      <p:pic>
        <p:nvPicPr>
          <p:cNvPr id="16386" name="Picture 2" descr="C:\Users\Egor\Desktop\проект\IMG_5259.JPG"/>
          <p:cNvPicPr>
            <a:picLocks noChangeAspect="1" noChangeArrowheads="1"/>
          </p:cNvPicPr>
          <p:nvPr/>
        </p:nvPicPr>
        <p:blipFill>
          <a:blip r:embed="rId2" cstate="print"/>
          <a:srcRect t="16110" r="4481" b="47067"/>
          <a:stretch>
            <a:fillRect/>
          </a:stretch>
        </p:blipFill>
        <p:spPr bwMode="auto">
          <a:xfrm>
            <a:off x="827584" y="2348880"/>
            <a:ext cx="7673353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Урок в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6«А</a:t>
            </a:r>
            <a:r>
              <a:rPr lang="ru-RU" sz="4000" b="1" dirty="0" smtClean="0">
                <a:solidFill>
                  <a:srgbClr val="FF0000"/>
                </a:solidFill>
              </a:rPr>
              <a:t>» классе.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	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Результаты обработки тестов.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556794"/>
          <a:ext cx="8496944" cy="3312365"/>
        </p:xfrm>
        <a:graphic>
          <a:graphicData uri="http://schemas.openxmlformats.org/drawingml/2006/table">
            <a:tbl>
              <a:tblPr/>
              <a:tblGrid>
                <a:gridCol w="1440160"/>
                <a:gridCol w="3230970"/>
                <a:gridCol w="3825814"/>
              </a:tblGrid>
              <a:tr h="662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Оценка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%,6 «А» 30 чел.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%,6 «В» 23 чел.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B0E"/>
                    </a:solidFill>
                  </a:tcPr>
                </a:tc>
              </a:tr>
              <a:tr h="66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63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23528" y="260648"/>
          <a:ext cx="84969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47300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Вывод: 6 </a:t>
            </a:r>
            <a:r>
              <a:rPr lang="ru-RU" sz="2800" dirty="0"/>
              <a:t>«А» </a:t>
            </a:r>
            <a:r>
              <a:rPr lang="ru-RU" sz="2800" dirty="0" smtClean="0"/>
              <a:t>показал </a:t>
            </a:r>
            <a:r>
              <a:rPr lang="ru-RU" sz="2800" dirty="0"/>
              <a:t>более высокие результаты.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169</TotalTime>
  <Words>127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Слайд 1</vt:lpstr>
      <vt:lpstr>Слайд 2</vt:lpstr>
      <vt:lpstr>Слайд 3</vt:lpstr>
      <vt:lpstr>Наглядные пособия для уроков.</vt:lpstr>
      <vt:lpstr>Слайд 5</vt:lpstr>
      <vt:lpstr>Слайд 6</vt:lpstr>
      <vt:lpstr>Слайд 7</vt:lpstr>
      <vt:lpstr>Слайд 8</vt:lpstr>
      <vt:lpstr>Слайд 9</vt:lpstr>
      <vt:lpstr>Опрос в 6 «В» классе.</vt:lpstr>
      <vt:lpstr>Состав проектной группы.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Egor</dc:creator>
  <cp:lastModifiedBy>Egor</cp:lastModifiedBy>
  <cp:revision>2</cp:revision>
  <dcterms:created xsi:type="dcterms:W3CDTF">2013-12-21T15:49:46Z</dcterms:created>
  <dcterms:modified xsi:type="dcterms:W3CDTF">2013-12-21T18:39:00Z</dcterms:modified>
</cp:coreProperties>
</file>