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3" r:id="rId6"/>
    <p:sldId id="274" r:id="rId7"/>
    <p:sldId id="261" r:id="rId8"/>
    <p:sldId id="263" r:id="rId9"/>
    <p:sldId id="262" r:id="rId10"/>
    <p:sldId id="275" r:id="rId11"/>
    <p:sldId id="264" r:id="rId12"/>
    <p:sldId id="267" r:id="rId13"/>
    <p:sldId id="270" r:id="rId14"/>
    <p:sldId id="269" r:id="rId15"/>
    <p:sldId id="271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5AD5-1B1A-4878-966F-5EBB1C77B1B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5F16-093D-42E1-992F-632D8C9DF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C5F16-093D-42E1-992F-632D8C9DF3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C5F16-093D-42E1-992F-632D8C9DF30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C5F16-093D-42E1-992F-632D8C9DF30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Права женщины – </a:t>
            </a:r>
            <a:br>
              <a:rPr lang="ru-RU" dirty="0" smtClean="0"/>
            </a:br>
            <a:r>
              <a:rPr lang="ru-RU" dirty="0" smtClean="0"/>
              <a:t>Миф или Реальность?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5867400"/>
            <a:ext cx="2286000" cy="797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400" b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</a:p>
          <a:p>
            <a:pPr algn="l"/>
            <a:r>
              <a:rPr lang="ru-RU" sz="1400" b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Защиты проекта</a:t>
            </a:r>
          </a:p>
          <a:p>
            <a:pPr algn="l"/>
            <a:r>
              <a:rPr lang="ru-RU" sz="1400" b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Ученицы 8а класса</a:t>
            </a:r>
          </a:p>
          <a:p>
            <a:pPr algn="l"/>
            <a:r>
              <a:rPr lang="ru-RU" sz="1400" b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Орловой Валентины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1399032"/>
          </a:xfrm>
        </p:spPr>
        <p:txBody>
          <a:bodyPr/>
          <a:lstStyle/>
          <a:p>
            <a:r>
              <a:rPr lang="ru-RU" dirty="0" smtClean="0"/>
              <a:t>Равная плата за равный труд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 </a:t>
            </a:r>
            <a:r>
              <a:rPr lang="ru-RU" dirty="0" smtClean="0"/>
              <a:t>о равной плате за равную работу был принят в 1970 году, но работодатели всячески </a:t>
            </a:r>
            <a:r>
              <a:rPr lang="ru-RU" dirty="0" smtClean="0"/>
              <a:t>пытались его </a:t>
            </a:r>
            <a:r>
              <a:rPr lang="ru-RU" dirty="0" smtClean="0"/>
              <a:t>избежать и, в основном, женщинам платили около 75% заработной </a:t>
            </a:r>
            <a:r>
              <a:rPr lang="ru-RU" dirty="0" smtClean="0"/>
              <a:t>платы мужчины.</a:t>
            </a:r>
            <a:endParaRPr lang="ru-RU" dirty="0" smtClean="0"/>
          </a:p>
          <a:p>
            <a:r>
              <a:rPr lang="ru-RU" dirty="0" smtClean="0"/>
              <a:t>В 1983 году в законе появилось исправление </a:t>
            </a:r>
            <a:r>
              <a:rPr lang="ru-RU" dirty="0" smtClean="0"/>
              <a:t>– каждый </a:t>
            </a:r>
            <a:r>
              <a:rPr lang="ru-RU" dirty="0" smtClean="0"/>
              <a:t>человек, который считал, что его заработная плата понижена несправедливо, мог подать в суд.</a:t>
            </a:r>
          </a:p>
          <a:p>
            <a:endParaRPr lang="ru-RU" dirty="0"/>
          </a:p>
        </p:txBody>
      </p:sp>
      <p:pic>
        <p:nvPicPr>
          <p:cNvPr id="5" name="Рисунок 4" descr="равная плата за равный труд.jpg"/>
          <p:cNvPicPr>
            <a:picLocks noChangeAspect="1"/>
          </p:cNvPicPr>
          <p:nvPr/>
        </p:nvPicPr>
        <p:blipFill>
          <a:blip r:embed="rId2"/>
          <a:srcRect l="5128" t="8367" r="10256" b="7049"/>
          <a:stretch>
            <a:fillRect/>
          </a:stretch>
        </p:blipFill>
        <p:spPr>
          <a:xfrm>
            <a:off x="1981200" y="3581400"/>
            <a:ext cx="5029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стало важным?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Феминизм стал не столько вынужденной мерой, сколько средством самоутверждения.</a:t>
            </a:r>
          </a:p>
          <a:p>
            <a:r>
              <a:rPr lang="ru-RU" dirty="0" smtClean="0"/>
              <a:t>Женщины и мужчины, которые поддерживали движение, начали писать больше литературы на волнующие их темы.</a:t>
            </a:r>
          </a:p>
          <a:p>
            <a:r>
              <a:rPr lang="ru-RU" dirty="0" smtClean="0"/>
              <a:t>Повысилось количество разговоров, хотя девушки в основном разговаривали об отрицательных впечатлениях – мужьях и пока невыполнимых для них мечтах о будущем.</a:t>
            </a:r>
            <a:endParaRPr lang="ru-RU" dirty="0"/>
          </a:p>
        </p:txBody>
      </p:sp>
      <p:pic>
        <p:nvPicPr>
          <p:cNvPr id="6" name="Рисунок 5" descr="200516216-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0"/>
            <a:ext cx="4495800" cy="287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волна феминизма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Третья волна феминизма была уже не так важна для политического устройства – это были психологические проблемы: женщины, хоть они и получили, чего хотели, считали, что необходимо определить их положение в обществе.</a:t>
            </a:r>
          </a:p>
          <a:p>
            <a:r>
              <a:rPr lang="ru-RU" dirty="0" smtClean="0"/>
              <a:t>Под сомнения стали ставить природу женщин – для этого, вместо считающейся эталоном мягкости и душевности, начала активно выражаться агрессия и резкость.</a:t>
            </a:r>
          </a:p>
        </p:txBody>
      </p:sp>
      <p:pic>
        <p:nvPicPr>
          <p:cNvPr id="5" name="Рисунок 4" descr="0_6cd75_8e3c5ca6_L.jpg"/>
          <p:cNvPicPr>
            <a:picLocks noChangeAspect="1"/>
          </p:cNvPicPr>
          <p:nvPr/>
        </p:nvPicPr>
        <p:blipFill>
          <a:blip r:embed="rId2"/>
          <a:srcRect b="7692"/>
          <a:stretch>
            <a:fillRect/>
          </a:stretch>
        </p:blipFill>
        <p:spPr>
          <a:xfrm>
            <a:off x="2438400" y="3810000"/>
            <a:ext cx="4648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00400" y="6400800"/>
            <a:ext cx="335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Плакаты такого типа были очень популярны</a:t>
            </a:r>
            <a:endParaRPr lang="ru-RU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Феминизм и религия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Англии женщина может быть священнослужителем, например, быть певчей или </a:t>
            </a:r>
            <a:r>
              <a:rPr lang="ru-RU" dirty="0" err="1" smtClean="0"/>
              <a:t>священницей</a:t>
            </a:r>
            <a:r>
              <a:rPr lang="ru-RU" dirty="0" smtClean="0"/>
              <a:t>, но в </a:t>
            </a:r>
            <a:r>
              <a:rPr lang="ru-RU" dirty="0" err="1" smtClean="0"/>
              <a:t>Росии</a:t>
            </a:r>
            <a:r>
              <a:rPr lang="ru-RU" dirty="0" smtClean="0"/>
              <a:t>, Европе и исламских странах это категорически воспрещено – женщина не может быть </a:t>
            </a:r>
            <a:r>
              <a:rPr lang="ru-RU" dirty="0" err="1" smtClean="0"/>
              <a:t>священнослужительницей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vestments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0200"/>
            <a:ext cx="32766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Антифеминизм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434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Смысл движения призывает сохранять «традиционное» представление о мужчинах и женщинах в семье и обществе: мужчина как добытчик, женщину как хранительница домашнего очага и мать.</a:t>
            </a:r>
            <a:r>
              <a:rPr lang="ru-RU" sz="1600" baseline="30000" dirty="0" smtClean="0"/>
              <a:t>.</a:t>
            </a:r>
            <a:endParaRPr lang="ru-RU" sz="1600" dirty="0" smtClean="0"/>
          </a:p>
          <a:p>
            <a:r>
              <a:rPr lang="ru-RU" sz="1600" dirty="0" err="1" smtClean="0"/>
              <a:t>Антифеминисты</a:t>
            </a:r>
            <a:r>
              <a:rPr lang="ru-RU" sz="1600" dirty="0" smtClean="0"/>
              <a:t> полагают, что у каждого из полов есть существенные психологические и физиологические особенности, и предлагают мужчине и женщине разные социальные роли и нагрузки.</a:t>
            </a:r>
          </a:p>
          <a:p>
            <a:r>
              <a:rPr lang="ru-RU" sz="1600" dirty="0" smtClean="0"/>
              <a:t>Часть критиков феминизма считают, что феминизм отрицательно действует на уровень рождаемости в странах, попавших под его влияние – и правда, занявшись работой, женщина перестала иметь время на ребенка.</a:t>
            </a:r>
          </a:p>
          <a:p>
            <a:endParaRPr lang="ru-RU" dirty="0"/>
          </a:p>
        </p:txBody>
      </p:sp>
      <p:pic>
        <p:nvPicPr>
          <p:cNvPr id="5" name="Рисунок 4" descr="tmpJgi4X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5791200"/>
            <a:ext cx="3657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Хотя </a:t>
            </a:r>
            <a:r>
              <a:rPr lang="ru-RU" sz="1050" i="1" dirty="0" err="1" smtClean="0"/>
              <a:t>антифеминизм</a:t>
            </a:r>
            <a:r>
              <a:rPr lang="ru-RU" sz="1050" i="1" dirty="0" smtClean="0"/>
              <a:t> был особенно популярен во время первой волны, сейчас эта тема тоже постоянно поднимается</a:t>
            </a:r>
            <a:endParaRPr lang="ru-RU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Мужчины и феминизм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Даже когда феминизм только зарождался, некоторые мужчины поддерживали это движение.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XIX </a:t>
            </a:r>
            <a:r>
              <a:rPr lang="ru-RU" dirty="0" smtClean="0"/>
              <a:t>веке многие женились на девушках, чтобы дать им хорошее образование, хоть это было и не по любви, хорошее будущее было обеспечено.</a:t>
            </a:r>
          </a:p>
          <a:p>
            <a:r>
              <a:rPr lang="ru-RU" dirty="0" smtClean="0"/>
              <a:t>Одним из самых первых мужчин-феминистов был Джордж Стюарт Милль, поддерживающий убеждения своей возлюбленной.</a:t>
            </a:r>
          </a:p>
          <a:p>
            <a:r>
              <a:rPr lang="ru-RU" dirty="0" smtClean="0"/>
              <a:t>В конце </a:t>
            </a:r>
            <a:r>
              <a:rPr lang="en-US" dirty="0" smtClean="0"/>
              <a:t>XIX</a:t>
            </a:r>
            <a:r>
              <a:rPr lang="ru-RU" dirty="0" smtClean="0"/>
              <a:t> века Милль написал книгу «О подчиненности женщин»</a:t>
            </a:r>
          </a:p>
          <a:p>
            <a:r>
              <a:rPr lang="ru-RU" dirty="0" smtClean="0"/>
              <a:t>Также многие мужчины </a:t>
            </a:r>
            <a:r>
              <a:rPr lang="en-US" dirty="0" smtClean="0"/>
              <a:t>XX</a:t>
            </a:r>
            <a:r>
              <a:rPr lang="ru-RU" dirty="0" smtClean="0"/>
              <a:t> века поддерживали вторую волну.</a:t>
            </a:r>
          </a:p>
        </p:txBody>
      </p:sp>
      <p:pic>
        <p:nvPicPr>
          <p:cNvPr id="6" name="Рисунок 5" descr="m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33909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19800" y="5867400"/>
            <a:ext cx="1560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i="1" dirty="0" smtClean="0"/>
              <a:t>Джон Стюарт Милль</a:t>
            </a:r>
            <a:endParaRPr lang="ru-RU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настоящего времени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женщины, в основном, имеют с мужчинами равные права – они работают, голосуют, живут по своим правилам. Можно сказать, что они добились того, чего хотели.</a:t>
            </a:r>
          </a:p>
          <a:p>
            <a:r>
              <a:rPr lang="ru-RU" dirty="0" smtClean="0"/>
              <a:t>Однако даже в настоящее время случаются проблемы. В основном, они происходят на востоке, юго-востоке.</a:t>
            </a:r>
          </a:p>
          <a:p>
            <a:r>
              <a:rPr lang="ru-RU" dirty="0" smtClean="0"/>
              <a:t>23 октября 2013 года девушку из Саудовской Аравии наказали плетьми за то, что она села за руль машины.</a:t>
            </a:r>
          </a:p>
          <a:p>
            <a:r>
              <a:rPr lang="ru-RU" dirty="0" smtClean="0"/>
              <a:t>Случались и смертельные случаи такого рода.</a:t>
            </a:r>
          </a:p>
        </p:txBody>
      </p:sp>
      <p:pic>
        <p:nvPicPr>
          <p:cNvPr id="4" name="Рисунок 3" descr="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114800"/>
            <a:ext cx="2933922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15839923_femmes_irak1.jpg"/>
          <p:cNvPicPr>
            <a:picLocks noChangeAspect="1"/>
          </p:cNvPicPr>
          <p:nvPr/>
        </p:nvPicPr>
        <p:blipFill>
          <a:blip r:embed="rId3"/>
          <a:srcRect b="13333"/>
          <a:stretch>
            <a:fillRect/>
          </a:stretch>
        </p:blipFill>
        <p:spPr>
          <a:xfrm>
            <a:off x="838200" y="4114800"/>
            <a:ext cx="4114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" y="6477000"/>
            <a:ext cx="563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/>
              <a:t>По улицам женщинам в Саудовской Аравии можно ходить только в таком виде</a:t>
            </a:r>
            <a:endParaRPr lang="ru-RU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«Любовь и англичане» - Нина </a:t>
            </a:r>
            <a:r>
              <a:rPr lang="ru-RU" sz="2400" dirty="0" err="1" smtClean="0"/>
              <a:t>Эптон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«Феминизм: проза, мемуары, письма, эссе» - Ж.Санд, А. Адамс, Г. Ибсен и др.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Исторический </a:t>
            </a:r>
            <a:r>
              <a:rPr lang="ru-RU" sz="2400" dirty="0" err="1" smtClean="0"/>
              <a:t>блог</a:t>
            </a:r>
            <a:r>
              <a:rPr lang="ru-RU" sz="2400" dirty="0" smtClean="0"/>
              <a:t> </a:t>
            </a:r>
            <a:r>
              <a:rPr lang="en-US" sz="2400" dirty="0" err="1" smtClean="0"/>
              <a:t>anna_varvick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БСЭ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«Второй пол» - </a:t>
            </a:r>
            <a:r>
              <a:rPr lang="ru-RU" sz="2400" dirty="0" err="1" smtClean="0"/>
              <a:t>Симона</a:t>
            </a:r>
            <a:r>
              <a:rPr lang="ru-RU" sz="2400" dirty="0" smtClean="0"/>
              <a:t> де Бовуар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Wikipedia.org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все началось?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281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Середина </a:t>
            </a:r>
            <a:r>
              <a:rPr lang="en-US" sz="1600" dirty="0" smtClean="0"/>
              <a:t>XIX</a:t>
            </a:r>
            <a:r>
              <a:rPr lang="ru-RU" sz="1600" dirty="0" smtClean="0"/>
              <a:t> века, Англия.</a:t>
            </a:r>
          </a:p>
          <a:p>
            <a:r>
              <a:rPr lang="ru-RU" sz="1600" dirty="0" smtClean="0"/>
              <a:t>Женщинам запрещали все, что только возможно: таким образом девушке не разрешено голосовать, выходить замуж по собственному желанию и вообще делать что-то без отеческого позволения.</a:t>
            </a:r>
          </a:p>
          <a:p>
            <a:r>
              <a:rPr lang="ru-RU" sz="1600" dirty="0" smtClean="0"/>
              <a:t>Когда же девушка выходила замуж – диктатуру начинал строить муж, и, в основном, запреты не изменялись.</a:t>
            </a:r>
          </a:p>
        </p:txBody>
      </p:sp>
      <p:pic>
        <p:nvPicPr>
          <p:cNvPr id="5" name="Рисунок 4" descr="женщ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38766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442502"/>
            <a:ext cx="411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Считалось, что от учебы  университете женщина обязательно сойдет с ума</a:t>
            </a:r>
            <a:endParaRPr lang="ru-RU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все началось?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752600"/>
            <a:ext cx="403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Пусть чувства и не афишировались, каждая вторая английская девушка задумывалась – все в ее судьбе должно быть так, как хотят другие люди?</a:t>
            </a:r>
          </a:p>
          <a:p>
            <a:r>
              <a:rPr lang="ru-RU" sz="1400" dirty="0" smtClean="0"/>
              <a:t>Сохранилось множество дневников женщин и девушек 19 века, которые с молодости думали о том, какие перемены были бы им по душе.</a:t>
            </a:r>
          </a:p>
          <a:p>
            <a:r>
              <a:rPr lang="ru-RU" sz="1400" dirty="0" smtClean="0"/>
              <a:t>Некоторые хотели открыть себе доступ к изучению точных наук, некоторые желали перестать постоянно носить неудобные платья, некоторые хотели заниматься спортом, но общее мнение выражалось в нежелании полностью зависеть от других людей.</a:t>
            </a:r>
          </a:p>
          <a:p>
            <a:r>
              <a:rPr lang="ru-RU" sz="1400" dirty="0" smtClean="0"/>
              <a:t>Молчаливые возмущения все росли и росли.</a:t>
            </a:r>
          </a:p>
          <a:p>
            <a:r>
              <a:rPr lang="ru-RU" sz="1400" dirty="0" smtClean="0"/>
              <a:t>В 1673 году француз </a:t>
            </a:r>
            <a:r>
              <a:rPr lang="ru-RU" sz="1400" dirty="0" err="1" smtClean="0"/>
              <a:t>Пулен</a:t>
            </a:r>
            <a:r>
              <a:rPr lang="ru-RU" sz="1400" dirty="0" smtClean="0"/>
              <a:t> де ля </a:t>
            </a:r>
            <a:r>
              <a:rPr lang="ru-RU" sz="1400" dirty="0" err="1" smtClean="0"/>
              <a:t>Барр</a:t>
            </a:r>
            <a:r>
              <a:rPr lang="ru-RU" sz="1400" dirty="0" smtClean="0"/>
              <a:t> выразил несогласие с положением женщин в письменной работе «О равенстве обоих полов»</a:t>
            </a:r>
            <a:endParaRPr lang="ru-RU" sz="1400" dirty="0"/>
          </a:p>
        </p:txBody>
      </p:sp>
      <p:pic>
        <p:nvPicPr>
          <p:cNvPr id="5" name="Рисунок 4" descr="женщина днев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2895600" cy="415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2971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Многие девушки вели дневники с мыслями и мечтами, о том, какая бы жизни была для них идеальной</a:t>
            </a:r>
            <a:endParaRPr lang="ru-RU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волна феминизма: борьба за права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волна феминизма (1848) также называлась суфражизмом – борьбой за голосование.</a:t>
            </a:r>
          </a:p>
          <a:p>
            <a:r>
              <a:rPr lang="ru-RU" dirty="0" smtClean="0"/>
              <a:t>Одним из главных двигателей английского движения стала </a:t>
            </a:r>
            <a:r>
              <a:rPr lang="ru-RU" dirty="0" err="1" smtClean="0"/>
              <a:t>Эммелин</a:t>
            </a:r>
            <a:r>
              <a:rPr lang="ru-RU" dirty="0" smtClean="0"/>
              <a:t> </a:t>
            </a:r>
            <a:r>
              <a:rPr lang="ru-RU" dirty="0" err="1" smtClean="0"/>
              <a:t>Панкхерст</a:t>
            </a:r>
            <a:r>
              <a:rPr lang="ru-RU" dirty="0" smtClean="0"/>
              <a:t> – англичанка, образовавшая</a:t>
            </a:r>
            <a:r>
              <a:rPr lang="ru-RU" b="1" dirty="0" smtClean="0"/>
              <a:t> женский социально-политический союз.</a:t>
            </a:r>
            <a:endParaRPr lang="ru-RU" dirty="0"/>
          </a:p>
        </p:txBody>
      </p:sp>
      <p:pic>
        <p:nvPicPr>
          <p:cNvPr id="7" name="Рисунок 6" descr="65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43400"/>
            <a:ext cx="3657600" cy="242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hristabel_Pankhur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57400"/>
            <a:ext cx="3429000" cy="417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Учеба в университете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девушек путь к высшему образованию открылся благодаря Эмили Дэвис и представительницам </a:t>
            </a:r>
            <a:r>
              <a:rPr lang="ru-RU" dirty="0" err="1" smtClean="0"/>
              <a:t>Лэнгхэмской</a:t>
            </a:r>
            <a:r>
              <a:rPr lang="ru-RU" dirty="0" smtClean="0"/>
              <a:t> группы, занимающейся вопросами женского образования и трудоустройства.</a:t>
            </a:r>
          </a:p>
          <a:p>
            <a:r>
              <a:rPr lang="ru-RU" dirty="0" smtClean="0"/>
              <a:t>Прислушавшись, Королевский и </a:t>
            </a:r>
            <a:r>
              <a:rPr lang="ru-RU" dirty="0" err="1" smtClean="0"/>
              <a:t>Бедфорский</a:t>
            </a:r>
            <a:r>
              <a:rPr lang="ru-RU" dirty="0" smtClean="0"/>
              <a:t> Колледжи дали женщинам разрешение на поступление в них</a:t>
            </a:r>
            <a:r>
              <a:rPr lang="en-US" dirty="0" smtClean="0"/>
              <a:t> (1848)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Впоследствии, </a:t>
            </a:r>
            <a:r>
              <a:rPr lang="ru-RU" smtClean="0"/>
              <a:t>в 1873 </a:t>
            </a:r>
            <a:r>
              <a:rPr lang="ru-RU" dirty="0" smtClean="0"/>
              <a:t>году, Дэвис с Ли Смит открыли первое высшее образовательное учреждение исключительно для женщин (</a:t>
            </a:r>
            <a:r>
              <a:rPr lang="ru-RU" dirty="0" err="1" smtClean="0"/>
              <a:t>Джиртонский</a:t>
            </a:r>
            <a:r>
              <a:rPr lang="ru-RU" dirty="0" smtClean="0"/>
              <a:t> Колледж)</a:t>
            </a:r>
            <a:endParaRPr lang="ru-RU" dirty="0"/>
          </a:p>
        </p:txBody>
      </p:sp>
      <p:pic>
        <p:nvPicPr>
          <p:cNvPr id="5" name="Рисунок 4" descr="0_70839_79d959be_orig.jpg"/>
          <p:cNvPicPr>
            <a:picLocks noChangeAspect="1"/>
          </p:cNvPicPr>
          <p:nvPr/>
        </p:nvPicPr>
        <p:blipFill>
          <a:blip r:embed="rId2"/>
          <a:srcRect l="3509" t="4728" r="5263" b="5448"/>
          <a:stretch>
            <a:fillRect/>
          </a:stretch>
        </p:blipFill>
        <p:spPr>
          <a:xfrm>
            <a:off x="4876800" y="2438400"/>
            <a:ext cx="4038600" cy="29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5334000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/>
              <a:t>Королевский колледж</a:t>
            </a:r>
            <a:endParaRPr lang="ru-RU" sz="105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собственность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1882 году был принят закон «О собственности замужней женщины», согласно которому все, чем мужчина или женщина обладают к моменту вступления в брак, является их личной собственностью.</a:t>
            </a:r>
          </a:p>
          <a:p>
            <a:pPr algn="ctr"/>
            <a:r>
              <a:rPr lang="ru-RU" dirty="0" smtClean="0"/>
              <a:t>Однако все, что было приобретено женщиной на деньги, заработанные мужчиной, принадлежало последнему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ЖСПС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0574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Женский Социально-Политический союз</a:t>
            </a:r>
            <a:r>
              <a:rPr lang="en-US" dirty="0" smtClean="0"/>
              <a:t> (1903)</a:t>
            </a:r>
            <a:r>
              <a:rPr lang="ru-RU" dirty="0" smtClean="0"/>
              <a:t> был организацией, в основном посвященной проблеме голосования женщин. Девушки раздавали газеты с убеждениями о необходимости разрешения на голосования, проводили массовые акции на улице.</a:t>
            </a:r>
          </a:p>
          <a:p>
            <a:r>
              <a:rPr lang="ru-RU" dirty="0" smtClean="0"/>
              <a:t>Со временем действия союза становились все агрессивнее, происходили случаи, выходящие за рамки закона.</a:t>
            </a:r>
          </a:p>
        </p:txBody>
      </p:sp>
      <p:pic>
        <p:nvPicPr>
          <p:cNvPr id="5" name="Рисунок 4" descr="Английская суфражистка.jpg"/>
          <p:cNvPicPr>
            <a:picLocks noChangeAspect="1"/>
          </p:cNvPicPr>
          <p:nvPr/>
        </p:nvPicPr>
        <p:blipFill>
          <a:blip r:embed="rId3"/>
          <a:srcRect l="8738" t="3333" r="2424" b="2222"/>
          <a:stretch>
            <a:fillRect/>
          </a:stretch>
        </p:blipFill>
        <p:spPr>
          <a:xfrm>
            <a:off x="685800" y="1828800"/>
            <a:ext cx="328108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первой волны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</a:t>
            </a:r>
            <a:r>
              <a:rPr lang="en-US" dirty="0" smtClean="0"/>
              <a:t>918</a:t>
            </a:r>
            <a:r>
              <a:rPr lang="ru-RU" dirty="0" smtClean="0"/>
              <a:t> году правительство сдалось и парламент принял закон о том, что женщина старше 25 лет, получившая высшее образование, может свободно голосовать на выборах.</a:t>
            </a:r>
            <a:endParaRPr lang="ru-RU" dirty="0"/>
          </a:p>
        </p:txBody>
      </p:sp>
      <p:pic>
        <p:nvPicPr>
          <p:cNvPr id="5" name="Рисунок 4" descr="право-голоса-женщинам.jpg"/>
          <p:cNvPicPr>
            <a:picLocks noChangeAspect="1"/>
          </p:cNvPicPr>
          <p:nvPr/>
        </p:nvPicPr>
        <p:blipFill>
          <a:blip r:embed="rId2"/>
          <a:srcRect l="1563" t="4360" r="3125" b="1907"/>
          <a:stretch>
            <a:fillRect/>
          </a:stretch>
        </p:blipFill>
        <p:spPr>
          <a:xfrm>
            <a:off x="1676400" y="2667000"/>
            <a:ext cx="6096000" cy="386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волна феминизма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Вторая волна феминизма (19</a:t>
            </a:r>
            <a:r>
              <a:rPr lang="en-US" dirty="0" smtClean="0"/>
              <a:t>37</a:t>
            </a:r>
            <a:r>
              <a:rPr lang="ru-RU" dirty="0" smtClean="0"/>
              <a:t>) была, предположительно, логическим продолжением первой, но на этот раз борьба пошла за полную независимость женщины – возможность работать, а также выходить замуж по собственной воле.</a:t>
            </a:r>
          </a:p>
          <a:p>
            <a:r>
              <a:rPr lang="ru-RU" dirty="0" smtClean="0"/>
              <a:t>Лозунгом волны стало выражение «Личное — это политическое», а у движения появился символ.</a:t>
            </a:r>
          </a:p>
          <a:p>
            <a:r>
              <a:rPr lang="ru-RU" dirty="0" smtClean="0"/>
              <a:t>Также в мире обрело значение слово «феминизм»</a:t>
            </a:r>
          </a:p>
        </p:txBody>
      </p:sp>
      <p:pic>
        <p:nvPicPr>
          <p:cNvPr id="5" name="Рисунок 4" descr="символ феминизм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800" y="1828800"/>
            <a:ext cx="3441270" cy="4596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412</TotalTime>
  <Words>1022</Words>
  <PresentationFormat>Экран (4:3)</PresentationFormat>
  <Paragraphs>83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Права женщины –  Миф или Реальность?</vt:lpstr>
      <vt:lpstr>С чего все началось?</vt:lpstr>
      <vt:lpstr>Как все началось?</vt:lpstr>
      <vt:lpstr>Первая волна феминизма: борьба за права</vt:lpstr>
      <vt:lpstr>Учеба в университете</vt:lpstr>
      <vt:lpstr>Право на собственность</vt:lpstr>
      <vt:lpstr>Действия ЖСПС</vt:lpstr>
      <vt:lpstr>Итоги первой волны</vt:lpstr>
      <vt:lpstr>Вторая волна феминизма</vt:lpstr>
      <vt:lpstr>Равная плата за равный труд</vt:lpstr>
      <vt:lpstr>Что стало важным?</vt:lpstr>
      <vt:lpstr>Третья волна феминизма</vt:lpstr>
      <vt:lpstr>Феминизм и религия</vt:lpstr>
      <vt:lpstr>Антифеминизм</vt:lpstr>
      <vt:lpstr>Мужчины и феминизм</vt:lpstr>
      <vt:lpstr>Проблемы настоящего времени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женщины –  Миф или Реальность?</dc:title>
  <cp:lastModifiedBy>Loner-XP</cp:lastModifiedBy>
  <cp:revision>62</cp:revision>
  <dcterms:modified xsi:type="dcterms:W3CDTF">2013-12-21T17:46:55Z</dcterms:modified>
</cp:coreProperties>
</file>