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EF5C-7AD7-499D-8567-C8DF685AC999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A491-5852-4F10-BE07-70D482C01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426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EF5C-7AD7-499D-8567-C8DF685AC999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A491-5852-4F10-BE07-70D482C01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4049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EF5C-7AD7-499D-8567-C8DF685AC999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A491-5852-4F10-BE07-70D482C01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240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EF5C-7AD7-499D-8567-C8DF685AC999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A491-5852-4F10-BE07-70D482C01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87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EF5C-7AD7-499D-8567-C8DF685AC999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A491-5852-4F10-BE07-70D482C01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597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EF5C-7AD7-499D-8567-C8DF685AC999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A491-5852-4F10-BE07-70D482C01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335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EF5C-7AD7-499D-8567-C8DF685AC999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A491-5852-4F10-BE07-70D482C01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934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EF5C-7AD7-499D-8567-C8DF685AC999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A491-5852-4F10-BE07-70D482C01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67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EF5C-7AD7-499D-8567-C8DF685AC999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A491-5852-4F10-BE07-70D482C01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3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EF5C-7AD7-499D-8567-C8DF685AC999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A491-5852-4F10-BE07-70D482C01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219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DEF5C-7AD7-499D-8567-C8DF685AC999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6A491-5852-4F10-BE07-70D482C01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393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FDEF5C-7AD7-499D-8567-C8DF685AC999}" type="datetimeFigureOut">
              <a:rPr lang="ru-RU" smtClean="0"/>
              <a:t>17.12.2015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6A491-5852-4F10-BE07-70D482C01F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96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1" r:id="rId1"/>
    <p:sldLayoutId id="2147483912" r:id="rId2"/>
    <p:sldLayoutId id="2147483913" r:id="rId3"/>
    <p:sldLayoutId id="2147483914" r:id="rId4"/>
    <p:sldLayoutId id="2147483915" r:id="rId5"/>
    <p:sldLayoutId id="2147483916" r:id="rId6"/>
    <p:sldLayoutId id="2147483917" r:id="rId7"/>
    <p:sldLayoutId id="2147483918" r:id="rId8"/>
    <p:sldLayoutId id="2147483919" r:id="rId9"/>
    <p:sldLayoutId id="2147483920" r:id="rId10"/>
    <p:sldLayoutId id="21474839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 была ли жизнь до динозавров  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009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024154"/>
            <a:ext cx="1219199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kern="150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Его сменил </a:t>
            </a:r>
            <a:r>
              <a:rPr lang="ru-RU" sz="2400" b="1" kern="150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силурийский перио</a:t>
            </a:r>
            <a:r>
              <a:rPr lang="ru-RU" sz="2400" kern="150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д, начавшийся 360 миллионов лет назад и закончившийся 320 миллионов лет назад.</a:t>
            </a:r>
            <a:endParaRPr lang="ru-RU" sz="2400" kern="150" dirty="0"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kern="150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 Эти 40 миллионов лет </a:t>
            </a:r>
            <a:r>
              <a:rPr lang="ru-RU" sz="2400" b="1" kern="150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силур</a:t>
            </a:r>
            <a:r>
              <a:rPr lang="ru-RU" sz="2400" kern="150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а прежде всего характеризуются появлением на Земле многих видов рыб. С</a:t>
            </a:r>
            <a:r>
              <a:rPr lang="ru-RU" sz="2400" kern="150" dirty="0">
                <a:solidFill>
                  <a:srgbClr val="72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амыми первыми были мелкие (до 10 см) </a:t>
            </a:r>
            <a:r>
              <a:rPr lang="ru-RU" sz="2400" kern="150" dirty="0" err="1">
                <a:solidFill>
                  <a:srgbClr val="72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панцирнокожие</a:t>
            </a:r>
            <a:r>
              <a:rPr lang="ru-RU" sz="2400" kern="150" dirty="0">
                <a:solidFill>
                  <a:srgbClr val="72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 рыбы, обитавшие в пресноводных болотах и небольших лужах.</a:t>
            </a:r>
            <a:r>
              <a:rPr lang="ru-RU" sz="2400" kern="150" dirty="0"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ru-RU" sz="2400" kern="150" dirty="0">
                <a:solidFill>
                  <a:srgbClr val="72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Второй класс панцирных рыб – </a:t>
            </a:r>
            <a:r>
              <a:rPr lang="ru-RU" sz="2400" kern="150" dirty="0" err="1">
                <a:solidFill>
                  <a:srgbClr val="72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пластинокожие</a:t>
            </a:r>
            <a:r>
              <a:rPr lang="ru-RU" sz="2400" kern="150" dirty="0">
                <a:solidFill>
                  <a:srgbClr val="72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 – появился в конце силура. Эти рыбы из пресных вод постепенно перешли и приспособились к жизни в море, сделавшись типичными морскими жителями.</a:t>
            </a:r>
            <a:endParaRPr lang="ru-RU" sz="2400" kern="150" dirty="0">
              <a:effectLst/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5417" y="210848"/>
            <a:ext cx="44811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kern="150" dirty="0" smtClean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Силурийский </a:t>
            </a:r>
            <a:r>
              <a:rPr lang="ru-RU" sz="3200" b="1" kern="150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перио</a:t>
            </a:r>
            <a:r>
              <a:rPr lang="ru-RU" sz="3200" kern="150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д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029" y="3730171"/>
            <a:ext cx="6487885" cy="312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4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34485"/>
            <a:ext cx="121920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kern="150" dirty="0">
                <a:solidFill>
                  <a:srgbClr val="72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Наступивший после силура </a:t>
            </a:r>
            <a:r>
              <a:rPr lang="ru-RU" sz="2400" b="1" kern="150" dirty="0">
                <a:solidFill>
                  <a:srgbClr val="72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девонский период</a:t>
            </a:r>
            <a:r>
              <a:rPr lang="ru-RU" sz="2400" kern="150" dirty="0">
                <a:solidFill>
                  <a:srgbClr val="72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 отличается от всех предыдущих богатейшим развитием ихтиофауны. Он по праву должен быть назван "царством рыб"!</a:t>
            </a:r>
            <a:br>
              <a:rPr lang="ru-RU" sz="2400" kern="150" dirty="0">
                <a:solidFill>
                  <a:srgbClr val="72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</a:br>
            <a:r>
              <a:rPr lang="ru-RU" sz="2400" kern="150" dirty="0">
                <a:solidFill>
                  <a:srgbClr val="72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Впервые, именно в Девонском море, возникли кистеперые рыбы (от 1,5 до 2 м), один из потомков которых дожил и до наших времен.</a:t>
            </a:r>
            <a:endParaRPr lang="ru-RU" sz="2400" kern="150" dirty="0"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kern="150" dirty="0">
                <a:solidFill>
                  <a:srgbClr val="72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Кистеперыми эти рыбы были названы потому, что они обладали крепкими и сильными грудными плавниками особого строения, на которые рыбы сперва опирались при передвижении по морскому дну. По мере дальнейшего развития грудных плавников и приспособления их к хождению по твердой поверхности они стали подходить ближе к берегам и выходить на сушу!</a:t>
            </a:r>
            <a:endParaRPr lang="ru-RU" sz="2400" kern="150" dirty="0">
              <a:effectLst/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61997" y="-150290"/>
            <a:ext cx="40659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kern="150" dirty="0">
                <a:solidFill>
                  <a:srgbClr val="72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девонский период</a:t>
            </a:r>
            <a:r>
              <a:rPr lang="ru-RU" sz="3200" kern="150" dirty="0">
                <a:solidFill>
                  <a:srgbClr val="72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940" y="4220137"/>
            <a:ext cx="6280288" cy="2445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14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45183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kern="150" dirty="0">
                <a:solidFill>
                  <a:srgbClr val="72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Выход кистеперых рыб на сушу стал великим событием в эволюции животных нашей планеты! На Земле появился новый класс </a:t>
            </a:r>
            <a:r>
              <a:rPr lang="ru-RU" sz="2400" b="1" kern="150" dirty="0">
                <a:solidFill>
                  <a:srgbClr val="72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ЗЕМНОВОДНЫХ </a:t>
            </a:r>
            <a:r>
              <a:rPr lang="ru-RU" sz="2400" kern="150" dirty="0">
                <a:solidFill>
                  <a:srgbClr val="72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животных, положивший начало всему богатству наземной (сухопутной) фауны позвоночных.</a:t>
            </a:r>
            <a:endParaRPr lang="ru-RU" sz="2400" kern="150" dirty="0"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kern="150" dirty="0"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ru-RU" sz="2400" kern="150" dirty="0">
                <a:solidFill>
                  <a:srgbClr val="666666"/>
                </a:solidFill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ru-RU" sz="2400" kern="150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Появление первых земноводных.</a:t>
            </a:r>
            <a:endParaRPr lang="ru-RU" sz="2400" kern="150" dirty="0"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kern="150" dirty="0">
                <a:solidFill>
                  <a:srgbClr val="72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Древнейшие земноводные – ихтиостеги – обитали в верхнем девоне около 300–320 миллионов лет назад. Эти примитивные амфибии сохраняли еще очень много сходных и даже общих черт (признаков) с кистеперыми рыбами.</a:t>
            </a:r>
            <a:endParaRPr lang="ru-RU" sz="2400" kern="150" dirty="0">
              <a:effectLst/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70399" y="21963"/>
            <a:ext cx="31173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kern="150" dirty="0" smtClean="0">
                <a:solidFill>
                  <a:srgbClr val="72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ЗЕМНОВОДНЫЕ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802743"/>
            <a:ext cx="7620000" cy="2830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52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4171" y="583831"/>
            <a:ext cx="11887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Раковины </a:t>
            </a:r>
            <a:r>
              <a:rPr lang="ru-RU" sz="2400" b="1" dirty="0" err="1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брахиопод</a:t>
            </a:r>
            <a:r>
              <a:rPr lang="ru-RU" sz="2400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 – такой же неотъемлемый компонент морской </a:t>
            </a:r>
            <a:r>
              <a:rPr lang="ru-RU" sz="2400" dirty="0" err="1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палеофауны</a:t>
            </a:r>
            <a:r>
              <a:rPr lang="ru-RU" sz="2400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 палеозоя, как аммониты и белемниты в мезозое. </a:t>
            </a:r>
            <a:r>
              <a:rPr lang="ru-RU" sz="2400" dirty="0" err="1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Брахиоподы</a:t>
            </a:r>
            <a:r>
              <a:rPr lang="ru-RU" sz="2400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 - не моллюски, хотя имеют двустворчатую раковину, а самостоятельный тип морских раковинных животных (</a:t>
            </a:r>
            <a:r>
              <a:rPr lang="ru-RU" sz="2400" dirty="0" err="1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Brachiopoda</a:t>
            </a:r>
            <a:r>
              <a:rPr lang="ru-RU" sz="2400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). По мнению многих палеонтологов, они родственны мшанками, хотя на первый взгляд между ними мало общего. Как правило, </a:t>
            </a:r>
            <a:r>
              <a:rPr lang="ru-RU" sz="2400" dirty="0" err="1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брахиоподы</a:t>
            </a:r>
            <a:r>
              <a:rPr lang="ru-RU" sz="2400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 прикрепляются ко дну толстой мускулистой ножкой. </a:t>
            </a:r>
            <a:r>
              <a:rPr lang="ru-RU" sz="2400" dirty="0" err="1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Фильтраторы</a:t>
            </a:r>
            <a:r>
              <a:rPr lang="ru-RU" sz="2400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 по типу питания. Иногда </a:t>
            </a:r>
            <a:r>
              <a:rPr lang="ru-RU" sz="2400" dirty="0" err="1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брахиопод</a:t>
            </a:r>
            <a:r>
              <a:rPr lang="ru-RU" sz="2400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 называют </a:t>
            </a:r>
            <a:r>
              <a:rPr lang="ru-RU" sz="2400" dirty="0" err="1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плеченогими</a:t>
            </a:r>
            <a:r>
              <a:rPr lang="ru-RU" sz="2400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, собственно, так и переводится их название - </a:t>
            </a:r>
            <a:r>
              <a:rPr lang="ru-RU" sz="2400" dirty="0" err="1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Brachiopoda</a:t>
            </a:r>
            <a:r>
              <a:rPr lang="ru-RU" sz="2400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, от греч. </a:t>
            </a:r>
            <a:r>
              <a:rPr lang="ru-RU" sz="2400" dirty="0" err="1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brachion</a:t>
            </a:r>
            <a:r>
              <a:rPr lang="ru-RU" sz="2400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 — плечо и </a:t>
            </a:r>
            <a:r>
              <a:rPr lang="ru-RU" sz="2400" dirty="0" err="1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podos</a:t>
            </a:r>
            <a:r>
              <a:rPr lang="ru-RU" sz="2400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 — нога. </a:t>
            </a:r>
            <a:br>
              <a:rPr lang="ru-RU" sz="2400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</a:br>
            <a:r>
              <a:rPr lang="ru-RU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/>
            </a:r>
            <a:br>
              <a:rPr lang="ru-RU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80454" y="-944"/>
            <a:ext cx="29781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r>
              <a:rPr lang="ru-RU" sz="3200" b="1" dirty="0" err="1" smtClean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брахиоподы</a:t>
            </a:r>
            <a:r>
              <a:rPr lang="ru-RU" sz="3200" dirty="0" smtClean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516" y="3806660"/>
            <a:ext cx="5582484" cy="289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5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2559" y="-54420"/>
            <a:ext cx="2899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Белемниты</a:t>
            </a:r>
            <a:r>
              <a:rPr lang="ru-RU" b="1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74346"/>
            <a:ext cx="1203089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000" b="1" kern="150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Белемниты (</a:t>
            </a:r>
            <a:r>
              <a:rPr lang="ru-RU" sz="2000" b="1" kern="150" dirty="0" err="1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Belemnitida</a:t>
            </a:r>
            <a:r>
              <a:rPr lang="ru-RU" sz="2000" kern="150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) - полностью вымерший отряд </a:t>
            </a:r>
            <a:r>
              <a:rPr lang="ru-RU" sz="2000" kern="150" dirty="0" err="1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внутрираковинных</a:t>
            </a:r>
            <a:r>
              <a:rPr lang="ru-RU" sz="2000" kern="150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 головоногих моллюсков (подкласс </a:t>
            </a:r>
            <a:r>
              <a:rPr lang="ru-RU" sz="2000" kern="150" dirty="0" err="1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Coleoidea</a:t>
            </a:r>
            <a:r>
              <a:rPr lang="ru-RU" sz="2000" kern="150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). Белемниты родственны современным осьминогам, каракатицам и кальмарам</a:t>
            </a:r>
            <a:endParaRPr lang="ru-RU" sz="2000" kern="150" dirty="0"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kern="150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Известны отпечатки мягкого тела белемнитов. У них было десять щупалец, </a:t>
            </a:r>
            <a:r>
              <a:rPr lang="ru-RU" sz="2000" kern="150" dirty="0" err="1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кальмароподобное</a:t>
            </a:r>
            <a:r>
              <a:rPr lang="ru-RU" sz="2000" kern="150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 строение тела, плавники на остром конце туловища. На щупальцах были расположены крючки. Белемниты обладали мощной внутренней раковиной - ростром. В старину ростры называли "чертов палец". Ростр сохраняется лучше всего за счет своей прочности. Считается, что ростр был необходим для выравнивания тела в воде - как противовес голове и щупальцам животного и для лучшего управления движением - чтобы белемнит, плывущий острым концом вперед, не вилял из стороны в сторону. Видимо, к ростру крепились и хрящи, служащие основанием плавников. </a:t>
            </a:r>
            <a:endParaRPr lang="ru-RU" sz="2000" kern="150" dirty="0"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kern="150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 </a:t>
            </a:r>
            <a:endParaRPr lang="ru-RU" sz="2000" kern="150" dirty="0"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kern="150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 </a:t>
            </a:r>
            <a:endParaRPr lang="ru-RU" sz="2000" kern="150" dirty="0"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>
              <a:spcAft>
                <a:spcPts val="0"/>
              </a:spcAft>
            </a:pPr>
            <a:r>
              <a:rPr lang="ru-RU" sz="2000" b="1" kern="150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 </a:t>
            </a:r>
            <a:endParaRPr lang="ru-RU" sz="2000" kern="150" dirty="0">
              <a:effectLst/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652" y="3785159"/>
            <a:ext cx="5995852" cy="2622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98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1" y="584775"/>
            <a:ext cx="12100559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400" b="1" dirty="0">
                <a:solidFill>
                  <a:srgbClr val="666666"/>
                </a:solidFill>
                <a:latin typeface="inherit"/>
              </a:rPr>
              <a:t>Мшанки</a:t>
            </a:r>
            <a:r>
              <a:rPr lang="ru-RU" sz="2400" dirty="0">
                <a:solidFill>
                  <a:srgbClr val="666666"/>
                </a:solidFill>
                <a:latin typeface="Roboto Condensed"/>
              </a:rPr>
              <a:t>, особенно отряд </a:t>
            </a:r>
            <a:r>
              <a:rPr lang="ru-RU" sz="2400" dirty="0" err="1">
                <a:solidFill>
                  <a:srgbClr val="666666"/>
                </a:solidFill>
                <a:latin typeface="Roboto Condensed"/>
              </a:rPr>
              <a:t>Gymnolaemata</a:t>
            </a:r>
            <a:r>
              <a:rPr lang="ru-RU" sz="2400" dirty="0">
                <a:solidFill>
                  <a:srgbClr val="666666"/>
                </a:solidFill>
                <a:latin typeface="Roboto Condensed"/>
              </a:rPr>
              <a:t> легко узнать по сетчатой структуре. Это колонии морских беспозвоночных организмов, известных еще с Ордовикского периода, и существующих до сих пор в морях различной солёности. Как следует из названия, колонии некоторых мшанок похожи на сплошной моховой покров. Некоторые мшанки образуют колонии в виде корочек и комков на твердых поверхностях (камнях, раковинах и т.д.), другие имеют веерообразный или похожий на кустики внешний вид. Современные мшанки, например, выглядят так: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042788" y="0"/>
            <a:ext cx="19627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666666"/>
                </a:solidFill>
                <a:latin typeface="inherit"/>
              </a:rPr>
              <a:t>Мшанки</a:t>
            </a:r>
            <a:endParaRPr lang="ru-RU" sz="3200" dirty="0"/>
          </a:p>
        </p:txBody>
      </p:sp>
      <p:pic>
        <p:nvPicPr>
          <p:cNvPr id="1026" name="Picture 2" descr="Ракушечник с отпечатками мша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403" y="3515949"/>
            <a:ext cx="6667500" cy="313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638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" y="981449"/>
            <a:ext cx="121005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Ругозы (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Rugosa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)- </a:t>
            </a:r>
            <a:r>
              <a:rPr lang="ru-RU" sz="2000" dirty="0" err="1">
                <a:solidFill>
                  <a:srgbClr val="000000"/>
                </a:solidFill>
                <a:latin typeface="Trebuchet MS" panose="020B0603020202020204" pitchFamily="34" charset="0"/>
              </a:rPr>
              <a:t>четырёхлучевые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 кораллы, подкласс вымерших кишечнополостных класса коралловых полипов, существовавших от среднего</a:t>
            </a:r>
            <a:r>
              <a:rPr lang="ru-RU" sz="2000" dirty="0">
                <a:latin typeface="Trebuchet MS" panose="020B0603020202020204" pitchFamily="34" charset="0"/>
              </a:rPr>
              <a:t> </a:t>
            </a:r>
            <a:r>
              <a:rPr lang="ru-RU" sz="2000" dirty="0" err="1">
                <a:latin typeface="Trebuchet MS" panose="020B0603020202020204" pitchFamily="34" charset="0"/>
              </a:rPr>
              <a:t>ордовика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 до конц</a:t>
            </a:r>
            <a:r>
              <a:rPr lang="ru-RU" sz="2000" dirty="0">
                <a:latin typeface="Trebuchet MS" panose="020B0603020202020204" pitchFamily="34" charset="0"/>
              </a:rPr>
              <a:t>а </a:t>
            </a:r>
            <a:r>
              <a:rPr lang="ru-RU" sz="2000" dirty="0" err="1">
                <a:latin typeface="Trebuchet MS" panose="020B0603020202020204" pitchFamily="34" charset="0"/>
              </a:rPr>
              <a:t>перми</a:t>
            </a:r>
            <a:r>
              <a:rPr lang="ru-RU" sz="2000" dirty="0">
                <a:latin typeface="Trebuchet MS" panose="020B0603020202020204" pitchFamily="34" charset="0"/>
              </a:rPr>
              <a:t>.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 Одиночные или колониальные полипы с наружным известковым скелетом. Одиночные Р. имели роговидную, цилиндрическую или призматическую форму; у некоторых имелась крышечка, закрывавшая устье при опасности. Обитали в мелководных зонах морей, прирастая к подводным предметам или свободно лежали на дне. Имеют большое значение для стратиграфии</a:t>
            </a:r>
            <a:r>
              <a:rPr lang="ru-RU" sz="2000" dirty="0">
                <a:solidFill>
                  <a:srgbClr val="008000"/>
                </a:solidFill>
                <a:latin typeface="Trebuchet MS" panose="020B0603020202020204" pitchFamily="34" charset="0"/>
              </a:rPr>
              <a:t> </a:t>
            </a:r>
            <a:r>
              <a:rPr lang="ru-RU" sz="2000" dirty="0">
                <a:latin typeface="Trebuchet MS" panose="020B0603020202020204" pitchFamily="34" charset="0"/>
              </a:rPr>
              <a:t>палеозоя </a:t>
            </a:r>
            <a:r>
              <a:rPr lang="ru-RU" sz="2000" dirty="0">
                <a:solidFill>
                  <a:srgbClr val="000000"/>
                </a:solidFill>
                <a:latin typeface="Trebuchet MS" panose="020B0603020202020204" pitchFamily="34" charset="0"/>
              </a:rPr>
              <a:t>и выяснения общей эволюции коралловых полипов. 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883042" y="0"/>
            <a:ext cx="12586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0000"/>
                </a:solidFill>
                <a:latin typeface="Trebuchet MS" panose="020B0603020202020204" pitchFamily="34" charset="0"/>
              </a:rPr>
              <a:t>Ругоза</a:t>
            </a:r>
            <a:endParaRPr lang="ru-RU" sz="2800" dirty="0"/>
          </a:p>
        </p:txBody>
      </p:sp>
      <p:pic>
        <p:nvPicPr>
          <p:cNvPr id="2050" name="Picture 2" descr="Коралл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0504" y="3187338"/>
            <a:ext cx="7093132" cy="355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884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27908" y="631597"/>
            <a:ext cx="932688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b="1" kern="150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Возраст  Земли </a:t>
            </a:r>
            <a:r>
              <a:rPr lang="ru-RU" b="1" kern="150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/>
            </a:r>
            <a:br>
              <a:rPr lang="ru-RU" b="1" kern="150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</a:br>
            <a:r>
              <a:rPr lang="ru-RU" sz="2800" kern="150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Возраст нашей старушки Земли, которая является родным домом всему человечеству, очень велик. Его даже трудно себе представить. Земля возникла в звездном пространстве около 5 миллиардов лет назад</a:t>
            </a:r>
            <a:endParaRPr lang="ru-RU" sz="2800" kern="150" dirty="0" smtClean="0">
              <a:effectLst/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>
              <a:spcAft>
                <a:spcPts val="0"/>
              </a:spcAft>
            </a:pPr>
            <a:r>
              <a:rPr lang="ru-RU" kern="150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 </a:t>
            </a:r>
            <a:endParaRPr lang="ru-RU" kern="150" dirty="0">
              <a:effectLst/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7964" y="3004456"/>
            <a:ext cx="5329647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99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5000" b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4355" y="406399"/>
            <a:ext cx="1157369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4000" b="1" kern="150" dirty="0">
                <a:solidFill>
                  <a:schemeClr val="tx1">
                    <a:lumMod val="95000"/>
                    <a:lumOff val="5000"/>
                  </a:schemeClr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Возникновение жизни на Земле около 2 миллиардов 700 миллионов лет назад .</a:t>
            </a:r>
            <a:endParaRPr lang="ru-RU" sz="4000" b="1" kern="150" dirty="0" smtClean="0">
              <a:solidFill>
                <a:schemeClr val="tx1">
                  <a:lumMod val="95000"/>
                  <a:lumOff val="5000"/>
                </a:schemeClr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kern="150" dirty="0">
                <a:solidFill>
                  <a:schemeClr val="bg2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Атмосфера Земли – тогда раскаленной и безжизненной -  была насыщена горячими газами и водяными парами. Тучи вулканического пепла сплошной пеленой окутывали планету и не пропускали солнечных лучей. Водяные пары по мере охлаждения Земли постепенно сгущались, и наконец хлынули горячие проливные дожди, которые продолжали идти тысячелетиями... Вода – основа возникновения и существования живой материи – появилась на планете в первой половине архейской эры. Это было время образования первых древних морей и </a:t>
            </a:r>
            <a:r>
              <a:rPr lang="ru-RU" sz="2400" b="1" kern="150" dirty="0" smtClean="0">
                <a:solidFill>
                  <a:schemeClr val="bg2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океанов</a:t>
            </a:r>
            <a:endParaRPr lang="ru-RU" sz="2800" b="1" kern="150" dirty="0">
              <a:solidFill>
                <a:schemeClr val="bg2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29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75657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kern="150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Изучение периодов развития жизни на Земле при помощи окаменелых останков животного и растительного мира.</a:t>
            </a:r>
            <a:endParaRPr lang="ru-RU" sz="2400" kern="150" dirty="0"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kern="150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Эта цифра- 2 миллиардов 700 миллионов - научно обоснована. Она определена учеными, исходя из возраста окаменелых останков первых беспозвоночных животных, первых водорослей и первых бактерий, появившихся на Земле.</a:t>
            </a:r>
            <a:endParaRPr lang="ru-RU" sz="2400" kern="150" dirty="0"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kern="150" dirty="0">
                <a:solidFill>
                  <a:srgbClr val="666666"/>
                </a:solidFill>
                <a:latin typeface="Georgia" panose="02040502050405020303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Окаменелости (</a:t>
            </a:r>
            <a:r>
              <a:rPr lang="ru-RU" sz="2400" b="1" kern="150" dirty="0" err="1">
                <a:solidFill>
                  <a:srgbClr val="666666"/>
                </a:solidFill>
                <a:latin typeface="Georgia" panose="02040502050405020303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фоссилии</a:t>
            </a:r>
            <a:r>
              <a:rPr lang="ru-RU" sz="2400" b="1" kern="150" dirty="0">
                <a:solidFill>
                  <a:srgbClr val="666666"/>
                </a:solidFill>
                <a:latin typeface="Georgia" panose="02040502050405020303" pitchFamily="18" charset="0"/>
                <a:ea typeface="SimSun" panose="02010600030101010101" pitchFamily="2" charset="-122"/>
                <a:cs typeface="Mangal" panose="02040503050203030202" pitchFamily="18" charset="0"/>
              </a:rPr>
              <a:t>, </a:t>
            </a:r>
            <a:r>
              <a:rPr lang="ru-RU" sz="2400" b="1" kern="150" dirty="0" err="1">
                <a:solidFill>
                  <a:srgbClr val="666666"/>
                </a:solidFill>
                <a:latin typeface="Georgia" panose="02040502050405020303" pitchFamily="18" charset="0"/>
                <a:ea typeface="SimSun" panose="02010600030101010101" pitchFamily="2" charset="-122"/>
                <a:cs typeface="Mangal" panose="02040503050203030202" pitchFamily="18" charset="0"/>
              </a:rPr>
              <a:t>fossils</a:t>
            </a:r>
            <a:r>
              <a:rPr lang="ru-RU" sz="2400" b="1" kern="150" dirty="0">
                <a:solidFill>
                  <a:srgbClr val="666666"/>
                </a:solidFill>
                <a:latin typeface="Georgia" panose="02040502050405020303" pitchFamily="18" charset="0"/>
                <a:ea typeface="SimSun" panose="02010600030101010101" pitchFamily="2" charset="-122"/>
                <a:cs typeface="Mangal" panose="02040503050203030202" pitchFamily="18" charset="0"/>
              </a:rPr>
              <a:t>) - это подтверждения существования жизни в доисторические времена. Они состоят из останков </a:t>
            </a:r>
            <a:r>
              <a:rPr lang="ru-RU" sz="2400" b="1" kern="150" dirty="0" smtClean="0">
                <a:solidFill>
                  <a:srgbClr val="666666"/>
                </a:solidFill>
                <a:latin typeface="Georgia" panose="02040502050405020303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живых</a:t>
            </a:r>
            <a:endParaRPr lang="ru-RU" sz="2400" kern="150" dirty="0">
              <a:effectLst/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kern="150" dirty="0">
                <a:solidFill>
                  <a:srgbClr val="666666"/>
                </a:solidFill>
                <a:latin typeface="Georgia" panose="02040502050405020303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Окаменелости</a:t>
            </a: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342" y="3522645"/>
            <a:ext cx="6923315" cy="3335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5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772" y="0"/>
            <a:ext cx="1219199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b="1" kern="150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Что такое </a:t>
            </a:r>
            <a:r>
              <a:rPr lang="ru-RU" sz="3200" b="1" kern="150" dirty="0" smtClean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окаменелости?</a:t>
            </a:r>
            <a:endParaRPr lang="ru-RU" sz="3200" kern="150" dirty="0"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r>
              <a:rPr lang="ru-RU" sz="2800" dirty="0">
                <a:solidFill>
                  <a:srgbClr val="666666"/>
                </a:solidFill>
                <a:latin typeface="Georgia" panose="02040502050405020303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Еще древнегреческие философы ломали головы над загадкой окаменелостей. Сведения о них были известны ещё античным натуралистам, таким как </a:t>
            </a:r>
            <a:r>
              <a:rPr lang="ru-RU" sz="2800" b="1" dirty="0">
                <a:solidFill>
                  <a:srgbClr val="666666"/>
                </a:solidFill>
                <a:latin typeface="Georgia" panose="02040502050405020303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Геродот</a:t>
            </a:r>
            <a:r>
              <a:rPr lang="ru-RU" sz="2800" dirty="0">
                <a:solidFill>
                  <a:srgbClr val="666666"/>
                </a:solidFill>
                <a:latin typeface="Georgia" panose="02040502050405020303" pitchFamily="18" charset="0"/>
                <a:ea typeface="SimSun" panose="02010600030101010101" pitchFamily="2" charset="-122"/>
                <a:cs typeface="Mangal" panose="02040503050203030202" pitchFamily="18" charset="0"/>
              </a:rPr>
              <a:t>, </a:t>
            </a:r>
            <a:r>
              <a:rPr lang="ru-RU" sz="2800" b="1" dirty="0">
                <a:solidFill>
                  <a:srgbClr val="666666"/>
                </a:solidFill>
                <a:latin typeface="Georgia" panose="02040502050405020303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Аристотель</a:t>
            </a:r>
            <a:r>
              <a:rPr lang="ru-RU" sz="2800" dirty="0">
                <a:solidFill>
                  <a:srgbClr val="666666"/>
                </a:solidFill>
                <a:latin typeface="Georgia" panose="02040502050405020303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и др. Люди  находили окаменевшие морские раковины высоко в горах и догадывались, что когда-то это были живые существа. Значит, предполагали философы, эта территория некогда была покрыта морем. Совершенно справедливое утверждение! </a:t>
            </a:r>
            <a:r>
              <a:rPr lang="ru-RU" sz="2800" dirty="0" smtClean="0">
                <a:solidFill>
                  <a:srgbClr val="666666"/>
                </a:solidFill>
                <a:latin typeface="Georgia" panose="02040502050405020303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Как </a:t>
            </a:r>
            <a:r>
              <a:rPr lang="ru-RU" sz="2800" dirty="0">
                <a:solidFill>
                  <a:srgbClr val="666666"/>
                </a:solidFill>
                <a:latin typeface="Georgia" panose="02040502050405020303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раковины оказались замурованными в горных породах? Окаменелости 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119" y="4031874"/>
            <a:ext cx="6477681" cy="2826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8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600" b="1" u="sng" kern="150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Палеозой</a:t>
            </a:r>
            <a:endParaRPr lang="ru-RU" sz="3600" kern="150" dirty="0"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kern="150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Следующая за архейской была протерозойская, или древнейшая, эра развития Земли.</a:t>
            </a:r>
            <a:endParaRPr lang="ru-RU" sz="2400" kern="150" dirty="0"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kern="150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После протерозойской наступила палеозойская эра (от 520 до 185 миллионов лет), которую ученые делят на 6 периодов: кембрий, </a:t>
            </a:r>
            <a:r>
              <a:rPr lang="ru-RU" sz="2400" kern="150" dirty="0" err="1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ордовик</a:t>
            </a:r>
            <a:r>
              <a:rPr lang="ru-RU" sz="2400" kern="150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, силур, девон, карбон, или каменноугольный период, и пермский.</a:t>
            </a:r>
            <a:endParaRPr lang="ru-RU" sz="2400" kern="150" dirty="0"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kern="150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В течение существования палеозойской эры очень активно развивались беспозвоночные животные, заселявшие водные </a:t>
            </a:r>
            <a:r>
              <a:rPr lang="ru-RU" sz="2400" kern="150" dirty="0" smtClean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просторы. В </a:t>
            </a:r>
            <a:r>
              <a:rPr lang="ru-RU" sz="2400" kern="150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палеозое впервые появились ПОЗВОНОЧНЫЕ животные – первые рыбы: панцирные, акуловые и кистеперые, первые земноводные и к концу эры – первые пресмыкающиеся.</a:t>
            </a:r>
            <a:endParaRPr lang="ru-RU" sz="2400" kern="150" dirty="0"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kern="150" dirty="0">
                <a:latin typeface="Arial" panose="020B0604020202020204" pitchFamily="34" charset="0"/>
                <a:ea typeface="SimSun" panose="02010600030101010101" pitchFamily="2" charset="-122"/>
                <a:cs typeface="Mangal" panose="02040503050203030202" pitchFamily="18" charset="0"/>
              </a:rPr>
              <a:t> </a:t>
            </a:r>
            <a:endParaRPr lang="ru-RU" sz="2400" kern="150" dirty="0">
              <a:effectLst/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086" y="3904343"/>
            <a:ext cx="6386286" cy="295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9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91181"/>
            <a:ext cx="12192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666666"/>
                </a:solidFill>
                <a:latin typeface="Georgia" panose="02040502050405020303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Кембрийский период начался примерно 570 млн лет назад и продолжался 70 млн лет. Начало этому периоду положил поразительной силы эволюционный взрыв, в ходе которого на Земле впервые появились представители большинства основных групп животных, известных современной науке. Граница между докембрием и кембрием проходит по горным породам, в которых внезапно обнаруживается удивительное разнообразие окаменелостей животных с минеральными скелетами - результат "кембрийского взрыва" жизненных форм.</a:t>
            </a:r>
            <a:br>
              <a:rPr lang="ru-RU" sz="2400" dirty="0">
                <a:solidFill>
                  <a:srgbClr val="666666"/>
                </a:solidFill>
                <a:latin typeface="Georgia" panose="02040502050405020303" pitchFamily="18" charset="0"/>
                <a:ea typeface="SimSun" panose="02010600030101010101" pitchFamily="2" charset="-122"/>
                <a:cs typeface="Mangal" panose="02040503050203030202" pitchFamily="18" charset="0"/>
              </a:rPr>
            </a:b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73839" y="0"/>
            <a:ext cx="38443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666666"/>
                </a:solidFill>
                <a:latin typeface="Georgia" panose="02040502050405020303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Кембрийский период</a:t>
            </a:r>
            <a:r>
              <a:rPr lang="ru-RU" sz="2400" dirty="0">
                <a:solidFill>
                  <a:srgbClr val="666666"/>
                </a:solidFill>
                <a:latin typeface="Georgia" panose="02040502050405020303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</a:t>
            </a:r>
            <a:endParaRPr lang="ru-RU" sz="2400" dirty="0"/>
          </a:p>
        </p:txBody>
      </p:sp>
      <p:pic>
        <p:nvPicPr>
          <p:cNvPr id="1026" name="Picture 2" descr="http://player.myshared.ru/288999/data/images/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9428" y="3327400"/>
            <a:ext cx="5733143" cy="340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524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772" y="632468"/>
            <a:ext cx="119162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kern="150" dirty="0">
                <a:solidFill>
                  <a:srgbClr val="666666"/>
                </a:solidFill>
                <a:latin typeface="Georgia" panose="02040502050405020303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Кембрийский эволюционный взрыв </a:t>
            </a:r>
            <a:r>
              <a:rPr lang="ru-RU" sz="2400" b="1" kern="150" dirty="0">
                <a:solidFill>
                  <a:srgbClr val="666666"/>
                </a:solidFill>
                <a:latin typeface="Georgia" panose="02040502050405020303" pitchFamily="18" charset="0"/>
                <a:ea typeface="SimSun" panose="02010600030101010101" pitchFamily="2" charset="-122"/>
                <a:cs typeface="Mangal" panose="02040503050203030202" pitchFamily="18" charset="0"/>
              </a:rPr>
              <a:t>-</a:t>
            </a:r>
            <a:r>
              <a:rPr lang="ru-RU" sz="2400" kern="150" dirty="0">
                <a:solidFill>
                  <a:srgbClr val="666666"/>
                </a:solidFill>
                <a:latin typeface="Georgia" panose="02040502050405020303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одна из величайших загадок в истории развития жизни на Земле. Понадобилось 2,5 млрд лет, чтобы простейшие клетки развились в более сложные </a:t>
            </a:r>
            <a:r>
              <a:rPr lang="ru-RU" sz="2400" kern="150" dirty="0" err="1">
                <a:solidFill>
                  <a:srgbClr val="666666"/>
                </a:solidFill>
                <a:latin typeface="Georgia" panose="02040502050405020303" pitchFamily="18" charset="0"/>
                <a:ea typeface="SimSun" panose="02010600030101010101" pitchFamily="2" charset="-122"/>
                <a:cs typeface="Mangal" panose="02040503050203030202" pitchFamily="18" charset="0"/>
              </a:rPr>
              <a:t>эукариотные</a:t>
            </a:r>
            <a:r>
              <a:rPr lang="ru-RU" sz="2400" kern="150" dirty="0">
                <a:solidFill>
                  <a:srgbClr val="666666"/>
                </a:solidFill>
                <a:latin typeface="Georgia" panose="02040502050405020303" pitchFamily="18" charset="0"/>
                <a:ea typeface="SimSun" panose="02010600030101010101" pitchFamily="2" charset="-122"/>
                <a:cs typeface="Mangal" panose="02040503050203030202" pitchFamily="18" charset="0"/>
              </a:rPr>
              <a:t> клетки, и еще 700 млн лет для возникновения первых многоклеточных организмов. А затем, всего за какие-то 100 млн лет, мир оказался заселен невероятным разнообразием многоклеточных животных. С тех пор за более чем 500 млн лет на Земле не появилось ни одного нового типа (принципиально иного строения тела) животных.</a:t>
            </a:r>
            <a:endParaRPr lang="ru-RU" sz="2400" kern="150" dirty="0">
              <a:effectLst/>
              <a:latin typeface="Arial" panose="020B0604020202020204" pitchFamily="34" charset="0"/>
              <a:ea typeface="SimSun" panose="02010600030101010101" pitchFamily="2" charset="-122"/>
              <a:cs typeface="Mangal" panose="02040503050203030202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29186" y="109248"/>
            <a:ext cx="74077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kern="150" dirty="0">
                <a:solidFill>
                  <a:srgbClr val="666666"/>
                </a:solidFill>
                <a:latin typeface="Georgia" panose="02040502050405020303" pitchFamily="18" charset="0"/>
                <a:ea typeface="SimSun" panose="02010600030101010101" pitchFamily="2" charset="-122"/>
                <a:cs typeface="Mangal" panose="02040503050203030202" pitchFamily="18" charset="0"/>
              </a:rPr>
              <a:t>Кембрийский эволюционный взрыв </a:t>
            </a:r>
            <a:endParaRPr lang="ru-RU" sz="2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829" y="3310124"/>
            <a:ext cx="8694058" cy="343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98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5032" y="1500164"/>
            <a:ext cx="10551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Вслед за кембрием наступил новый период – </a:t>
            </a:r>
            <a:r>
              <a:rPr lang="ru-RU" sz="2400" b="1" dirty="0" err="1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ордовик</a:t>
            </a:r>
            <a:r>
              <a:rPr lang="ru-RU" sz="2400" dirty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, в течение которого (от 440 до 360 миллионов лет) продолжался активный процесс развития и изменения растительности и животного мира Земли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98149" y="617249"/>
            <a:ext cx="196342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666666"/>
                </a:solidFill>
                <a:latin typeface="Georgia, 'Times New Roman', Tim"/>
                <a:ea typeface="SimSun" panose="02010600030101010101" pitchFamily="2" charset="-122"/>
                <a:cs typeface="Mangal" panose="02040503050203030202" pitchFamily="18" charset="0"/>
              </a:rPr>
              <a:t>Ордовик</a:t>
            </a:r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714" y="2998633"/>
            <a:ext cx="8128000" cy="3408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30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</TotalTime>
  <Words>998</Words>
  <Application>Microsoft Office PowerPoint</Application>
  <PresentationFormat>Широкоэкранный</PresentationFormat>
  <Paragraphs>46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7" baseType="lpstr">
      <vt:lpstr>SimSun</vt:lpstr>
      <vt:lpstr>Arial</vt:lpstr>
      <vt:lpstr>Calibri</vt:lpstr>
      <vt:lpstr>Calibri Light</vt:lpstr>
      <vt:lpstr>Georgia</vt:lpstr>
      <vt:lpstr>Georgia, 'Times New Roman', Tim</vt:lpstr>
      <vt:lpstr>inherit</vt:lpstr>
      <vt:lpstr>Mangal</vt:lpstr>
      <vt:lpstr>Roboto Condensed</vt:lpstr>
      <vt:lpstr>Trebuchet MS</vt:lpstr>
      <vt:lpstr>Тема Office</vt:lpstr>
      <vt:lpstr>А была ли жизнь до динозавров  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 была ли жизнь до динозавров?</dc:title>
  <dc:creator>Георгий Васильев</dc:creator>
  <cp:lastModifiedBy>Георгий Васильев</cp:lastModifiedBy>
  <cp:revision>19</cp:revision>
  <dcterms:created xsi:type="dcterms:W3CDTF">2015-12-16T15:49:27Z</dcterms:created>
  <dcterms:modified xsi:type="dcterms:W3CDTF">2015-12-17T12:07:53Z</dcterms:modified>
</cp:coreProperties>
</file>