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www.processing.org/reference/" TargetMode="External"/><Relationship Id="rId4" Type="http://schemas.openxmlformats.org/officeDocument/2006/relationships/hyperlink" Target="http://cyberleninka.ru/article/n/modelirovanie-grafika-dvizheniya-poezdov-po-linii-harkovskogo-metropolitena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461083" y="681700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4800"/>
              <a:t>Создание алгоритма движения поездов метрополитена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4688975" y="3461475"/>
            <a:ext cx="4292699" cy="1084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666666"/>
                </a:solidFill>
              </a:rPr>
              <a:t>Консультант: Наумов А.Л.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666666"/>
                </a:solidFill>
              </a:rPr>
              <a:t>Руководитель: Костарев Альберт</a:t>
            </a:r>
          </a:p>
          <a:p>
            <a:pPr lvl="0">
              <a:spcBef>
                <a:spcPts val="0"/>
              </a:spcBef>
              <a:buNone/>
            </a:pPr>
            <a:r>
              <a:rPr lang="ru" sz="2000">
                <a:solidFill>
                  <a:srgbClr val="666666"/>
                </a:solidFill>
              </a:rPr>
              <a:t>Участник: Макаревич Денис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1227450" y="2130150"/>
            <a:ext cx="6689100" cy="88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4800"/>
              <a:t>Спасибо за внимание!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u="sng"/>
              <a:t>Проблема</a:t>
            </a:r>
            <a:r>
              <a:rPr lang="ru"/>
              <a:t>: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418950" y="1797150"/>
            <a:ext cx="8306099" cy="1549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400">
                <a:solidFill>
                  <a:schemeClr val="dk1"/>
                </a:solidFill>
              </a:rPr>
              <a:t>Иногда в метро случаются задержки, остановки поездов. Из-за этого образуется слишком много людей на платформе. И все это происходит из-за вины человека.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1950900"/>
            <a:ext cx="8520599" cy="1241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400">
                <a:solidFill>
                  <a:srgbClr val="000000"/>
                </a:solidFill>
              </a:rPr>
              <a:t>Создать алгоритм, по которому бы поезда в метрополитене могли передвигаться без вмешательства людей и с минимальным интервалом.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3227700" y="415625"/>
            <a:ext cx="2688600" cy="2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ru" sz="2800" u="sng">
                <a:solidFill>
                  <a:schemeClr val="dk1"/>
                </a:solidFill>
              </a:rPr>
              <a:t>Цель</a:t>
            </a:r>
            <a:r>
              <a:rPr lang="ru" sz="2800">
                <a:solidFill>
                  <a:schemeClr val="dk1"/>
                </a:solidFill>
              </a:rPr>
              <a:t>: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u="sng"/>
              <a:t>Актуальность</a:t>
            </a:r>
            <a:r>
              <a:rPr lang="ru"/>
              <a:t>: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556850"/>
            <a:ext cx="8520599" cy="2029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400">
                <a:solidFill>
                  <a:srgbClr val="000000"/>
                </a:solidFill>
                <a:highlight>
                  <a:srgbClr val="FFFFFF"/>
                </a:highlight>
              </a:rPr>
              <a:t>Человеческий фактор может стать и становится причиной множества аварий и катастроф. Автоматизация опасных высокоскоростных мероприятий способна увеличить их надежность и безопасность.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u="sng"/>
              <a:t>График работы</a:t>
            </a:r>
            <a:r>
              <a:rPr lang="ru"/>
              <a:t>: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ru" sz="2400">
                <a:solidFill>
                  <a:srgbClr val="000000"/>
                </a:solidFill>
              </a:rPr>
              <a:t>Анализ существующего алгоритма;</a:t>
            </a:r>
          </a:p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ru" sz="2400">
                <a:solidFill>
                  <a:srgbClr val="000000"/>
                </a:solidFill>
              </a:rPr>
              <a:t>Написать свой алгоритм;</a:t>
            </a:r>
          </a:p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ru" sz="2400">
                <a:solidFill>
                  <a:srgbClr val="000000"/>
                </a:solidFill>
              </a:rPr>
              <a:t>Создать программу для нахождения наилучших параметров;</a:t>
            </a:r>
          </a:p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ru" sz="2400">
                <a:solidFill>
                  <a:srgbClr val="000000"/>
                </a:solidFill>
              </a:rPr>
              <a:t>Сделать рекламу проекта;</a:t>
            </a:r>
          </a:p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ru" sz="2400">
                <a:solidFill>
                  <a:srgbClr val="000000"/>
                </a:solidFill>
              </a:rPr>
              <a:t>На основе рецензии исправить недостатки;</a:t>
            </a:r>
          </a:p>
          <a:p>
            <a:pPr indent="-381000" lvl="0" marL="4572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ru" sz="2400">
                <a:solidFill>
                  <a:srgbClr val="000000"/>
                </a:solidFill>
              </a:rPr>
              <a:t>Защитить проект.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44175" y="146300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u="sng"/>
              <a:t>Создание алгоритма, исследование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2974" y="655925"/>
            <a:ext cx="5862174" cy="4446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599" cy="509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ru" sz="2400" u="sng"/>
              <a:t>Основные недостатки на основе рецензии</a:t>
            </a:r>
            <a:r>
              <a:rPr lang="ru" sz="2400"/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91" name="Shape 91"/>
          <p:cNvSpPr txBox="1"/>
          <p:nvPr/>
        </p:nvSpPr>
        <p:spPr>
          <a:xfrm>
            <a:off x="974100" y="1769700"/>
            <a:ext cx="7195800" cy="16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ru" sz="2400">
                <a:solidFill>
                  <a:schemeClr val="dk1"/>
                </a:solidFill>
              </a:rPr>
              <a:t>Недостаточная аргументация действий;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ru" sz="2400">
                <a:solidFill>
                  <a:schemeClr val="dk1"/>
                </a:solidFill>
              </a:rPr>
              <a:t>Недочёты в переменных блок-схемы;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ru" sz="2400">
                <a:solidFill>
                  <a:schemeClr val="dk1"/>
                </a:solidFill>
              </a:rPr>
              <a:t>Нестабильность работы программы на разных компьютерах.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237200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u="sng"/>
              <a:t>Критерии оценивания алгоритма</a:t>
            </a:r>
            <a:r>
              <a:rPr lang="ru"/>
              <a:t>: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053575"/>
            <a:ext cx="8520599" cy="919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ru" sz="2400">
                <a:solidFill>
                  <a:srgbClr val="000000"/>
                </a:solidFill>
              </a:rPr>
              <a:t>Простота (для лёгкой поправки при неисправности);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ru" sz="2400">
                <a:solidFill>
                  <a:srgbClr val="000000"/>
                </a:solidFill>
              </a:rPr>
              <a:t>Правильность;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1607400" y="2370425"/>
            <a:ext cx="5929200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800" u="sng"/>
              <a:t>Критерии оценивания программы</a:t>
            </a:r>
            <a:r>
              <a:rPr lang="ru" sz="2800"/>
              <a:t>: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311700" y="3149750"/>
            <a:ext cx="6909899" cy="1441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ru" sz="2400">
                <a:solidFill>
                  <a:schemeClr val="dk1"/>
                </a:solidFill>
              </a:rPr>
              <a:t> Лёгкость в понимании;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ru" sz="2400">
                <a:solidFill>
                  <a:schemeClr val="dk1"/>
                </a:solidFill>
              </a:rPr>
              <a:t>Правильность работы;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ru" sz="2400">
                <a:solidFill>
                  <a:schemeClr val="dk1"/>
                </a:solidFill>
              </a:rPr>
              <a:t>Качество программы (по дизайну/красоте).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u="sng"/>
              <a:t>Источники</a:t>
            </a:r>
            <a:r>
              <a:rPr lang="ru"/>
              <a:t>: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1732200"/>
            <a:ext cx="8520599" cy="1679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ru">
                <a:solidFill>
                  <a:srgbClr val="000000"/>
                </a:solidFill>
              </a:rPr>
              <a:t>http://</a:t>
            </a:r>
            <a:r>
              <a:rPr lang="ru">
                <a:solidFill>
                  <a:srgbClr val="000000"/>
                </a:solidFill>
                <a:hlinkClick r:id="rId3"/>
              </a:rPr>
              <a:t>processing.org/reference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ru">
                <a:solidFill>
                  <a:srgbClr val="000000"/>
                </a:solidFill>
                <a:hlinkClick r:id="rId4"/>
              </a:rPr>
              <a:t>http://cyberleninka.ru/article/n/modelirovanie-grafika-dvizheniya-poezdov-po-linii-harkovskogo-metropolitena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