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rawing5.xml" ContentType="application/vnd.ms-office.drawingml.diagramDrawing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9" r:id="rId4"/>
    <p:sldId id="260" r:id="rId5"/>
    <p:sldId id="258" r:id="rId6"/>
    <p:sldId id="261" r:id="rId7"/>
    <p:sldId id="263" r:id="rId8"/>
    <p:sldId id="264" r:id="rId9"/>
    <p:sldId id="266" r:id="rId10"/>
    <p:sldId id="267" r:id="rId11"/>
    <p:sldId id="268" r:id="rId12"/>
    <p:sldId id="269" r:id="rId13"/>
    <p:sldId id="270" r:id="rId14"/>
    <p:sldId id="273" r:id="rId15"/>
    <p:sldId id="275" r:id="rId16"/>
    <p:sldId id="274" r:id="rId17"/>
    <p:sldId id="277" r:id="rId18"/>
    <p:sldId id="278" r:id="rId19"/>
    <p:sldId id="265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2AA18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43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89;&#1086;&#1090;&#1088;&#1091;&#1076;&#1085;&#1080;&#1082;%20&#1043;&#1041;&#1054;&#1059;%201505\Cloud@Mail.Ru\&#1055;&#1088;&#1086;&#1077;&#1082;&#1090;&#1099;%202015-2016\&#1061;&#1086;&#1076;&#1099;&#1088;&#1077;&#1074;&#1089;&#1082;&#1072;&#1103;\&#1048;&#1089;&#1089;&#1083;&#1077;&#1076;&#1086;&#1074;&#1072;&#1085;&#1080;&#1077;\&#1086;&#1087;&#1088;&#1086;&#1089;_13%20&#1076;&#1077;&#1082;&#1072;&#1073;&#1088;&#1103;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89;&#1086;&#1090;&#1088;&#1091;&#1076;&#1085;&#1080;&#1082;%20&#1043;&#1041;&#1054;&#1059;%201505\Cloud@Mail.Ru\&#1055;&#1088;&#1086;&#1077;&#1082;&#1090;&#1099;%202015-2016\&#1061;&#1086;&#1076;&#1099;&#1088;&#1077;&#1074;&#1089;&#1082;&#1072;&#1103;\&#1058;&#1077;&#1082;&#1089;&#1090;%20&#1087;&#1088;&#1086;&#1077;&#1082;&#1090;&#1072;\&#1086;&#1087;&#1088;&#1086;&#1089;_13%20&#1076;&#1077;&#1082;&#1072;&#1073;&#1088;&#1103;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89;&#1086;&#1090;&#1088;&#1091;&#1076;&#1085;&#1080;&#1082;%20&#1043;&#1041;&#1054;&#1059;%201505\Cloud@Mail.Ru\&#1055;&#1088;&#1086;&#1077;&#1082;&#1090;&#1099;%202015-2016\&#1061;&#1086;&#1076;&#1099;&#1088;&#1077;&#1074;&#1089;&#1082;&#1072;&#1103;\&#1058;&#1077;&#1082;&#1089;&#1090;%20&#1087;&#1088;&#1086;&#1077;&#1082;&#1090;&#1072;\&#1086;&#1087;&#1088;&#1086;&#1089;_13%20&#1076;&#1077;&#1082;&#1072;&#1073;&#1088;&#1103;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D:\USERDATA\Downloads\&#1086;&#1087;&#1088;&#1086;&#1089;_13%20&#1076;&#1077;&#1082;&#1072;&#1073;&#1088;&#1103;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89;&#1086;&#1090;&#1088;&#1091;&#1076;&#1085;&#1080;&#1082;%20&#1043;&#1041;&#1054;&#1059;%201505\Cloud@Mail.Ru\&#1055;&#1088;&#1086;&#1077;&#1082;&#1090;&#1099;%202015-2016\&#1061;&#1086;&#1076;&#1099;&#1088;&#1077;&#1074;&#1089;&#1082;&#1072;&#1103;\&#1058;&#1077;&#1082;&#1089;&#1090;%20&#1087;&#1088;&#1086;&#1077;&#1082;&#1090;&#1072;\&#1086;&#1087;&#1088;&#1086;&#1089;_13%20&#1076;&#1077;&#1082;&#1072;&#1073;&#1088;&#1103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4"/>
  <c:chart>
    <c:title>
      <c:tx>
        <c:rich>
          <a:bodyPr/>
          <a:lstStyle/>
          <a:p>
            <a:pPr>
              <a:defRPr/>
            </a:pPr>
            <a:r>
              <a:rPr lang="ru-RU"/>
              <a:t>Косвенная </a:t>
            </a:r>
          </a:p>
          <a:p>
            <a:pPr>
              <a:defRPr/>
            </a:pPr>
            <a:r>
              <a:rPr lang="ru-RU"/>
              <a:t>и прямая оценка застенчивости</a:t>
            </a:r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v>Косвенная и прямая оценка застенчивости</c:v>
          </c:tx>
          <c:dLbls>
            <c:showVal val="1"/>
          </c:dLbls>
          <c:cat>
            <c:strRef>
              <c:f>'В текст работы'!$K$4:$K$5</c:f>
              <c:strCache>
                <c:ptCount val="2"/>
                <c:pt idx="0">
                  <c:v>Косвенная самооценка</c:v>
                </c:pt>
                <c:pt idx="1">
                  <c:v>Прямая самооценка застенчивости</c:v>
                </c:pt>
              </c:strCache>
            </c:strRef>
          </c:cat>
          <c:val>
            <c:numRef>
              <c:f>'В текст работы'!$L$4:$L$5</c:f>
              <c:numCache>
                <c:formatCode>0.0</c:formatCode>
                <c:ptCount val="2"/>
                <c:pt idx="0">
                  <c:v>36.110482886164235</c:v>
                </c:pt>
                <c:pt idx="1">
                  <c:v>30.740740740740765</c:v>
                </c:pt>
              </c:numCache>
            </c:numRef>
          </c:val>
        </c:ser>
        <c:dLbls/>
        <c:axId val="66199552"/>
        <c:axId val="66201088"/>
      </c:barChart>
      <c:catAx>
        <c:axId val="66199552"/>
        <c:scaling>
          <c:orientation val="minMax"/>
        </c:scaling>
        <c:axPos val="b"/>
        <c:majorTickMark val="none"/>
        <c:tickLblPos val="nextTo"/>
        <c:crossAx val="66201088"/>
        <c:crosses val="autoZero"/>
        <c:auto val="1"/>
        <c:lblAlgn val="ctr"/>
        <c:lblOffset val="100"/>
      </c:catAx>
      <c:valAx>
        <c:axId val="66201088"/>
        <c:scaling>
          <c:orientation val="minMax"/>
        </c:scaling>
        <c:axPos val="l"/>
        <c:majorGridlines/>
        <c:numFmt formatCode="0.0" sourceLinked="1"/>
        <c:majorTickMark val="none"/>
        <c:tickLblPos val="nextTo"/>
        <c:crossAx val="66199552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sz="1600" b="1" i="0" baseline="0">
                <a:effectLst/>
              </a:rPr>
              <a:t>Распределение на группы юношей и девушек по среднему показателю уровня прямой самооценки застенчивости учащихся 8 классов гимназии</a:t>
            </a:r>
            <a:endParaRPr lang="ru-RU" sz="1600">
              <a:effectLst/>
            </a:endParaRPr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'[опрос_13 декабря.xlsx]В текст работы'!$F$107</c:f>
              <c:strCache>
                <c:ptCount val="1"/>
                <c:pt idx="0">
                  <c:v>юноши 8 класс</c:v>
                </c:pt>
              </c:strCache>
            </c:strRef>
          </c:tx>
          <c:cat>
            <c:strRef>
              <c:f>'[опрос_13 декабря.xlsx]В текст работы'!$G$106:$I$106</c:f>
              <c:strCache>
                <c:ptCount val="3"/>
                <c:pt idx="0">
                  <c:v>Высокая</c:v>
                </c:pt>
                <c:pt idx="1">
                  <c:v>средняя</c:v>
                </c:pt>
                <c:pt idx="2">
                  <c:v>низкая</c:v>
                </c:pt>
              </c:strCache>
            </c:strRef>
          </c:cat>
          <c:val>
            <c:numRef>
              <c:f>'[опрос_13 декабря.xlsx]В текст работы'!$G$107:$I$107</c:f>
              <c:numCache>
                <c:formatCode>0.0</c:formatCode>
                <c:ptCount val="3"/>
                <c:pt idx="0">
                  <c:v>7.3170731707317067</c:v>
                </c:pt>
                <c:pt idx="1">
                  <c:v>21.951219512195088</c:v>
                </c:pt>
                <c:pt idx="2">
                  <c:v>7.3170731707317067</c:v>
                </c:pt>
              </c:numCache>
            </c:numRef>
          </c:val>
        </c:ser>
        <c:ser>
          <c:idx val="1"/>
          <c:order val="1"/>
          <c:tx>
            <c:strRef>
              <c:f>'[опрос_13 декабря.xlsx]В текст работы'!$F$108</c:f>
              <c:strCache>
                <c:ptCount val="1"/>
                <c:pt idx="0">
                  <c:v>девушки 8 класс</c:v>
                </c:pt>
              </c:strCache>
            </c:strRef>
          </c:tx>
          <c:cat>
            <c:strRef>
              <c:f>'[опрос_13 декабря.xlsx]В текст работы'!$G$106:$I$106</c:f>
              <c:strCache>
                <c:ptCount val="3"/>
                <c:pt idx="0">
                  <c:v>Высокая</c:v>
                </c:pt>
                <c:pt idx="1">
                  <c:v>средняя</c:v>
                </c:pt>
                <c:pt idx="2">
                  <c:v>низкая</c:v>
                </c:pt>
              </c:strCache>
            </c:strRef>
          </c:cat>
          <c:val>
            <c:numRef>
              <c:f>'[опрос_13 декабря.xlsx]В текст работы'!$G$108:$I$108</c:f>
              <c:numCache>
                <c:formatCode>0.0</c:formatCode>
                <c:ptCount val="3"/>
                <c:pt idx="0">
                  <c:v>14.634146341463413</c:v>
                </c:pt>
                <c:pt idx="1">
                  <c:v>36.585365853658494</c:v>
                </c:pt>
                <c:pt idx="2">
                  <c:v>12.195121951219511</c:v>
                </c:pt>
              </c:numCache>
            </c:numRef>
          </c:val>
        </c:ser>
        <c:dLbls>
          <c:showVal val="1"/>
        </c:dLbls>
        <c:axId val="84497920"/>
        <c:axId val="84499456"/>
      </c:barChart>
      <c:catAx>
        <c:axId val="84497920"/>
        <c:scaling>
          <c:orientation val="minMax"/>
        </c:scaling>
        <c:axPos val="b"/>
        <c:tickLblPos val="nextTo"/>
        <c:crossAx val="84499456"/>
        <c:crosses val="autoZero"/>
        <c:auto val="1"/>
        <c:lblAlgn val="ctr"/>
        <c:lblOffset val="100"/>
      </c:catAx>
      <c:valAx>
        <c:axId val="84499456"/>
        <c:scaling>
          <c:orientation val="minMax"/>
        </c:scaling>
        <c:axPos val="l"/>
        <c:majorGridlines/>
        <c:title>
          <c:tx>
            <c:rich>
              <a:bodyPr rot="0" vert="wordArtVert"/>
              <a:lstStyle/>
              <a:p>
                <a:pPr>
                  <a:defRPr/>
                </a:pPr>
                <a:r>
                  <a:rPr lang="en-US"/>
                  <a:t>%</a:t>
                </a:r>
              </a:p>
            </c:rich>
          </c:tx>
          <c:layout/>
        </c:title>
        <c:numFmt formatCode="0.0" sourceLinked="1"/>
        <c:tickLblPos val="nextTo"/>
        <c:crossAx val="84497920"/>
        <c:crosses val="autoZero"/>
        <c:crossBetween val="between"/>
      </c:valAx>
    </c:plotArea>
    <c:legend>
      <c:legendPos val="r"/>
      <c:layout/>
    </c:legend>
    <c:plotVisOnly val="1"/>
    <c:dispBlanksAs val="gap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sz="1600" b="1" i="0" u="none" strike="noStrike" baseline="0">
                <a:effectLst/>
              </a:rPr>
              <a:t>Распределение на группы юношей и девушек по среднему показателю уровня косвенной самооценки застенчивости учащихся 8 классов гимназии</a:t>
            </a:r>
            <a:endParaRPr lang="ru-RU" sz="1600"/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'[опрос_13 декабря.xlsx]В текст работы'!$F$96</c:f>
              <c:strCache>
                <c:ptCount val="1"/>
                <c:pt idx="0">
                  <c:v>юноши 8 класс</c:v>
                </c:pt>
              </c:strCache>
            </c:strRef>
          </c:tx>
          <c:cat>
            <c:strRef>
              <c:f>'[опрос_13 декабря.xlsx]В текст работы'!$G$95:$I$95</c:f>
              <c:strCache>
                <c:ptCount val="3"/>
                <c:pt idx="0">
                  <c:v>Высокая</c:v>
                </c:pt>
                <c:pt idx="1">
                  <c:v>средняя</c:v>
                </c:pt>
                <c:pt idx="2">
                  <c:v>низкая</c:v>
                </c:pt>
              </c:strCache>
            </c:strRef>
          </c:cat>
          <c:val>
            <c:numRef>
              <c:f>'[опрос_13 декабря.xlsx]В текст работы'!$G$96:$I$96</c:f>
              <c:numCache>
                <c:formatCode>0.0</c:formatCode>
                <c:ptCount val="3"/>
                <c:pt idx="0">
                  <c:v>2.4390243902439024</c:v>
                </c:pt>
                <c:pt idx="1">
                  <c:v>31.707317073170696</c:v>
                </c:pt>
                <c:pt idx="2">
                  <c:v>2.4390243902439024</c:v>
                </c:pt>
              </c:numCache>
            </c:numRef>
          </c:val>
        </c:ser>
        <c:ser>
          <c:idx val="1"/>
          <c:order val="1"/>
          <c:tx>
            <c:strRef>
              <c:f>'[опрос_13 декабря.xlsx]В текст работы'!$F$97</c:f>
              <c:strCache>
                <c:ptCount val="1"/>
                <c:pt idx="0">
                  <c:v>девушки 8 класс</c:v>
                </c:pt>
              </c:strCache>
            </c:strRef>
          </c:tx>
          <c:cat>
            <c:strRef>
              <c:f>'[опрос_13 декабря.xlsx]В текст работы'!$G$95:$I$95</c:f>
              <c:strCache>
                <c:ptCount val="3"/>
                <c:pt idx="0">
                  <c:v>Высокая</c:v>
                </c:pt>
                <c:pt idx="1">
                  <c:v>средняя</c:v>
                </c:pt>
                <c:pt idx="2">
                  <c:v>низкая</c:v>
                </c:pt>
              </c:strCache>
            </c:strRef>
          </c:cat>
          <c:val>
            <c:numRef>
              <c:f>'[опрос_13 декабря.xlsx]В текст работы'!$G$97:$I$97</c:f>
              <c:numCache>
                <c:formatCode>0.0</c:formatCode>
                <c:ptCount val="3"/>
                <c:pt idx="0">
                  <c:v>0</c:v>
                </c:pt>
                <c:pt idx="1">
                  <c:v>51.219512195122043</c:v>
                </c:pt>
                <c:pt idx="2">
                  <c:v>12.195121951219511</c:v>
                </c:pt>
              </c:numCache>
            </c:numRef>
          </c:val>
        </c:ser>
        <c:dLbls>
          <c:showVal val="1"/>
        </c:dLbls>
        <c:axId val="86088320"/>
        <c:axId val="89395200"/>
      </c:barChart>
      <c:catAx>
        <c:axId val="86088320"/>
        <c:scaling>
          <c:orientation val="minMax"/>
        </c:scaling>
        <c:axPos val="b"/>
        <c:tickLblPos val="nextTo"/>
        <c:crossAx val="89395200"/>
        <c:crosses val="autoZero"/>
        <c:auto val="1"/>
        <c:lblAlgn val="ctr"/>
        <c:lblOffset val="100"/>
      </c:catAx>
      <c:valAx>
        <c:axId val="89395200"/>
        <c:scaling>
          <c:orientation val="minMax"/>
        </c:scaling>
        <c:axPos val="l"/>
        <c:majorGridlines/>
        <c:title>
          <c:tx>
            <c:rich>
              <a:bodyPr rot="0" vert="wordArtVert"/>
              <a:lstStyle/>
              <a:p>
                <a:pPr>
                  <a:defRPr/>
                </a:pPr>
                <a:r>
                  <a:rPr lang="en-US"/>
                  <a:t>%</a:t>
                </a:r>
              </a:p>
            </c:rich>
          </c:tx>
          <c:layout/>
        </c:title>
        <c:numFmt formatCode="0.0" sourceLinked="1"/>
        <c:tickLblPos val="nextTo"/>
        <c:crossAx val="86088320"/>
        <c:crosses val="autoZero"/>
        <c:crossBetween val="between"/>
      </c:valAx>
    </c:plotArea>
    <c:legend>
      <c:legendPos val="r"/>
      <c:layout/>
    </c:legend>
    <c:plotVisOnly val="1"/>
    <c:dispBlanksAs val="gap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/>
              <a:t>Сравнение прямой и косвенной самооценки застенчивости юношей и девушек 8 классов гимназии (%)</a:t>
            </a:r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'В текст работы'!$AD$5</c:f>
              <c:strCache>
                <c:ptCount val="1"/>
                <c:pt idx="0">
                  <c:v>Застенчивость</c:v>
                </c:pt>
              </c:strCache>
            </c:strRef>
          </c:tx>
          <c:cat>
            <c:strRef>
              <c:f>'В текст работы'!$AE$4:$AF$4</c:f>
              <c:strCache>
                <c:ptCount val="2"/>
                <c:pt idx="0">
                  <c:v>8-Ю</c:v>
                </c:pt>
                <c:pt idx="1">
                  <c:v>8-Д</c:v>
                </c:pt>
              </c:strCache>
            </c:strRef>
          </c:cat>
          <c:val>
            <c:numRef>
              <c:f>'В текст работы'!$AE$5:$AF$5</c:f>
              <c:numCache>
                <c:formatCode>0.0</c:formatCode>
                <c:ptCount val="2"/>
                <c:pt idx="0" formatCode="General">
                  <c:v>27.999999999999989</c:v>
                </c:pt>
                <c:pt idx="1">
                  <c:v>31.538461538461529</c:v>
                </c:pt>
              </c:numCache>
            </c:numRef>
          </c:val>
        </c:ser>
        <c:ser>
          <c:idx val="1"/>
          <c:order val="1"/>
          <c:tx>
            <c:strRef>
              <c:f>'В текст работы'!$AD$6</c:f>
              <c:strCache>
                <c:ptCount val="1"/>
                <c:pt idx="0">
                  <c:v>Средний показатель застенчивости</c:v>
                </c:pt>
              </c:strCache>
            </c:strRef>
          </c:tx>
          <c:cat>
            <c:strRef>
              <c:f>'В текст работы'!$AE$4:$AF$4</c:f>
              <c:strCache>
                <c:ptCount val="2"/>
                <c:pt idx="0">
                  <c:v>8-Ю</c:v>
                </c:pt>
                <c:pt idx="1">
                  <c:v>8-Д</c:v>
                </c:pt>
              </c:strCache>
            </c:strRef>
          </c:cat>
          <c:val>
            <c:numRef>
              <c:f>'В текст работы'!$AE$6:$AF$6</c:f>
              <c:numCache>
                <c:formatCode>0.0</c:formatCode>
                <c:ptCount val="2"/>
                <c:pt idx="0">
                  <c:v>33.48148148148136</c:v>
                </c:pt>
                <c:pt idx="1">
                  <c:v>32.605128205128267</c:v>
                </c:pt>
              </c:numCache>
            </c:numRef>
          </c:val>
        </c:ser>
        <c:dLbls/>
        <c:axId val="66239104"/>
        <c:axId val="66564480"/>
      </c:barChart>
      <c:catAx>
        <c:axId val="66239104"/>
        <c:scaling>
          <c:orientation val="minMax"/>
        </c:scaling>
        <c:axPos val="b"/>
        <c:majorTickMark val="none"/>
        <c:tickLblPos val="nextTo"/>
        <c:crossAx val="66564480"/>
        <c:crosses val="autoZero"/>
        <c:auto val="1"/>
        <c:lblAlgn val="ctr"/>
        <c:lblOffset val="100"/>
      </c:catAx>
      <c:valAx>
        <c:axId val="66564480"/>
        <c:scaling>
          <c:orientation val="minMax"/>
        </c:scaling>
        <c:axPos val="l"/>
        <c:majorGridlines/>
        <c:numFmt formatCode="General" sourceLinked="1"/>
        <c:majorTickMark val="none"/>
        <c:tickLblPos val="nextTo"/>
        <c:crossAx val="66239104"/>
        <c:crosses val="autoZero"/>
        <c:crossBetween val="between"/>
      </c:valAx>
    </c:plotArea>
    <c:legend>
      <c:legendPos val="r"/>
      <c:layout/>
    </c:legend>
    <c:plotVisOnly val="1"/>
    <c:dispBlanksAs val="gap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/>
              <a:t>Рейтинг степени проявления показателей самооценки застенчивости учащихся 8 классов</a:t>
            </a:r>
            <a:endParaRPr lang="en-US"/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'[опрос_13 декабря.xlsx]В текст работы'!$H$4</c:f>
              <c:strCache>
                <c:ptCount val="1"/>
                <c:pt idx="0">
                  <c:v>%</c:v>
                </c:pt>
              </c:strCache>
            </c:strRef>
          </c:tx>
          <c:cat>
            <c:strRef>
              <c:f>'[опрос_13 декабря.xlsx]В текст работы'!$G$5:$G$22</c:f>
              <c:strCache>
                <c:ptCount val="18"/>
                <c:pt idx="0">
                  <c:v>Анализ своих переживаний, самочувствия</c:v>
                </c:pt>
                <c:pt idx="1">
                  <c:v>Анализ своего поведения, восприятия меня другими</c:v>
                </c:pt>
                <c:pt idx="2">
                  <c:v>отсутсвие стремления высказать своё мнение</c:v>
                </c:pt>
                <c:pt idx="3">
                  <c:v>Пропуск чего-то важного в разговоре, потому что был слишком погружен в себя</c:v>
                </c:pt>
                <c:pt idx="4">
                  <c:v>Невысокая оценка своих личных достоинств</c:v>
                </c:pt>
                <c:pt idx="5">
                  <c:v>Склонность к уединению</c:v>
                </c:pt>
                <c:pt idx="6">
                  <c:v>Излишняя осторожность в словах и поступках</c:v>
                </c:pt>
                <c:pt idx="7">
                  <c:v>Избегание взаимодействия с определёнными лицами и предметами</c:v>
                </c:pt>
                <c:pt idx="8">
                  <c:v>Робость</c:v>
                </c:pt>
                <c:pt idx="9">
                  <c:v>Чувство одиночества</c:v>
                </c:pt>
                <c:pt idx="10">
                  <c:v>Необщительность, замкнутость</c:v>
                </c:pt>
                <c:pt idx="11">
                  <c:v>Безопасное одиночество предпочитаю риску быть отвергнутыми</c:v>
                </c:pt>
                <c:pt idx="12">
                  <c:v>Боязнь незнакомых людей</c:v>
                </c:pt>
                <c:pt idx="13">
                  <c:v>Трудности в общении из-за моей осторожности, робости и недоверчивости</c:v>
                </c:pt>
                <c:pt idx="14">
                  <c:v>Неумение настаивать на своих правах</c:v>
                </c:pt>
                <c:pt idx="15">
                  <c:v>Боязнь начальства, людей, наделённых властью</c:v>
                </c:pt>
                <c:pt idx="16">
                  <c:v>Избегание завязывания новых контактов</c:v>
                </c:pt>
                <c:pt idx="17">
                  <c:v>Трудности в том, чтобы начать общение  с противоположным полом</c:v>
                </c:pt>
              </c:strCache>
            </c:strRef>
          </c:cat>
          <c:val>
            <c:numRef>
              <c:f>'[опрос_13 декабря.xlsx]В текст работы'!$H$5:$H$22</c:f>
              <c:numCache>
                <c:formatCode>0.0</c:formatCode>
                <c:ptCount val="18"/>
                <c:pt idx="0">
                  <c:v>54.444444444444315</c:v>
                </c:pt>
                <c:pt idx="1">
                  <c:v>54.074074074074076</c:v>
                </c:pt>
                <c:pt idx="2">
                  <c:v>48.5</c:v>
                </c:pt>
                <c:pt idx="3">
                  <c:v>39.259259259259245</c:v>
                </c:pt>
                <c:pt idx="4">
                  <c:v>36.226415094339671</c:v>
                </c:pt>
                <c:pt idx="5">
                  <c:v>35.55555555555555</c:v>
                </c:pt>
                <c:pt idx="6">
                  <c:v>32.962962962962962</c:v>
                </c:pt>
                <c:pt idx="7">
                  <c:v>32.592592592592588</c:v>
                </c:pt>
                <c:pt idx="8">
                  <c:v>30.188679245282998</c:v>
                </c:pt>
                <c:pt idx="9">
                  <c:v>30</c:v>
                </c:pt>
                <c:pt idx="10">
                  <c:v>29.259259259259263</c:v>
                </c:pt>
                <c:pt idx="11">
                  <c:v>27.407407407407408</c:v>
                </c:pt>
                <c:pt idx="12">
                  <c:v>27.169811320754746</c:v>
                </c:pt>
                <c:pt idx="13">
                  <c:v>27.037037037037027</c:v>
                </c:pt>
                <c:pt idx="14">
                  <c:v>26.296296296296287</c:v>
                </c:pt>
                <c:pt idx="15">
                  <c:v>24.444444444444446</c:v>
                </c:pt>
                <c:pt idx="16">
                  <c:v>21.111111111111132</c:v>
                </c:pt>
                <c:pt idx="17">
                  <c:v>18.888888888888893</c:v>
                </c:pt>
              </c:numCache>
            </c:numRef>
          </c:val>
        </c:ser>
        <c:dLbls/>
        <c:axId val="66256256"/>
        <c:axId val="66577536"/>
      </c:barChart>
      <c:catAx>
        <c:axId val="66256256"/>
        <c:scaling>
          <c:orientation val="minMax"/>
        </c:scaling>
        <c:axPos val="b"/>
        <c:tickLblPos val="nextTo"/>
        <c:crossAx val="66577536"/>
        <c:crosses val="autoZero"/>
        <c:auto val="1"/>
        <c:lblAlgn val="ctr"/>
        <c:lblOffset val="100"/>
      </c:catAx>
      <c:valAx>
        <c:axId val="66577536"/>
        <c:scaling>
          <c:orientation val="minMax"/>
        </c:scaling>
        <c:axPos val="l"/>
        <c:majorGridlines/>
        <c:title>
          <c:tx>
            <c:rich>
              <a:bodyPr rot="0" vert="wordArtVert"/>
              <a:lstStyle/>
              <a:p>
                <a:pPr>
                  <a:defRPr/>
                </a:pPr>
                <a:r>
                  <a:rPr lang="en-US"/>
                  <a:t>%</a:t>
                </a:r>
              </a:p>
            </c:rich>
          </c:tx>
          <c:layout/>
        </c:title>
        <c:numFmt formatCode="0.0" sourceLinked="1"/>
        <c:tickLblPos val="nextTo"/>
        <c:crossAx val="66256256"/>
        <c:crosses val="autoZero"/>
        <c:crossBetween val="between"/>
      </c:valAx>
    </c:plotArea>
    <c:plotVisOnly val="1"/>
    <c:dispBlanksAs val="gap"/>
  </c:chart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055625C-225A-41DE-A944-6342576DC9FA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54C9126-931C-44FD-AC0F-0FEF33E91F47}">
      <dgm:prSet/>
      <dgm:spPr>
        <a:solidFill>
          <a:schemeClr val="accent6">
            <a:lumMod val="40000"/>
            <a:lumOff val="60000"/>
          </a:schemeClr>
        </a:solidFill>
        <a:ln>
          <a:solidFill>
            <a:schemeClr val="accent6">
              <a:lumMod val="75000"/>
            </a:schemeClr>
          </a:solidFill>
        </a:ln>
      </dgm:spPr>
      <dgm:t>
        <a:bodyPr/>
        <a:lstStyle/>
        <a:p>
          <a:pPr rtl="0"/>
          <a:r>
            <a:rPr lang="ru-RU" b="1" dirty="0" smtClean="0">
              <a:solidFill>
                <a:schemeClr val="accent6">
                  <a:lumMod val="50000"/>
                </a:schemeClr>
              </a:solidFill>
            </a:rPr>
            <a:t>Проблемы</a:t>
          </a:r>
          <a:endParaRPr lang="ru-RU" dirty="0">
            <a:solidFill>
              <a:schemeClr val="accent6">
                <a:lumMod val="50000"/>
              </a:schemeClr>
            </a:solidFill>
          </a:endParaRPr>
        </a:p>
      </dgm:t>
    </dgm:pt>
    <dgm:pt modelId="{C1440E31-FB15-41A1-8309-CDB7D9AA5F71}" type="parTrans" cxnId="{8677F156-6E4F-46F7-A34F-C0EB79B01FE4}">
      <dgm:prSet/>
      <dgm:spPr/>
      <dgm:t>
        <a:bodyPr/>
        <a:lstStyle/>
        <a:p>
          <a:endParaRPr lang="ru-RU"/>
        </a:p>
      </dgm:t>
    </dgm:pt>
    <dgm:pt modelId="{BBC06F2F-071A-4E6C-A520-E33FBB5F3B38}" type="sibTrans" cxnId="{8677F156-6E4F-46F7-A34F-C0EB79B01FE4}">
      <dgm:prSet/>
      <dgm:spPr/>
      <dgm:t>
        <a:bodyPr/>
        <a:lstStyle/>
        <a:p>
          <a:endParaRPr lang="ru-RU"/>
        </a:p>
      </dgm:t>
    </dgm:pt>
    <dgm:pt modelId="{00F2BDBB-0469-44DD-B3BF-14384907762D}">
      <dgm:prSet/>
      <dgm:spPr>
        <a:ln>
          <a:solidFill>
            <a:schemeClr val="accent6">
              <a:lumMod val="60000"/>
              <a:lumOff val="40000"/>
            </a:schemeClr>
          </a:solidFill>
        </a:ln>
      </dgm:spPr>
      <dgm:t>
        <a:bodyPr/>
        <a:lstStyle/>
        <a:p>
          <a:pPr rtl="0"/>
          <a:r>
            <a:rPr lang="ru-RU" b="0" i="0" baseline="0" dirty="0" smtClean="0"/>
            <a:t>Сфера общения приобретает для подростков особую значимость.</a:t>
          </a:r>
          <a:r>
            <a:rPr lang="ru-RU" b="0" i="0" dirty="0" smtClean="0"/>
            <a:t> Трудности в ней особо остро переживаются и влияют на общее развити</a:t>
          </a:r>
          <a:r>
            <a:rPr lang="ru-RU" dirty="0" smtClean="0"/>
            <a:t>е подростка</a:t>
          </a:r>
          <a:endParaRPr lang="ru-RU" dirty="0"/>
        </a:p>
      </dgm:t>
    </dgm:pt>
    <dgm:pt modelId="{C9A479AE-F014-46DF-8F10-945E3C0405D3}" type="parTrans" cxnId="{5FDB4C25-4416-424C-BEDD-EC2672F86EB2}">
      <dgm:prSet/>
      <dgm:spPr/>
      <dgm:t>
        <a:bodyPr/>
        <a:lstStyle/>
        <a:p>
          <a:endParaRPr lang="ru-RU"/>
        </a:p>
      </dgm:t>
    </dgm:pt>
    <dgm:pt modelId="{76FE968D-9AC8-4C5D-BFD2-107A7A3513BE}" type="sibTrans" cxnId="{5FDB4C25-4416-424C-BEDD-EC2672F86EB2}">
      <dgm:prSet/>
      <dgm:spPr/>
      <dgm:t>
        <a:bodyPr/>
        <a:lstStyle/>
        <a:p>
          <a:endParaRPr lang="ru-RU"/>
        </a:p>
      </dgm:t>
    </dgm:pt>
    <dgm:pt modelId="{79A8BEDD-2A04-46EE-A67B-378F9C406A7A}">
      <dgm:prSet/>
      <dgm:spPr>
        <a:ln>
          <a:solidFill>
            <a:schemeClr val="accent6">
              <a:lumMod val="60000"/>
              <a:lumOff val="40000"/>
            </a:schemeClr>
          </a:solidFill>
        </a:ln>
      </dgm:spPr>
      <dgm:t>
        <a:bodyPr/>
        <a:lstStyle/>
        <a:p>
          <a:pPr rtl="0"/>
          <a:r>
            <a:rPr lang="ru-RU" b="0" i="0" baseline="0" dirty="0" smtClean="0"/>
            <a:t>Многое в учебном процессе гимназии связано с командной деятельностью</a:t>
          </a:r>
          <a:endParaRPr lang="ru-RU" dirty="0"/>
        </a:p>
      </dgm:t>
    </dgm:pt>
    <dgm:pt modelId="{E5064F12-B823-4FE5-B0C0-38E4C7D3A819}" type="parTrans" cxnId="{F0F32797-D076-4963-A479-BE85AC48EBD0}">
      <dgm:prSet/>
      <dgm:spPr/>
      <dgm:t>
        <a:bodyPr/>
        <a:lstStyle/>
        <a:p>
          <a:endParaRPr lang="ru-RU"/>
        </a:p>
      </dgm:t>
    </dgm:pt>
    <dgm:pt modelId="{9B5EE1DC-0CE6-4F8F-A44D-6E48804DF83E}" type="sibTrans" cxnId="{F0F32797-D076-4963-A479-BE85AC48EBD0}">
      <dgm:prSet/>
      <dgm:spPr/>
      <dgm:t>
        <a:bodyPr/>
        <a:lstStyle/>
        <a:p>
          <a:endParaRPr lang="ru-RU"/>
        </a:p>
      </dgm:t>
    </dgm:pt>
    <dgm:pt modelId="{A1AAFD42-EE31-401D-A65D-BC1312928FED}" type="pres">
      <dgm:prSet presAssocID="{5055625C-225A-41DE-A944-6342576DC9FA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070A163-60B0-436D-B9F8-D18039951184}" type="pres">
      <dgm:prSet presAssocID="{654C9126-931C-44FD-AC0F-0FEF33E91F47}" presName="composite" presStyleCnt="0"/>
      <dgm:spPr/>
    </dgm:pt>
    <dgm:pt modelId="{96A0D943-4B1F-4171-8C5B-D2DF23D192DC}" type="pres">
      <dgm:prSet presAssocID="{654C9126-931C-44FD-AC0F-0FEF33E91F47}" presName="parentText" presStyleLbl="alignNode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AA213A3-0AA8-4882-BAD2-4A18872023FE}" type="pres">
      <dgm:prSet presAssocID="{654C9126-931C-44FD-AC0F-0FEF33E91F47}" presName="descendantText" presStyleLbl="alignAcc1" presStyleIdx="0" presStyleCnt="1" custScaleY="20319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A320697-E5A0-4C9B-8A80-D088507AF279}" type="presOf" srcId="{00F2BDBB-0469-44DD-B3BF-14384907762D}" destId="{3AA213A3-0AA8-4882-BAD2-4A18872023FE}" srcOrd="0" destOrd="0" presId="urn:microsoft.com/office/officeart/2005/8/layout/chevron2"/>
    <dgm:cxn modelId="{8677F156-6E4F-46F7-A34F-C0EB79B01FE4}" srcId="{5055625C-225A-41DE-A944-6342576DC9FA}" destId="{654C9126-931C-44FD-AC0F-0FEF33E91F47}" srcOrd="0" destOrd="0" parTransId="{C1440E31-FB15-41A1-8309-CDB7D9AA5F71}" sibTransId="{BBC06F2F-071A-4E6C-A520-E33FBB5F3B38}"/>
    <dgm:cxn modelId="{820BAF22-ED5B-4528-96A3-0278EBB20A63}" type="presOf" srcId="{79A8BEDD-2A04-46EE-A67B-378F9C406A7A}" destId="{3AA213A3-0AA8-4882-BAD2-4A18872023FE}" srcOrd="0" destOrd="1" presId="urn:microsoft.com/office/officeart/2005/8/layout/chevron2"/>
    <dgm:cxn modelId="{4AB0E2D2-877D-4CE5-A534-F07CE629985A}" type="presOf" srcId="{5055625C-225A-41DE-A944-6342576DC9FA}" destId="{A1AAFD42-EE31-401D-A65D-BC1312928FED}" srcOrd="0" destOrd="0" presId="urn:microsoft.com/office/officeart/2005/8/layout/chevron2"/>
    <dgm:cxn modelId="{F0F32797-D076-4963-A479-BE85AC48EBD0}" srcId="{654C9126-931C-44FD-AC0F-0FEF33E91F47}" destId="{79A8BEDD-2A04-46EE-A67B-378F9C406A7A}" srcOrd="1" destOrd="0" parTransId="{E5064F12-B823-4FE5-B0C0-38E4C7D3A819}" sibTransId="{9B5EE1DC-0CE6-4F8F-A44D-6E48804DF83E}"/>
    <dgm:cxn modelId="{82E03A54-295A-43DE-B7ED-9E4B79AF57A6}" type="presOf" srcId="{654C9126-931C-44FD-AC0F-0FEF33E91F47}" destId="{96A0D943-4B1F-4171-8C5B-D2DF23D192DC}" srcOrd="0" destOrd="0" presId="urn:microsoft.com/office/officeart/2005/8/layout/chevron2"/>
    <dgm:cxn modelId="{5FDB4C25-4416-424C-BEDD-EC2672F86EB2}" srcId="{654C9126-931C-44FD-AC0F-0FEF33E91F47}" destId="{00F2BDBB-0469-44DD-B3BF-14384907762D}" srcOrd="0" destOrd="0" parTransId="{C9A479AE-F014-46DF-8F10-945E3C0405D3}" sibTransId="{76FE968D-9AC8-4C5D-BFD2-107A7A3513BE}"/>
    <dgm:cxn modelId="{75435142-DA8B-4398-845D-AB97991107B0}" type="presParOf" srcId="{A1AAFD42-EE31-401D-A65D-BC1312928FED}" destId="{3070A163-60B0-436D-B9F8-D18039951184}" srcOrd="0" destOrd="0" presId="urn:microsoft.com/office/officeart/2005/8/layout/chevron2"/>
    <dgm:cxn modelId="{6CC98789-02BC-4F8B-A41C-8F64645E4F49}" type="presParOf" srcId="{3070A163-60B0-436D-B9F8-D18039951184}" destId="{96A0D943-4B1F-4171-8C5B-D2DF23D192DC}" srcOrd="0" destOrd="0" presId="urn:microsoft.com/office/officeart/2005/8/layout/chevron2"/>
    <dgm:cxn modelId="{D42CAC74-5DF6-40FB-9C7C-9BC95FCA7ABF}" type="presParOf" srcId="{3070A163-60B0-436D-B9F8-D18039951184}" destId="{3AA213A3-0AA8-4882-BAD2-4A18872023FE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45565BE-824C-4147-B7F8-08A2C402D694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04D20F7-6D8D-4FCB-9224-7EA5D0EB54FA}">
      <dgm:prSet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pPr algn="ctr" rtl="0"/>
          <a:r>
            <a:rPr lang="ru-RU" b="1" dirty="0" smtClean="0">
              <a:solidFill>
                <a:schemeClr val="accent6">
                  <a:lumMod val="50000"/>
                </a:schemeClr>
              </a:solidFill>
            </a:rPr>
            <a:t>Объект исследования </a:t>
          </a:r>
          <a:r>
            <a:rPr lang="ru-RU" dirty="0" smtClean="0">
              <a:solidFill>
                <a:schemeClr val="tx1"/>
              </a:solidFill>
            </a:rPr>
            <a:t>застенчивость</a:t>
          </a:r>
          <a:endParaRPr lang="ru-RU" dirty="0">
            <a:solidFill>
              <a:schemeClr val="tx1"/>
            </a:solidFill>
          </a:endParaRPr>
        </a:p>
      </dgm:t>
    </dgm:pt>
    <dgm:pt modelId="{1F733C06-EE20-4278-B5C7-710813867D2E}" type="parTrans" cxnId="{ACF9EA5F-80A7-4A98-8770-9626AA3E4B74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9C46F89A-BF15-4F70-BF22-0AAEC3C0A06A}" type="sibTrans" cxnId="{ACF9EA5F-80A7-4A98-8770-9626AA3E4B74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D98FFFE1-11B5-4E14-9C29-F633B98316FF}">
      <dgm:prSet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pPr algn="ctr" rtl="0"/>
          <a:r>
            <a:rPr lang="ru-RU" b="1" dirty="0" smtClean="0">
              <a:solidFill>
                <a:schemeClr val="accent6">
                  <a:lumMod val="50000"/>
                </a:schemeClr>
              </a:solidFill>
            </a:rPr>
            <a:t>Предмет исследования </a:t>
          </a:r>
          <a:r>
            <a:rPr lang="ru-RU" dirty="0" smtClean="0">
              <a:solidFill>
                <a:schemeClr val="tx1"/>
              </a:solidFill>
            </a:rPr>
            <a:t>застенчивость подростков и способы ее преодоления</a:t>
          </a:r>
          <a:endParaRPr lang="ru-RU" dirty="0">
            <a:solidFill>
              <a:schemeClr val="tx1"/>
            </a:solidFill>
          </a:endParaRPr>
        </a:p>
      </dgm:t>
    </dgm:pt>
    <dgm:pt modelId="{4C4CB25E-E8DD-4C28-BA31-DDCED5F2F84E}" type="parTrans" cxnId="{E249A84B-6CC4-4FB7-B649-FFE7064F8A27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024C4124-8C1D-47F0-AA35-7FD1D2D061B5}" type="sibTrans" cxnId="{E249A84B-6CC4-4FB7-B649-FFE7064F8A27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153D4C9C-CE75-4801-A4E0-0E7B85DF07D8}" type="pres">
      <dgm:prSet presAssocID="{545565BE-824C-4147-B7F8-08A2C402D69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A194DBA-CA9F-449A-B71D-BF59E7F5DEA2}" type="pres">
      <dgm:prSet presAssocID="{E04D20F7-6D8D-4FCB-9224-7EA5D0EB54FA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162481D-4455-4CE8-AA43-51AF99DF1CE7}" type="pres">
      <dgm:prSet presAssocID="{9C46F89A-BF15-4F70-BF22-0AAEC3C0A06A}" presName="spacer" presStyleCnt="0"/>
      <dgm:spPr/>
    </dgm:pt>
    <dgm:pt modelId="{660C96FE-785B-4963-BAB4-AC7E0A240DAB}" type="pres">
      <dgm:prSet presAssocID="{D98FFFE1-11B5-4E14-9C29-F633B98316FF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CF9EA5F-80A7-4A98-8770-9626AA3E4B74}" srcId="{545565BE-824C-4147-B7F8-08A2C402D694}" destId="{E04D20F7-6D8D-4FCB-9224-7EA5D0EB54FA}" srcOrd="0" destOrd="0" parTransId="{1F733C06-EE20-4278-B5C7-710813867D2E}" sibTransId="{9C46F89A-BF15-4F70-BF22-0AAEC3C0A06A}"/>
    <dgm:cxn modelId="{F98F01E0-8526-4950-9233-1416552A2B84}" type="presOf" srcId="{545565BE-824C-4147-B7F8-08A2C402D694}" destId="{153D4C9C-CE75-4801-A4E0-0E7B85DF07D8}" srcOrd="0" destOrd="0" presId="urn:microsoft.com/office/officeart/2005/8/layout/vList2"/>
    <dgm:cxn modelId="{EA8CBD91-F39A-426E-8EF8-DF02279F8E6E}" type="presOf" srcId="{E04D20F7-6D8D-4FCB-9224-7EA5D0EB54FA}" destId="{DA194DBA-CA9F-449A-B71D-BF59E7F5DEA2}" srcOrd="0" destOrd="0" presId="urn:microsoft.com/office/officeart/2005/8/layout/vList2"/>
    <dgm:cxn modelId="{590813E3-B645-4745-94E7-2FF05C0C0842}" type="presOf" srcId="{D98FFFE1-11B5-4E14-9C29-F633B98316FF}" destId="{660C96FE-785B-4963-BAB4-AC7E0A240DAB}" srcOrd="0" destOrd="0" presId="urn:microsoft.com/office/officeart/2005/8/layout/vList2"/>
    <dgm:cxn modelId="{E249A84B-6CC4-4FB7-B649-FFE7064F8A27}" srcId="{545565BE-824C-4147-B7F8-08A2C402D694}" destId="{D98FFFE1-11B5-4E14-9C29-F633B98316FF}" srcOrd="1" destOrd="0" parTransId="{4C4CB25E-E8DD-4C28-BA31-DDCED5F2F84E}" sibTransId="{024C4124-8C1D-47F0-AA35-7FD1D2D061B5}"/>
    <dgm:cxn modelId="{F6FEFFE3-C0A1-47E5-9028-2CD6F0F58AAD}" type="presParOf" srcId="{153D4C9C-CE75-4801-A4E0-0E7B85DF07D8}" destId="{DA194DBA-CA9F-449A-B71D-BF59E7F5DEA2}" srcOrd="0" destOrd="0" presId="urn:microsoft.com/office/officeart/2005/8/layout/vList2"/>
    <dgm:cxn modelId="{87C2616D-4A2D-4E79-B561-BEB2AC3A778C}" type="presParOf" srcId="{153D4C9C-CE75-4801-A4E0-0E7B85DF07D8}" destId="{A162481D-4455-4CE8-AA43-51AF99DF1CE7}" srcOrd="1" destOrd="0" presId="urn:microsoft.com/office/officeart/2005/8/layout/vList2"/>
    <dgm:cxn modelId="{2F852504-B618-4926-A02F-B128E260BBA9}" type="presParOf" srcId="{153D4C9C-CE75-4801-A4E0-0E7B85DF07D8}" destId="{660C96FE-785B-4963-BAB4-AC7E0A240DAB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A342D05-851C-48FB-BD2B-01ED17CE1D4D}" type="doc">
      <dgm:prSet loTypeId="urn:microsoft.com/office/officeart/2005/8/layout/vList2" loCatId="list" qsTypeId="urn:microsoft.com/office/officeart/2005/8/quickstyle/3d4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F5A5F07-B1A2-4F57-9A15-3BC1BB6E004C}">
      <dgm:prSet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pPr algn="ctr" rtl="0"/>
          <a:r>
            <a:rPr lang="ru-RU" b="1" i="0" baseline="0" dirty="0" smtClean="0">
              <a:solidFill>
                <a:schemeClr val="accent6">
                  <a:lumMod val="50000"/>
                </a:schemeClr>
              </a:solidFill>
            </a:rPr>
            <a:t>Исследовательская выборка</a:t>
          </a:r>
          <a:endParaRPr lang="ru-RU" dirty="0">
            <a:solidFill>
              <a:schemeClr val="accent6">
                <a:lumMod val="50000"/>
              </a:schemeClr>
            </a:solidFill>
          </a:endParaRPr>
        </a:p>
      </dgm:t>
    </dgm:pt>
    <dgm:pt modelId="{1D23A59D-2F75-499E-B15A-55F74362E3E9}" type="parTrans" cxnId="{0EB76403-FF60-412C-93D6-ACAB7255260D}">
      <dgm:prSet/>
      <dgm:spPr/>
      <dgm:t>
        <a:bodyPr/>
        <a:lstStyle/>
        <a:p>
          <a:endParaRPr lang="ru-RU"/>
        </a:p>
      </dgm:t>
    </dgm:pt>
    <dgm:pt modelId="{0AC09680-7133-4202-828F-096481701FC7}" type="sibTrans" cxnId="{0EB76403-FF60-412C-93D6-ACAB7255260D}">
      <dgm:prSet/>
      <dgm:spPr/>
      <dgm:t>
        <a:bodyPr/>
        <a:lstStyle/>
        <a:p>
          <a:endParaRPr lang="ru-RU"/>
        </a:p>
      </dgm:t>
    </dgm:pt>
    <dgm:pt modelId="{232269EA-B2B6-4144-8D73-B33DDF6A155F}">
      <dgm:prSet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pPr rtl="0"/>
          <a:r>
            <a:rPr lang="ru-RU" b="0" i="0" baseline="0" dirty="0" smtClean="0">
              <a:solidFill>
                <a:schemeClr val="accent6">
                  <a:lumMod val="50000"/>
                </a:schemeClr>
              </a:solidFill>
            </a:rPr>
            <a:t>54 учащихся восьмых классов</a:t>
          </a:r>
          <a:endParaRPr lang="ru-RU" dirty="0">
            <a:solidFill>
              <a:schemeClr val="accent6">
                <a:lumMod val="50000"/>
              </a:schemeClr>
            </a:solidFill>
          </a:endParaRPr>
        </a:p>
      </dgm:t>
    </dgm:pt>
    <dgm:pt modelId="{4F2CB6E0-51F1-4B09-93E5-BCB0E3C2E95A}" type="parTrans" cxnId="{C373DF8C-8506-4A12-AC22-4B118D05D089}">
      <dgm:prSet/>
      <dgm:spPr/>
      <dgm:t>
        <a:bodyPr/>
        <a:lstStyle/>
        <a:p>
          <a:endParaRPr lang="ru-RU"/>
        </a:p>
      </dgm:t>
    </dgm:pt>
    <dgm:pt modelId="{5D733FB3-2F51-4202-ABD4-4CBDC7DF8138}" type="sibTrans" cxnId="{C373DF8C-8506-4A12-AC22-4B118D05D089}">
      <dgm:prSet/>
      <dgm:spPr/>
      <dgm:t>
        <a:bodyPr/>
        <a:lstStyle/>
        <a:p>
          <a:endParaRPr lang="ru-RU"/>
        </a:p>
      </dgm:t>
    </dgm:pt>
    <dgm:pt modelId="{72921CAE-18C9-4549-AB2E-DF049D78671B}">
      <dgm:prSet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pPr rtl="0"/>
          <a:r>
            <a:rPr lang="ru-RU" b="0" i="0" baseline="0" dirty="0" smtClean="0">
              <a:solidFill>
                <a:schemeClr val="accent6">
                  <a:lumMod val="50000"/>
                </a:schemeClr>
              </a:solidFill>
            </a:rPr>
            <a:t>27,8 % - юноши, 72,2% - девушки</a:t>
          </a:r>
          <a:endParaRPr lang="ru-RU" dirty="0">
            <a:solidFill>
              <a:schemeClr val="accent6">
                <a:lumMod val="50000"/>
              </a:schemeClr>
            </a:solidFill>
          </a:endParaRPr>
        </a:p>
      </dgm:t>
    </dgm:pt>
    <dgm:pt modelId="{9CEAE712-4A97-4171-8787-CA2CF9B36B88}" type="parTrans" cxnId="{AD3ED871-8E10-4C85-BA75-1A8BF6F010EB}">
      <dgm:prSet/>
      <dgm:spPr/>
      <dgm:t>
        <a:bodyPr/>
        <a:lstStyle/>
        <a:p>
          <a:endParaRPr lang="ru-RU"/>
        </a:p>
      </dgm:t>
    </dgm:pt>
    <dgm:pt modelId="{E9864DDF-2A9E-4A17-97FC-A2A5A1AB03B0}" type="sibTrans" cxnId="{AD3ED871-8E10-4C85-BA75-1A8BF6F010EB}">
      <dgm:prSet/>
      <dgm:spPr/>
      <dgm:t>
        <a:bodyPr/>
        <a:lstStyle/>
        <a:p>
          <a:endParaRPr lang="ru-RU"/>
        </a:p>
      </dgm:t>
    </dgm:pt>
    <dgm:pt modelId="{93354F44-D165-4808-B7B9-522F8E3855FE}">
      <dgm:prSet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pPr rtl="0"/>
          <a:r>
            <a:rPr lang="ru-RU" b="0" i="0" baseline="0" dirty="0" smtClean="0">
              <a:solidFill>
                <a:schemeClr val="accent6">
                  <a:lumMod val="50000"/>
                </a:schemeClr>
              </a:solidFill>
            </a:rPr>
            <a:t>8 «А» - 53,7%,  8 «Б» -46,3 %</a:t>
          </a:r>
          <a:endParaRPr lang="ru-RU" dirty="0">
            <a:solidFill>
              <a:schemeClr val="accent6">
                <a:lumMod val="50000"/>
              </a:schemeClr>
            </a:solidFill>
          </a:endParaRPr>
        </a:p>
      </dgm:t>
    </dgm:pt>
    <dgm:pt modelId="{1A19FA4B-4965-4D32-99BA-9804DB4A87C8}" type="parTrans" cxnId="{D52C8107-D7F7-4E64-B358-552155FE79C6}">
      <dgm:prSet/>
      <dgm:spPr/>
      <dgm:t>
        <a:bodyPr/>
        <a:lstStyle/>
        <a:p>
          <a:endParaRPr lang="ru-RU"/>
        </a:p>
      </dgm:t>
    </dgm:pt>
    <dgm:pt modelId="{E957C2D5-45BA-4997-AEFD-A592C702A574}" type="sibTrans" cxnId="{D52C8107-D7F7-4E64-B358-552155FE79C6}">
      <dgm:prSet/>
      <dgm:spPr/>
      <dgm:t>
        <a:bodyPr/>
        <a:lstStyle/>
        <a:p>
          <a:endParaRPr lang="ru-RU"/>
        </a:p>
      </dgm:t>
    </dgm:pt>
    <dgm:pt modelId="{2F560C52-23DA-4F54-94EB-A1C943BD7CE7}" type="pres">
      <dgm:prSet presAssocID="{5A342D05-851C-48FB-BD2B-01ED17CE1D4D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697670B-5E10-4314-9E5D-003E253F590D}" type="pres">
      <dgm:prSet presAssocID="{3F5A5F07-B1A2-4F57-9A15-3BC1BB6E004C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EF47AB8-14EC-475C-8B83-1AAF8C2B3902}" type="pres">
      <dgm:prSet presAssocID="{0AC09680-7133-4202-828F-096481701FC7}" presName="spacer" presStyleCnt="0"/>
      <dgm:spPr/>
    </dgm:pt>
    <dgm:pt modelId="{1E5837D2-17B2-42AD-BA39-1827C61FB952}" type="pres">
      <dgm:prSet presAssocID="{232269EA-B2B6-4144-8D73-B33DDF6A155F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CBEC9DD-D0BB-4ED1-A0A6-9BB226D4C413}" type="pres">
      <dgm:prSet presAssocID="{5D733FB3-2F51-4202-ABD4-4CBDC7DF8138}" presName="spacer" presStyleCnt="0"/>
      <dgm:spPr/>
    </dgm:pt>
    <dgm:pt modelId="{A5ADB8F3-09B5-409F-8CEE-3DCA18D57264}" type="pres">
      <dgm:prSet presAssocID="{72921CAE-18C9-4549-AB2E-DF049D78671B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B2EA2C6-B79F-466D-8983-8E7A0348DD77}" type="pres">
      <dgm:prSet presAssocID="{E9864DDF-2A9E-4A17-97FC-A2A5A1AB03B0}" presName="spacer" presStyleCnt="0"/>
      <dgm:spPr/>
    </dgm:pt>
    <dgm:pt modelId="{2E7BAE14-ECCF-4155-9435-6A3DE2FD04B0}" type="pres">
      <dgm:prSet presAssocID="{93354F44-D165-4808-B7B9-522F8E3855FE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373DF8C-8506-4A12-AC22-4B118D05D089}" srcId="{5A342D05-851C-48FB-BD2B-01ED17CE1D4D}" destId="{232269EA-B2B6-4144-8D73-B33DDF6A155F}" srcOrd="1" destOrd="0" parTransId="{4F2CB6E0-51F1-4B09-93E5-BCB0E3C2E95A}" sibTransId="{5D733FB3-2F51-4202-ABD4-4CBDC7DF8138}"/>
    <dgm:cxn modelId="{FEADAE98-5FEC-4A49-8122-2419F7855433}" type="presOf" srcId="{72921CAE-18C9-4549-AB2E-DF049D78671B}" destId="{A5ADB8F3-09B5-409F-8CEE-3DCA18D57264}" srcOrd="0" destOrd="0" presId="urn:microsoft.com/office/officeart/2005/8/layout/vList2"/>
    <dgm:cxn modelId="{88D795A0-E5E0-43A5-9AAF-4C13F09D2821}" type="presOf" srcId="{5A342D05-851C-48FB-BD2B-01ED17CE1D4D}" destId="{2F560C52-23DA-4F54-94EB-A1C943BD7CE7}" srcOrd="0" destOrd="0" presId="urn:microsoft.com/office/officeart/2005/8/layout/vList2"/>
    <dgm:cxn modelId="{0EB76403-FF60-412C-93D6-ACAB7255260D}" srcId="{5A342D05-851C-48FB-BD2B-01ED17CE1D4D}" destId="{3F5A5F07-B1A2-4F57-9A15-3BC1BB6E004C}" srcOrd="0" destOrd="0" parTransId="{1D23A59D-2F75-499E-B15A-55F74362E3E9}" sibTransId="{0AC09680-7133-4202-828F-096481701FC7}"/>
    <dgm:cxn modelId="{FD44D054-7898-4E4A-B2CB-85AB681212FE}" type="presOf" srcId="{93354F44-D165-4808-B7B9-522F8E3855FE}" destId="{2E7BAE14-ECCF-4155-9435-6A3DE2FD04B0}" srcOrd="0" destOrd="0" presId="urn:microsoft.com/office/officeart/2005/8/layout/vList2"/>
    <dgm:cxn modelId="{D52C8107-D7F7-4E64-B358-552155FE79C6}" srcId="{5A342D05-851C-48FB-BD2B-01ED17CE1D4D}" destId="{93354F44-D165-4808-B7B9-522F8E3855FE}" srcOrd="3" destOrd="0" parTransId="{1A19FA4B-4965-4D32-99BA-9804DB4A87C8}" sibTransId="{E957C2D5-45BA-4997-AEFD-A592C702A574}"/>
    <dgm:cxn modelId="{AD3ED871-8E10-4C85-BA75-1A8BF6F010EB}" srcId="{5A342D05-851C-48FB-BD2B-01ED17CE1D4D}" destId="{72921CAE-18C9-4549-AB2E-DF049D78671B}" srcOrd="2" destOrd="0" parTransId="{9CEAE712-4A97-4171-8787-CA2CF9B36B88}" sibTransId="{E9864DDF-2A9E-4A17-97FC-A2A5A1AB03B0}"/>
    <dgm:cxn modelId="{228FAC1A-76B8-40F0-B633-21C7789BBB1B}" type="presOf" srcId="{3F5A5F07-B1A2-4F57-9A15-3BC1BB6E004C}" destId="{F697670B-5E10-4314-9E5D-003E253F590D}" srcOrd="0" destOrd="0" presId="urn:microsoft.com/office/officeart/2005/8/layout/vList2"/>
    <dgm:cxn modelId="{D67D88C5-2DC6-4139-A5A5-C72DEC0B5C08}" type="presOf" srcId="{232269EA-B2B6-4144-8D73-B33DDF6A155F}" destId="{1E5837D2-17B2-42AD-BA39-1827C61FB952}" srcOrd="0" destOrd="0" presId="urn:microsoft.com/office/officeart/2005/8/layout/vList2"/>
    <dgm:cxn modelId="{F4350E45-A80E-460D-8B33-EE42D17DFF61}" type="presParOf" srcId="{2F560C52-23DA-4F54-94EB-A1C943BD7CE7}" destId="{F697670B-5E10-4314-9E5D-003E253F590D}" srcOrd="0" destOrd="0" presId="urn:microsoft.com/office/officeart/2005/8/layout/vList2"/>
    <dgm:cxn modelId="{6763D540-FA38-4C05-AD49-1E640C7D7811}" type="presParOf" srcId="{2F560C52-23DA-4F54-94EB-A1C943BD7CE7}" destId="{2EF47AB8-14EC-475C-8B83-1AAF8C2B3902}" srcOrd="1" destOrd="0" presId="urn:microsoft.com/office/officeart/2005/8/layout/vList2"/>
    <dgm:cxn modelId="{940A4CE4-E726-4769-B9AB-028C5F67A3CC}" type="presParOf" srcId="{2F560C52-23DA-4F54-94EB-A1C943BD7CE7}" destId="{1E5837D2-17B2-42AD-BA39-1827C61FB952}" srcOrd="2" destOrd="0" presId="urn:microsoft.com/office/officeart/2005/8/layout/vList2"/>
    <dgm:cxn modelId="{6A34EC01-52C2-468C-A00E-B1A34652893C}" type="presParOf" srcId="{2F560C52-23DA-4F54-94EB-A1C943BD7CE7}" destId="{6CBEC9DD-D0BB-4ED1-A0A6-9BB226D4C413}" srcOrd="3" destOrd="0" presId="urn:microsoft.com/office/officeart/2005/8/layout/vList2"/>
    <dgm:cxn modelId="{86756C7D-8075-48E8-A9B7-056EF4EA3D20}" type="presParOf" srcId="{2F560C52-23DA-4F54-94EB-A1C943BD7CE7}" destId="{A5ADB8F3-09B5-409F-8CEE-3DCA18D57264}" srcOrd="4" destOrd="0" presId="urn:microsoft.com/office/officeart/2005/8/layout/vList2"/>
    <dgm:cxn modelId="{3BB2E283-D5D9-4A62-9786-993B1487B2CE}" type="presParOf" srcId="{2F560C52-23DA-4F54-94EB-A1C943BD7CE7}" destId="{EB2EA2C6-B79F-466D-8983-8E7A0348DD77}" srcOrd="5" destOrd="0" presId="urn:microsoft.com/office/officeart/2005/8/layout/vList2"/>
    <dgm:cxn modelId="{7F4DBA8A-6CF6-4098-96F1-18E8F05A8840}" type="presParOf" srcId="{2F560C52-23DA-4F54-94EB-A1C943BD7CE7}" destId="{2E7BAE14-ECCF-4155-9435-6A3DE2FD04B0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4BF4A9E-4035-425A-88BC-45320AEA5AE4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DE9802C-DBE8-4F3F-AEBF-CF9A60533FAA}">
      <dgm:prSet/>
      <dgm:spPr>
        <a:solidFill>
          <a:schemeClr val="accent1">
            <a:lumMod val="40000"/>
            <a:lumOff val="60000"/>
          </a:schemeClr>
        </a:solidFill>
        <a:ln>
          <a:solidFill>
            <a:schemeClr val="accent1">
              <a:lumMod val="20000"/>
              <a:lumOff val="80000"/>
            </a:schemeClr>
          </a:solidFill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pPr rtl="0"/>
          <a:r>
            <a:rPr lang="ru-RU" b="1" dirty="0" smtClean="0">
              <a:solidFill>
                <a:schemeClr val="accent6">
                  <a:lumMod val="50000"/>
                </a:schemeClr>
              </a:solidFill>
            </a:rPr>
            <a:t>Исследовательская база</a:t>
          </a:r>
          <a:endParaRPr lang="ru-RU" dirty="0">
            <a:solidFill>
              <a:schemeClr val="accent6">
                <a:lumMod val="50000"/>
              </a:schemeClr>
            </a:solidFill>
          </a:endParaRPr>
        </a:p>
      </dgm:t>
    </dgm:pt>
    <dgm:pt modelId="{2F4906A6-0F4D-4C41-AAF1-E2C9FD05246D}" type="parTrans" cxnId="{C24C186A-D045-4102-AD5F-557160C0CDDF}">
      <dgm:prSet/>
      <dgm:spPr/>
      <dgm:t>
        <a:bodyPr/>
        <a:lstStyle/>
        <a:p>
          <a:endParaRPr lang="ru-RU"/>
        </a:p>
      </dgm:t>
    </dgm:pt>
    <dgm:pt modelId="{260E8BC2-BC05-4BE5-87FA-8A9BBE8997AA}" type="sibTrans" cxnId="{C24C186A-D045-4102-AD5F-557160C0CDDF}">
      <dgm:prSet/>
      <dgm:spPr/>
      <dgm:t>
        <a:bodyPr/>
        <a:lstStyle/>
        <a:p>
          <a:endParaRPr lang="ru-RU"/>
        </a:p>
      </dgm:t>
    </dgm:pt>
    <dgm:pt modelId="{35F0ACC9-9018-4E53-BA3A-0BD4F2D853A4}">
      <dgm:prSet/>
      <dgm:spPr>
        <a:noFill/>
        <a:ln>
          <a:noFill/>
        </a:ln>
        <a:effectLst>
          <a:glow rad="63500">
            <a:schemeClr val="accent1">
              <a:satMod val="175000"/>
              <a:alpha val="40000"/>
            </a:schemeClr>
          </a:glow>
          <a:softEdge rad="127000"/>
        </a:effectLst>
      </dgm:spPr>
      <dgm:t>
        <a:bodyPr/>
        <a:lstStyle/>
        <a:p>
          <a:pPr rtl="0"/>
          <a:r>
            <a:rPr lang="ru-RU" dirty="0" smtClean="0"/>
            <a:t>СП «Пугачевская, 6а» ГБОУ города Москвы Гимназии №1505 «Московская городская педагогическая гимназия-лаборатория»</a:t>
          </a:r>
          <a:endParaRPr lang="ru-RU" dirty="0"/>
        </a:p>
      </dgm:t>
    </dgm:pt>
    <dgm:pt modelId="{0FE36511-DB0D-42D4-A043-432618041E82}" type="parTrans" cxnId="{E23B8A23-29ED-47BF-ABD0-8E6F12BA29A1}">
      <dgm:prSet/>
      <dgm:spPr/>
      <dgm:t>
        <a:bodyPr/>
        <a:lstStyle/>
        <a:p>
          <a:endParaRPr lang="ru-RU"/>
        </a:p>
      </dgm:t>
    </dgm:pt>
    <dgm:pt modelId="{42F6F73D-884A-4988-91CD-391ADB8A897E}" type="sibTrans" cxnId="{E23B8A23-29ED-47BF-ABD0-8E6F12BA29A1}">
      <dgm:prSet/>
      <dgm:spPr/>
      <dgm:t>
        <a:bodyPr/>
        <a:lstStyle/>
        <a:p>
          <a:endParaRPr lang="ru-RU"/>
        </a:p>
      </dgm:t>
    </dgm:pt>
    <dgm:pt modelId="{13877485-89DA-4DF0-8F92-6173DF5B2FAF}" type="pres">
      <dgm:prSet presAssocID="{F4BF4A9E-4035-425A-88BC-45320AEA5AE4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D487836E-38A5-48C6-ACA9-094C95AA413F}" type="pres">
      <dgm:prSet presAssocID="{2DE9802C-DBE8-4F3F-AEBF-CF9A60533FAA}" presName="linNode" presStyleCnt="0"/>
      <dgm:spPr/>
    </dgm:pt>
    <dgm:pt modelId="{474452AA-BAB9-4625-BBE0-5B867B4B418C}" type="pres">
      <dgm:prSet presAssocID="{2DE9802C-DBE8-4F3F-AEBF-CF9A60533FAA}" presName="parentShp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3310D78-353F-4DFB-B4D5-51670031627A}" type="pres">
      <dgm:prSet presAssocID="{2DE9802C-DBE8-4F3F-AEBF-CF9A60533FAA}" presName="childShp" presStyleLbl="bg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DFE6115-20C4-4401-B497-5F82F62E0638}" type="presOf" srcId="{2DE9802C-DBE8-4F3F-AEBF-CF9A60533FAA}" destId="{474452AA-BAB9-4625-BBE0-5B867B4B418C}" srcOrd="0" destOrd="0" presId="urn:microsoft.com/office/officeart/2005/8/layout/vList6"/>
    <dgm:cxn modelId="{C24C186A-D045-4102-AD5F-557160C0CDDF}" srcId="{F4BF4A9E-4035-425A-88BC-45320AEA5AE4}" destId="{2DE9802C-DBE8-4F3F-AEBF-CF9A60533FAA}" srcOrd="0" destOrd="0" parTransId="{2F4906A6-0F4D-4C41-AAF1-E2C9FD05246D}" sibTransId="{260E8BC2-BC05-4BE5-87FA-8A9BBE8997AA}"/>
    <dgm:cxn modelId="{C311DF9B-9FA5-4BD8-8D2F-1A56054BF9CD}" type="presOf" srcId="{F4BF4A9E-4035-425A-88BC-45320AEA5AE4}" destId="{13877485-89DA-4DF0-8F92-6173DF5B2FAF}" srcOrd="0" destOrd="0" presId="urn:microsoft.com/office/officeart/2005/8/layout/vList6"/>
    <dgm:cxn modelId="{E23B8A23-29ED-47BF-ABD0-8E6F12BA29A1}" srcId="{2DE9802C-DBE8-4F3F-AEBF-CF9A60533FAA}" destId="{35F0ACC9-9018-4E53-BA3A-0BD4F2D853A4}" srcOrd="0" destOrd="0" parTransId="{0FE36511-DB0D-42D4-A043-432618041E82}" sibTransId="{42F6F73D-884A-4988-91CD-391ADB8A897E}"/>
    <dgm:cxn modelId="{C076ABA2-0D76-4A88-B008-0E7A6CCFECE0}" type="presOf" srcId="{35F0ACC9-9018-4E53-BA3A-0BD4F2D853A4}" destId="{A3310D78-353F-4DFB-B4D5-51670031627A}" srcOrd="0" destOrd="0" presId="urn:microsoft.com/office/officeart/2005/8/layout/vList6"/>
    <dgm:cxn modelId="{C2FA2A0E-46A2-4552-B5DF-4F5C37A685A0}" type="presParOf" srcId="{13877485-89DA-4DF0-8F92-6173DF5B2FAF}" destId="{D487836E-38A5-48C6-ACA9-094C95AA413F}" srcOrd="0" destOrd="0" presId="urn:microsoft.com/office/officeart/2005/8/layout/vList6"/>
    <dgm:cxn modelId="{44DD3F40-DCD8-475F-9F17-C8D2DD5C8F7F}" type="presParOf" srcId="{D487836E-38A5-48C6-ACA9-094C95AA413F}" destId="{474452AA-BAB9-4625-BBE0-5B867B4B418C}" srcOrd="0" destOrd="0" presId="urn:microsoft.com/office/officeart/2005/8/layout/vList6"/>
    <dgm:cxn modelId="{E09DEACC-A6F9-4CC3-9B65-6DE42F5B77C0}" type="presParOf" srcId="{D487836E-38A5-48C6-ACA9-094C95AA413F}" destId="{A3310D78-353F-4DFB-B4D5-51670031627A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AFF51148-6564-4F58-91BE-89CC4FBD2C5B}" type="doc">
      <dgm:prSet loTypeId="urn:microsoft.com/office/officeart/2005/8/layout/radial1" loCatId="cycle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AFD856D-78AB-48CD-A561-68064EB5A3D0}">
      <dgm:prSet/>
      <dgm:spPr/>
      <dgm:t>
        <a:bodyPr/>
        <a:lstStyle/>
        <a:p>
          <a:pPr rtl="0"/>
          <a:r>
            <a:rPr lang="ru-RU" b="1" dirty="0" smtClean="0"/>
            <a:t>Виды застенчивости</a:t>
          </a:r>
          <a:endParaRPr lang="ru-RU" dirty="0"/>
        </a:p>
      </dgm:t>
    </dgm:pt>
    <dgm:pt modelId="{A5533627-52A7-43C4-BACA-A4C20C47DB30}" type="parTrans" cxnId="{41AA465F-49E7-4A2A-879A-0B606196B096}">
      <dgm:prSet/>
      <dgm:spPr/>
      <dgm:t>
        <a:bodyPr/>
        <a:lstStyle/>
        <a:p>
          <a:endParaRPr lang="ru-RU"/>
        </a:p>
      </dgm:t>
    </dgm:pt>
    <dgm:pt modelId="{A5620C38-D74B-436D-91EF-4CB12E411EA4}" type="sibTrans" cxnId="{41AA465F-49E7-4A2A-879A-0B606196B096}">
      <dgm:prSet/>
      <dgm:spPr/>
      <dgm:t>
        <a:bodyPr/>
        <a:lstStyle/>
        <a:p>
          <a:endParaRPr lang="ru-RU"/>
        </a:p>
      </dgm:t>
    </dgm:pt>
    <dgm:pt modelId="{CF3F7807-171E-42FD-AACC-65471B1D17D3}">
      <dgm:prSet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pPr rtl="0"/>
          <a:r>
            <a:rPr lang="ru-RU" sz="1800" i="0" baseline="0" dirty="0" smtClean="0"/>
            <a:t>Тотальная Ситуативная</a:t>
          </a:r>
          <a:endParaRPr lang="ru-RU" sz="1800" dirty="0"/>
        </a:p>
      </dgm:t>
    </dgm:pt>
    <dgm:pt modelId="{17B702EB-CBAD-42BE-8C7F-513B210A3769}" type="parTrans" cxnId="{D4143AC3-BD44-4A59-A91A-8ADF92A06BA1}">
      <dgm:prSet/>
      <dgm:spPr/>
      <dgm:t>
        <a:bodyPr/>
        <a:lstStyle/>
        <a:p>
          <a:endParaRPr lang="ru-RU"/>
        </a:p>
      </dgm:t>
    </dgm:pt>
    <dgm:pt modelId="{0F1729B3-04D4-4393-84A4-56AB6A79BF28}" type="sibTrans" cxnId="{D4143AC3-BD44-4A59-A91A-8ADF92A06BA1}">
      <dgm:prSet/>
      <dgm:spPr/>
      <dgm:t>
        <a:bodyPr/>
        <a:lstStyle/>
        <a:p>
          <a:endParaRPr lang="ru-RU"/>
        </a:p>
      </dgm:t>
    </dgm:pt>
    <dgm:pt modelId="{83AD0089-F66A-4ADB-B325-D56118E84177}">
      <dgm:prSet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pPr rtl="0"/>
          <a:r>
            <a:rPr lang="ru-RU" i="0" baseline="0" dirty="0" smtClean="0"/>
            <a:t>Внешняя Внутренняя</a:t>
          </a:r>
          <a:endParaRPr lang="ru-RU" dirty="0"/>
        </a:p>
      </dgm:t>
    </dgm:pt>
    <dgm:pt modelId="{3EFF54A6-6BDB-43C2-9145-DEB038501F42}" type="parTrans" cxnId="{F1C25768-5834-4F7D-BA13-6E3B8FBAF642}">
      <dgm:prSet/>
      <dgm:spPr/>
      <dgm:t>
        <a:bodyPr/>
        <a:lstStyle/>
        <a:p>
          <a:endParaRPr lang="ru-RU"/>
        </a:p>
      </dgm:t>
    </dgm:pt>
    <dgm:pt modelId="{4DC8762E-EE18-4B6C-8E34-376DC8A4549E}" type="sibTrans" cxnId="{F1C25768-5834-4F7D-BA13-6E3B8FBAF642}">
      <dgm:prSet/>
      <dgm:spPr/>
      <dgm:t>
        <a:bodyPr/>
        <a:lstStyle/>
        <a:p>
          <a:endParaRPr lang="ru-RU"/>
        </a:p>
      </dgm:t>
    </dgm:pt>
    <dgm:pt modelId="{61DC0C70-352F-46A1-9AFC-0563BDCCF6F0}">
      <dgm:prSet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pPr rtl="0"/>
          <a:r>
            <a:rPr lang="ru-RU" i="0" baseline="0" dirty="0" smtClean="0"/>
            <a:t>Застенчивые интроверты Застенчивые экстраверты</a:t>
          </a:r>
          <a:endParaRPr lang="ru-RU" dirty="0"/>
        </a:p>
      </dgm:t>
    </dgm:pt>
    <dgm:pt modelId="{DF536D30-B15D-4372-B3E3-C8BBEF6E8951}" type="parTrans" cxnId="{DC813892-6B52-431B-AF10-4D8CC9D1CAD9}">
      <dgm:prSet/>
      <dgm:spPr/>
      <dgm:t>
        <a:bodyPr/>
        <a:lstStyle/>
        <a:p>
          <a:endParaRPr lang="ru-RU"/>
        </a:p>
      </dgm:t>
    </dgm:pt>
    <dgm:pt modelId="{F251EE92-B477-4DBA-9D00-DE64A1B5549D}" type="sibTrans" cxnId="{DC813892-6B52-431B-AF10-4D8CC9D1CAD9}">
      <dgm:prSet/>
      <dgm:spPr/>
      <dgm:t>
        <a:bodyPr/>
        <a:lstStyle/>
        <a:p>
          <a:endParaRPr lang="ru-RU"/>
        </a:p>
      </dgm:t>
    </dgm:pt>
    <dgm:pt modelId="{D24DB35B-89A4-4C19-A6BD-1C20A4B8B074}">
      <dgm:prSet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pPr rtl="0"/>
          <a:r>
            <a:rPr lang="ru-RU" sz="1600" i="0" baseline="0" dirty="0" smtClean="0"/>
            <a:t>Истинная Мнимая</a:t>
          </a:r>
          <a:endParaRPr lang="ru-RU" sz="1600" dirty="0"/>
        </a:p>
      </dgm:t>
    </dgm:pt>
    <dgm:pt modelId="{89625608-916D-43B4-95DD-9EDBE66CE33B}" type="parTrans" cxnId="{800427F4-9D34-43C3-82F2-295B35987A85}">
      <dgm:prSet/>
      <dgm:spPr/>
      <dgm:t>
        <a:bodyPr/>
        <a:lstStyle/>
        <a:p>
          <a:endParaRPr lang="ru-RU"/>
        </a:p>
      </dgm:t>
    </dgm:pt>
    <dgm:pt modelId="{CCA9D59B-B1B9-4A45-B49E-CF2F6881923B}" type="sibTrans" cxnId="{800427F4-9D34-43C3-82F2-295B35987A85}">
      <dgm:prSet/>
      <dgm:spPr/>
      <dgm:t>
        <a:bodyPr/>
        <a:lstStyle/>
        <a:p>
          <a:endParaRPr lang="ru-RU"/>
        </a:p>
      </dgm:t>
    </dgm:pt>
    <dgm:pt modelId="{FECBE897-E1C7-49A2-AC04-164506111089}" type="pres">
      <dgm:prSet presAssocID="{AFF51148-6564-4F58-91BE-89CC4FBD2C5B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B398AF6-A6E3-4705-BC34-117461F6762D}" type="pres">
      <dgm:prSet presAssocID="{4AFD856D-78AB-48CD-A561-68064EB5A3D0}" presName="centerShape" presStyleLbl="node0" presStyleIdx="0" presStyleCnt="1" custScaleX="114742" custScaleY="114929"/>
      <dgm:spPr/>
      <dgm:t>
        <a:bodyPr/>
        <a:lstStyle/>
        <a:p>
          <a:endParaRPr lang="ru-RU"/>
        </a:p>
      </dgm:t>
    </dgm:pt>
    <dgm:pt modelId="{1AD9A9CC-132B-4CCA-86F0-AD0C3C22BF99}" type="pres">
      <dgm:prSet presAssocID="{17B702EB-CBAD-42BE-8C7F-513B210A3769}" presName="Name9" presStyleLbl="parChTrans1D2" presStyleIdx="0" presStyleCnt="4"/>
      <dgm:spPr/>
      <dgm:t>
        <a:bodyPr/>
        <a:lstStyle/>
        <a:p>
          <a:endParaRPr lang="ru-RU"/>
        </a:p>
      </dgm:t>
    </dgm:pt>
    <dgm:pt modelId="{FFEC1B26-692E-43C5-A282-092C96FB9098}" type="pres">
      <dgm:prSet presAssocID="{17B702EB-CBAD-42BE-8C7F-513B210A3769}" presName="connTx" presStyleLbl="parChTrans1D2" presStyleIdx="0" presStyleCnt="4"/>
      <dgm:spPr/>
      <dgm:t>
        <a:bodyPr/>
        <a:lstStyle/>
        <a:p>
          <a:endParaRPr lang="ru-RU"/>
        </a:p>
      </dgm:t>
    </dgm:pt>
    <dgm:pt modelId="{CDE7357D-188B-40A4-88F1-FC3FCD1F04FD}" type="pres">
      <dgm:prSet presAssocID="{CF3F7807-171E-42FD-AACC-65471B1D17D3}" presName="node" presStyleLbl="node1" presStyleIdx="0" presStyleCnt="4" custScaleX="151814" custScaleY="119526" custRadScaleRad="99141" custRadScaleInc="-453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4B1D1B2-A68E-441F-882E-EEDE113FC375}" type="pres">
      <dgm:prSet presAssocID="{3EFF54A6-6BDB-43C2-9145-DEB038501F42}" presName="Name9" presStyleLbl="parChTrans1D2" presStyleIdx="1" presStyleCnt="4"/>
      <dgm:spPr/>
      <dgm:t>
        <a:bodyPr/>
        <a:lstStyle/>
        <a:p>
          <a:endParaRPr lang="ru-RU"/>
        </a:p>
      </dgm:t>
    </dgm:pt>
    <dgm:pt modelId="{D0EF42F9-E175-492D-B71E-705353FAB6E1}" type="pres">
      <dgm:prSet presAssocID="{3EFF54A6-6BDB-43C2-9145-DEB038501F42}" presName="connTx" presStyleLbl="parChTrans1D2" presStyleIdx="1" presStyleCnt="4"/>
      <dgm:spPr/>
      <dgm:t>
        <a:bodyPr/>
        <a:lstStyle/>
        <a:p>
          <a:endParaRPr lang="ru-RU"/>
        </a:p>
      </dgm:t>
    </dgm:pt>
    <dgm:pt modelId="{62B0C6CB-1CF8-42D9-9911-741932F38992}" type="pres">
      <dgm:prSet presAssocID="{83AD0089-F66A-4ADB-B325-D56118E84177}" presName="node" presStyleLbl="node1" presStyleIdx="1" presStyleCnt="4" custScaleX="149804" custScaleY="131055" custRadScaleRad="116048" custRadScaleInc="196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11A2EE2-A4B5-4DE7-8839-AFDD0D82B324}" type="pres">
      <dgm:prSet presAssocID="{DF536D30-B15D-4372-B3E3-C8BBEF6E8951}" presName="Name9" presStyleLbl="parChTrans1D2" presStyleIdx="2" presStyleCnt="4"/>
      <dgm:spPr/>
      <dgm:t>
        <a:bodyPr/>
        <a:lstStyle/>
        <a:p>
          <a:endParaRPr lang="ru-RU"/>
        </a:p>
      </dgm:t>
    </dgm:pt>
    <dgm:pt modelId="{58D1DBF4-8545-465D-B76B-836899749386}" type="pres">
      <dgm:prSet presAssocID="{DF536D30-B15D-4372-B3E3-C8BBEF6E8951}" presName="connTx" presStyleLbl="parChTrans1D2" presStyleIdx="2" presStyleCnt="4"/>
      <dgm:spPr/>
      <dgm:t>
        <a:bodyPr/>
        <a:lstStyle/>
        <a:p>
          <a:endParaRPr lang="ru-RU"/>
        </a:p>
      </dgm:t>
    </dgm:pt>
    <dgm:pt modelId="{E9AA9540-B34B-4BBD-9959-5909981E564F}" type="pres">
      <dgm:prSet presAssocID="{61DC0C70-352F-46A1-9AFC-0563BDCCF6F0}" presName="node" presStyleLbl="node1" presStyleIdx="2" presStyleCnt="4" custScaleX="151814" custScaleY="11893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9DB4244-B393-48CA-ADD5-27A1F9441B76}" type="pres">
      <dgm:prSet presAssocID="{89625608-916D-43B4-95DD-9EDBE66CE33B}" presName="Name9" presStyleLbl="parChTrans1D2" presStyleIdx="3" presStyleCnt="4"/>
      <dgm:spPr/>
      <dgm:t>
        <a:bodyPr/>
        <a:lstStyle/>
        <a:p>
          <a:endParaRPr lang="ru-RU"/>
        </a:p>
      </dgm:t>
    </dgm:pt>
    <dgm:pt modelId="{EF20673B-F1F0-49D8-BD28-4042F781F0BE}" type="pres">
      <dgm:prSet presAssocID="{89625608-916D-43B4-95DD-9EDBE66CE33B}" presName="connTx" presStyleLbl="parChTrans1D2" presStyleIdx="3" presStyleCnt="4"/>
      <dgm:spPr/>
      <dgm:t>
        <a:bodyPr/>
        <a:lstStyle/>
        <a:p>
          <a:endParaRPr lang="ru-RU"/>
        </a:p>
      </dgm:t>
    </dgm:pt>
    <dgm:pt modelId="{6A5C574B-0270-43CE-A93C-6BA9695CC6EE}" type="pres">
      <dgm:prSet presAssocID="{D24DB35B-89A4-4C19-A6BD-1C20A4B8B074}" presName="node" presStyleLbl="node1" presStyleIdx="3" presStyleCnt="4" custScaleX="151707" custScaleY="133318" custRadScaleRad="120024" custRadScaleInc="92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F1EE110-38E6-4B8E-ADBE-FCB411404D7C}" type="presOf" srcId="{DF536D30-B15D-4372-B3E3-C8BBEF6E8951}" destId="{58D1DBF4-8545-465D-B76B-836899749386}" srcOrd="1" destOrd="0" presId="urn:microsoft.com/office/officeart/2005/8/layout/radial1"/>
    <dgm:cxn modelId="{800427F4-9D34-43C3-82F2-295B35987A85}" srcId="{4AFD856D-78AB-48CD-A561-68064EB5A3D0}" destId="{D24DB35B-89A4-4C19-A6BD-1C20A4B8B074}" srcOrd="3" destOrd="0" parTransId="{89625608-916D-43B4-95DD-9EDBE66CE33B}" sibTransId="{CCA9D59B-B1B9-4A45-B49E-CF2F6881923B}"/>
    <dgm:cxn modelId="{32F587AC-C8DD-46A5-90F2-4C90D6A680A5}" type="presOf" srcId="{3EFF54A6-6BDB-43C2-9145-DEB038501F42}" destId="{D0EF42F9-E175-492D-B71E-705353FAB6E1}" srcOrd="1" destOrd="0" presId="urn:microsoft.com/office/officeart/2005/8/layout/radial1"/>
    <dgm:cxn modelId="{CD080C22-FB42-4D09-A472-76C8A90015BF}" type="presOf" srcId="{D24DB35B-89A4-4C19-A6BD-1C20A4B8B074}" destId="{6A5C574B-0270-43CE-A93C-6BA9695CC6EE}" srcOrd="0" destOrd="0" presId="urn:microsoft.com/office/officeart/2005/8/layout/radial1"/>
    <dgm:cxn modelId="{A867C5B7-EB11-4056-8FA2-499C2596EA09}" type="presOf" srcId="{3EFF54A6-6BDB-43C2-9145-DEB038501F42}" destId="{14B1D1B2-A68E-441F-882E-EEDE113FC375}" srcOrd="0" destOrd="0" presId="urn:microsoft.com/office/officeart/2005/8/layout/radial1"/>
    <dgm:cxn modelId="{41AA465F-49E7-4A2A-879A-0B606196B096}" srcId="{AFF51148-6564-4F58-91BE-89CC4FBD2C5B}" destId="{4AFD856D-78AB-48CD-A561-68064EB5A3D0}" srcOrd="0" destOrd="0" parTransId="{A5533627-52A7-43C4-BACA-A4C20C47DB30}" sibTransId="{A5620C38-D74B-436D-91EF-4CB12E411EA4}"/>
    <dgm:cxn modelId="{D0BA7315-5053-46DC-A7D8-916FC4207DF0}" type="presOf" srcId="{CF3F7807-171E-42FD-AACC-65471B1D17D3}" destId="{CDE7357D-188B-40A4-88F1-FC3FCD1F04FD}" srcOrd="0" destOrd="0" presId="urn:microsoft.com/office/officeart/2005/8/layout/radial1"/>
    <dgm:cxn modelId="{D4143AC3-BD44-4A59-A91A-8ADF92A06BA1}" srcId="{4AFD856D-78AB-48CD-A561-68064EB5A3D0}" destId="{CF3F7807-171E-42FD-AACC-65471B1D17D3}" srcOrd="0" destOrd="0" parTransId="{17B702EB-CBAD-42BE-8C7F-513B210A3769}" sibTransId="{0F1729B3-04D4-4393-84A4-56AB6A79BF28}"/>
    <dgm:cxn modelId="{2B0A0391-2836-4763-8723-76BA4E1D97E7}" type="presOf" srcId="{4AFD856D-78AB-48CD-A561-68064EB5A3D0}" destId="{DB398AF6-A6E3-4705-BC34-117461F6762D}" srcOrd="0" destOrd="0" presId="urn:microsoft.com/office/officeart/2005/8/layout/radial1"/>
    <dgm:cxn modelId="{BCAB1951-9B7B-46C7-B730-627AC522660C}" type="presOf" srcId="{83AD0089-F66A-4ADB-B325-D56118E84177}" destId="{62B0C6CB-1CF8-42D9-9911-741932F38992}" srcOrd="0" destOrd="0" presId="urn:microsoft.com/office/officeart/2005/8/layout/radial1"/>
    <dgm:cxn modelId="{FAB538CA-C8CA-4813-8F1C-D9740FC95F62}" type="presOf" srcId="{AFF51148-6564-4F58-91BE-89CC4FBD2C5B}" destId="{FECBE897-E1C7-49A2-AC04-164506111089}" srcOrd="0" destOrd="0" presId="urn:microsoft.com/office/officeart/2005/8/layout/radial1"/>
    <dgm:cxn modelId="{8E78F975-F417-494A-8D7A-A781B410B58B}" type="presOf" srcId="{89625608-916D-43B4-95DD-9EDBE66CE33B}" destId="{EF20673B-F1F0-49D8-BD28-4042F781F0BE}" srcOrd="1" destOrd="0" presId="urn:microsoft.com/office/officeart/2005/8/layout/radial1"/>
    <dgm:cxn modelId="{E4DFB826-DF69-4A1C-99E0-102F9029B7F1}" type="presOf" srcId="{17B702EB-CBAD-42BE-8C7F-513B210A3769}" destId="{FFEC1B26-692E-43C5-A282-092C96FB9098}" srcOrd="1" destOrd="0" presId="urn:microsoft.com/office/officeart/2005/8/layout/radial1"/>
    <dgm:cxn modelId="{DC813892-6B52-431B-AF10-4D8CC9D1CAD9}" srcId="{4AFD856D-78AB-48CD-A561-68064EB5A3D0}" destId="{61DC0C70-352F-46A1-9AFC-0563BDCCF6F0}" srcOrd="2" destOrd="0" parTransId="{DF536D30-B15D-4372-B3E3-C8BBEF6E8951}" sibTransId="{F251EE92-B477-4DBA-9D00-DE64A1B5549D}"/>
    <dgm:cxn modelId="{8B84FA18-95EC-46C1-9BDF-A205D205DA21}" type="presOf" srcId="{DF536D30-B15D-4372-B3E3-C8BBEF6E8951}" destId="{E11A2EE2-A4B5-4DE7-8839-AFDD0D82B324}" srcOrd="0" destOrd="0" presId="urn:microsoft.com/office/officeart/2005/8/layout/radial1"/>
    <dgm:cxn modelId="{504F9E5F-DF23-46B2-AEA1-7B09E5F7C3C3}" type="presOf" srcId="{61DC0C70-352F-46A1-9AFC-0563BDCCF6F0}" destId="{E9AA9540-B34B-4BBD-9959-5909981E564F}" srcOrd="0" destOrd="0" presId="urn:microsoft.com/office/officeart/2005/8/layout/radial1"/>
    <dgm:cxn modelId="{48764E9F-B185-407E-8C73-4EDB1329495E}" type="presOf" srcId="{17B702EB-CBAD-42BE-8C7F-513B210A3769}" destId="{1AD9A9CC-132B-4CCA-86F0-AD0C3C22BF99}" srcOrd="0" destOrd="0" presId="urn:microsoft.com/office/officeart/2005/8/layout/radial1"/>
    <dgm:cxn modelId="{7938388D-3C99-4121-B21D-12BF45D5763A}" type="presOf" srcId="{89625608-916D-43B4-95DD-9EDBE66CE33B}" destId="{B9DB4244-B393-48CA-ADD5-27A1F9441B76}" srcOrd="0" destOrd="0" presId="urn:microsoft.com/office/officeart/2005/8/layout/radial1"/>
    <dgm:cxn modelId="{F1C25768-5834-4F7D-BA13-6E3B8FBAF642}" srcId="{4AFD856D-78AB-48CD-A561-68064EB5A3D0}" destId="{83AD0089-F66A-4ADB-B325-D56118E84177}" srcOrd="1" destOrd="0" parTransId="{3EFF54A6-6BDB-43C2-9145-DEB038501F42}" sibTransId="{4DC8762E-EE18-4B6C-8E34-376DC8A4549E}"/>
    <dgm:cxn modelId="{CCB0A24F-F3ED-427A-9265-72B94A05ABC9}" type="presParOf" srcId="{FECBE897-E1C7-49A2-AC04-164506111089}" destId="{DB398AF6-A6E3-4705-BC34-117461F6762D}" srcOrd="0" destOrd="0" presId="urn:microsoft.com/office/officeart/2005/8/layout/radial1"/>
    <dgm:cxn modelId="{E0FF923C-0155-4B38-85D6-483D281A55FB}" type="presParOf" srcId="{FECBE897-E1C7-49A2-AC04-164506111089}" destId="{1AD9A9CC-132B-4CCA-86F0-AD0C3C22BF99}" srcOrd="1" destOrd="0" presId="urn:microsoft.com/office/officeart/2005/8/layout/radial1"/>
    <dgm:cxn modelId="{1B0D9DCC-671A-492B-9D0B-7A302C7D2DB9}" type="presParOf" srcId="{1AD9A9CC-132B-4CCA-86F0-AD0C3C22BF99}" destId="{FFEC1B26-692E-43C5-A282-092C96FB9098}" srcOrd="0" destOrd="0" presId="urn:microsoft.com/office/officeart/2005/8/layout/radial1"/>
    <dgm:cxn modelId="{EF281E2C-1A57-4033-8C72-A334532DFF84}" type="presParOf" srcId="{FECBE897-E1C7-49A2-AC04-164506111089}" destId="{CDE7357D-188B-40A4-88F1-FC3FCD1F04FD}" srcOrd="2" destOrd="0" presId="urn:microsoft.com/office/officeart/2005/8/layout/radial1"/>
    <dgm:cxn modelId="{F0DD96D6-DE8B-4E96-BC58-B3F2CF38D8C8}" type="presParOf" srcId="{FECBE897-E1C7-49A2-AC04-164506111089}" destId="{14B1D1B2-A68E-441F-882E-EEDE113FC375}" srcOrd="3" destOrd="0" presId="urn:microsoft.com/office/officeart/2005/8/layout/radial1"/>
    <dgm:cxn modelId="{B17E7865-AE0D-4954-A474-940F97DD81C5}" type="presParOf" srcId="{14B1D1B2-A68E-441F-882E-EEDE113FC375}" destId="{D0EF42F9-E175-492D-B71E-705353FAB6E1}" srcOrd="0" destOrd="0" presId="urn:microsoft.com/office/officeart/2005/8/layout/radial1"/>
    <dgm:cxn modelId="{95B49851-7DF2-42EE-8932-59C14D6D4AC9}" type="presParOf" srcId="{FECBE897-E1C7-49A2-AC04-164506111089}" destId="{62B0C6CB-1CF8-42D9-9911-741932F38992}" srcOrd="4" destOrd="0" presId="urn:microsoft.com/office/officeart/2005/8/layout/radial1"/>
    <dgm:cxn modelId="{87325259-D074-41BF-AC2B-88C426A6B7CA}" type="presParOf" srcId="{FECBE897-E1C7-49A2-AC04-164506111089}" destId="{E11A2EE2-A4B5-4DE7-8839-AFDD0D82B324}" srcOrd="5" destOrd="0" presId="urn:microsoft.com/office/officeart/2005/8/layout/radial1"/>
    <dgm:cxn modelId="{3D50DC84-EB9C-4799-87F9-FD9FE6469CEF}" type="presParOf" srcId="{E11A2EE2-A4B5-4DE7-8839-AFDD0D82B324}" destId="{58D1DBF4-8545-465D-B76B-836899749386}" srcOrd="0" destOrd="0" presId="urn:microsoft.com/office/officeart/2005/8/layout/radial1"/>
    <dgm:cxn modelId="{9F107A4B-F7DE-433B-8EF3-D0EBFCC66B12}" type="presParOf" srcId="{FECBE897-E1C7-49A2-AC04-164506111089}" destId="{E9AA9540-B34B-4BBD-9959-5909981E564F}" srcOrd="6" destOrd="0" presId="urn:microsoft.com/office/officeart/2005/8/layout/radial1"/>
    <dgm:cxn modelId="{14AA21D6-877B-42B9-AA20-17D859A4EB5C}" type="presParOf" srcId="{FECBE897-E1C7-49A2-AC04-164506111089}" destId="{B9DB4244-B393-48CA-ADD5-27A1F9441B76}" srcOrd="7" destOrd="0" presId="urn:microsoft.com/office/officeart/2005/8/layout/radial1"/>
    <dgm:cxn modelId="{5A24DB8D-B19B-4972-8981-177CCA72DA94}" type="presParOf" srcId="{B9DB4244-B393-48CA-ADD5-27A1F9441B76}" destId="{EF20673B-F1F0-49D8-BD28-4042F781F0BE}" srcOrd="0" destOrd="0" presId="urn:microsoft.com/office/officeart/2005/8/layout/radial1"/>
    <dgm:cxn modelId="{67B7A50E-41E9-4509-860B-BBCF7361F1FF}" type="presParOf" srcId="{FECBE897-E1C7-49A2-AC04-164506111089}" destId="{6A5C574B-0270-43CE-A93C-6BA9695CC6EE}" srcOrd="8" destOrd="0" presId="urn:microsoft.com/office/officeart/2005/8/layout/radial1"/>
  </dgm:cxnLst>
  <dgm:bg>
    <a:noFill/>
  </dgm:bg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6A0D943-4B1F-4171-8C5B-D2DF23D192DC}">
      <dsp:nvSpPr>
        <dsp:cNvPr id="0" name=""/>
        <dsp:cNvSpPr/>
      </dsp:nvSpPr>
      <dsp:spPr>
        <a:xfrm rot="5400000">
          <a:off x="-425167" y="1377814"/>
          <a:ext cx="2834449" cy="1984114"/>
        </a:xfrm>
        <a:prstGeom prst="chevron">
          <a:avLst/>
        </a:prstGeom>
        <a:solidFill>
          <a:schemeClr val="accent6">
            <a:lumMod val="40000"/>
            <a:lumOff val="60000"/>
          </a:schemeClr>
        </a:solidFill>
        <a:ln w="42500" cap="flat" cmpd="sng" algn="ctr">
          <a:solidFill>
            <a:schemeClr val="accent6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b="1" kern="1200" dirty="0" smtClean="0">
              <a:solidFill>
                <a:schemeClr val="accent6">
                  <a:lumMod val="50000"/>
                </a:schemeClr>
              </a:solidFill>
            </a:rPr>
            <a:t>Проблемы</a:t>
          </a:r>
          <a:endParaRPr lang="ru-RU" sz="2500" kern="1200" dirty="0">
            <a:solidFill>
              <a:schemeClr val="accent6">
                <a:lumMod val="50000"/>
              </a:schemeClr>
            </a:solidFill>
          </a:endParaRPr>
        </a:p>
      </dsp:txBody>
      <dsp:txXfrm rot="5400000">
        <a:off x="-425167" y="1377814"/>
        <a:ext cx="2834449" cy="1984114"/>
      </dsp:txXfrm>
    </dsp:sp>
    <dsp:sp modelId="{3AA213A3-0AA8-4882-BAD2-4A18872023FE}">
      <dsp:nvSpPr>
        <dsp:cNvPr id="0" name=""/>
        <dsp:cNvSpPr/>
      </dsp:nvSpPr>
      <dsp:spPr>
        <a:xfrm rot="5400000">
          <a:off x="2720651" y="-734499"/>
          <a:ext cx="3743612" cy="521668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6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3970" rIns="13970" bIns="13970" numCol="1" spcCol="1270" anchor="ctr" anchorCtr="0">
          <a:noAutofit/>
        </a:bodyPr>
        <a:lstStyle/>
        <a:p>
          <a:pPr marL="228600" lvl="1" indent="-228600" algn="l" defTabSz="9779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200" b="0" i="0" kern="1200" baseline="0" dirty="0" smtClean="0"/>
            <a:t>Сфера общения приобретает для подростков особую значимость.</a:t>
          </a:r>
          <a:r>
            <a:rPr lang="ru-RU" sz="2200" b="0" i="0" kern="1200" dirty="0" smtClean="0"/>
            <a:t> Трудности в ней особо остро переживаются и влияют на общее развити</a:t>
          </a:r>
          <a:r>
            <a:rPr lang="ru-RU" sz="2200" kern="1200" dirty="0" smtClean="0"/>
            <a:t>е подростка</a:t>
          </a:r>
          <a:endParaRPr lang="ru-RU" sz="2200" kern="1200" dirty="0"/>
        </a:p>
        <a:p>
          <a:pPr marL="228600" lvl="1" indent="-228600" algn="l" defTabSz="9779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200" b="0" i="0" kern="1200" baseline="0" dirty="0" smtClean="0"/>
            <a:t>Многое в учебном процессе гимназии связано с командной деятельностью</a:t>
          </a:r>
          <a:endParaRPr lang="ru-RU" sz="2200" kern="1200" dirty="0"/>
        </a:p>
      </dsp:txBody>
      <dsp:txXfrm rot="5400000">
        <a:off x="2720651" y="-734499"/>
        <a:ext cx="3743612" cy="5216685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A194DBA-CA9F-449A-B71D-BF59E7F5DEA2}">
      <dsp:nvSpPr>
        <dsp:cNvPr id="0" name=""/>
        <dsp:cNvSpPr/>
      </dsp:nvSpPr>
      <dsp:spPr>
        <a:xfrm>
          <a:off x="0" y="31277"/>
          <a:ext cx="7200800" cy="1969110"/>
        </a:xfrm>
        <a:prstGeom prst="roundRect">
          <a:avLst/>
        </a:prstGeom>
        <a:solidFill>
          <a:schemeClr val="accent1">
            <a:lumMod val="40000"/>
            <a:lumOff val="6000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b="1" kern="1200" dirty="0" smtClean="0">
              <a:solidFill>
                <a:schemeClr val="accent6">
                  <a:lumMod val="50000"/>
                </a:schemeClr>
              </a:solidFill>
            </a:rPr>
            <a:t>Объект исследования </a:t>
          </a:r>
          <a:r>
            <a:rPr lang="ru-RU" sz="3600" kern="1200" dirty="0" smtClean="0">
              <a:solidFill>
                <a:schemeClr val="tx1"/>
              </a:solidFill>
            </a:rPr>
            <a:t>застенчивость</a:t>
          </a:r>
          <a:endParaRPr lang="ru-RU" sz="3600" kern="1200" dirty="0">
            <a:solidFill>
              <a:schemeClr val="tx1"/>
            </a:solidFill>
          </a:endParaRPr>
        </a:p>
      </dsp:txBody>
      <dsp:txXfrm>
        <a:off x="0" y="31277"/>
        <a:ext cx="7200800" cy="1969110"/>
      </dsp:txXfrm>
    </dsp:sp>
    <dsp:sp modelId="{660C96FE-785B-4963-BAB4-AC7E0A240DAB}">
      <dsp:nvSpPr>
        <dsp:cNvPr id="0" name=""/>
        <dsp:cNvSpPr/>
      </dsp:nvSpPr>
      <dsp:spPr>
        <a:xfrm>
          <a:off x="0" y="2104068"/>
          <a:ext cx="7200800" cy="1969110"/>
        </a:xfrm>
        <a:prstGeom prst="roundRect">
          <a:avLst/>
        </a:prstGeom>
        <a:solidFill>
          <a:schemeClr val="accent1">
            <a:lumMod val="60000"/>
            <a:lumOff val="4000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b="1" kern="1200" dirty="0" smtClean="0">
              <a:solidFill>
                <a:schemeClr val="accent6">
                  <a:lumMod val="50000"/>
                </a:schemeClr>
              </a:solidFill>
            </a:rPr>
            <a:t>Предмет исследования </a:t>
          </a:r>
          <a:r>
            <a:rPr lang="ru-RU" sz="3600" kern="1200" dirty="0" smtClean="0">
              <a:solidFill>
                <a:schemeClr val="tx1"/>
              </a:solidFill>
            </a:rPr>
            <a:t>застенчивость подростков и способы ее преодоления</a:t>
          </a:r>
          <a:endParaRPr lang="ru-RU" sz="3600" kern="1200" dirty="0">
            <a:solidFill>
              <a:schemeClr val="tx1"/>
            </a:solidFill>
          </a:endParaRPr>
        </a:p>
      </dsp:txBody>
      <dsp:txXfrm>
        <a:off x="0" y="2104068"/>
        <a:ext cx="7200800" cy="1969110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697670B-5E10-4314-9E5D-003E253F590D}">
      <dsp:nvSpPr>
        <dsp:cNvPr id="0" name=""/>
        <dsp:cNvSpPr/>
      </dsp:nvSpPr>
      <dsp:spPr>
        <a:xfrm>
          <a:off x="0" y="44615"/>
          <a:ext cx="7200800" cy="623610"/>
        </a:xfrm>
        <a:prstGeom prst="roundRect">
          <a:avLst/>
        </a:prstGeom>
        <a:solidFill>
          <a:schemeClr val="accent1">
            <a:lumMod val="60000"/>
            <a:lumOff val="4000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b="1" i="0" kern="1200" baseline="0" dirty="0" smtClean="0">
              <a:solidFill>
                <a:schemeClr val="accent6">
                  <a:lumMod val="50000"/>
                </a:schemeClr>
              </a:solidFill>
            </a:rPr>
            <a:t>Исследовательская выборка</a:t>
          </a:r>
          <a:endParaRPr lang="ru-RU" sz="2600" kern="1200" dirty="0">
            <a:solidFill>
              <a:schemeClr val="accent6">
                <a:lumMod val="50000"/>
              </a:schemeClr>
            </a:solidFill>
          </a:endParaRPr>
        </a:p>
      </dsp:txBody>
      <dsp:txXfrm>
        <a:off x="0" y="44615"/>
        <a:ext cx="7200800" cy="623610"/>
      </dsp:txXfrm>
    </dsp:sp>
    <dsp:sp modelId="{1E5837D2-17B2-42AD-BA39-1827C61FB952}">
      <dsp:nvSpPr>
        <dsp:cNvPr id="0" name=""/>
        <dsp:cNvSpPr/>
      </dsp:nvSpPr>
      <dsp:spPr>
        <a:xfrm>
          <a:off x="0" y="743106"/>
          <a:ext cx="7200800" cy="623610"/>
        </a:xfrm>
        <a:prstGeom prst="roundRect">
          <a:avLst/>
        </a:prstGeom>
        <a:solidFill>
          <a:schemeClr val="accent1">
            <a:lumMod val="40000"/>
            <a:lumOff val="6000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b="0" i="0" kern="1200" baseline="0" dirty="0" smtClean="0">
              <a:solidFill>
                <a:schemeClr val="accent6">
                  <a:lumMod val="50000"/>
                </a:schemeClr>
              </a:solidFill>
            </a:rPr>
            <a:t>54 учащихся восьмых классов</a:t>
          </a:r>
          <a:endParaRPr lang="ru-RU" sz="2600" kern="1200" dirty="0">
            <a:solidFill>
              <a:schemeClr val="accent6">
                <a:lumMod val="50000"/>
              </a:schemeClr>
            </a:solidFill>
          </a:endParaRPr>
        </a:p>
      </dsp:txBody>
      <dsp:txXfrm>
        <a:off x="0" y="743106"/>
        <a:ext cx="7200800" cy="623610"/>
      </dsp:txXfrm>
    </dsp:sp>
    <dsp:sp modelId="{A5ADB8F3-09B5-409F-8CEE-3DCA18D57264}">
      <dsp:nvSpPr>
        <dsp:cNvPr id="0" name=""/>
        <dsp:cNvSpPr/>
      </dsp:nvSpPr>
      <dsp:spPr>
        <a:xfrm>
          <a:off x="0" y="1441596"/>
          <a:ext cx="7200800" cy="623610"/>
        </a:xfrm>
        <a:prstGeom prst="roundRect">
          <a:avLst/>
        </a:prstGeom>
        <a:solidFill>
          <a:schemeClr val="accent1">
            <a:lumMod val="40000"/>
            <a:lumOff val="6000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b="0" i="0" kern="1200" baseline="0" dirty="0" smtClean="0">
              <a:solidFill>
                <a:schemeClr val="accent6">
                  <a:lumMod val="50000"/>
                </a:schemeClr>
              </a:solidFill>
            </a:rPr>
            <a:t>27,8 % - юноши, 72,2% - девушки</a:t>
          </a:r>
          <a:endParaRPr lang="ru-RU" sz="2600" kern="1200" dirty="0">
            <a:solidFill>
              <a:schemeClr val="accent6">
                <a:lumMod val="50000"/>
              </a:schemeClr>
            </a:solidFill>
          </a:endParaRPr>
        </a:p>
      </dsp:txBody>
      <dsp:txXfrm>
        <a:off x="0" y="1441596"/>
        <a:ext cx="7200800" cy="623610"/>
      </dsp:txXfrm>
    </dsp:sp>
    <dsp:sp modelId="{2E7BAE14-ECCF-4155-9435-6A3DE2FD04B0}">
      <dsp:nvSpPr>
        <dsp:cNvPr id="0" name=""/>
        <dsp:cNvSpPr/>
      </dsp:nvSpPr>
      <dsp:spPr>
        <a:xfrm>
          <a:off x="0" y="2140086"/>
          <a:ext cx="7200800" cy="623610"/>
        </a:xfrm>
        <a:prstGeom prst="roundRect">
          <a:avLst/>
        </a:prstGeom>
        <a:solidFill>
          <a:schemeClr val="accent1">
            <a:lumMod val="40000"/>
            <a:lumOff val="6000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b="0" i="0" kern="1200" baseline="0" dirty="0" smtClean="0">
              <a:solidFill>
                <a:schemeClr val="accent6">
                  <a:lumMod val="50000"/>
                </a:schemeClr>
              </a:solidFill>
            </a:rPr>
            <a:t>8 «А» - 53,7%,  8 «Б» -46,3 %</a:t>
          </a:r>
          <a:endParaRPr lang="ru-RU" sz="2600" kern="1200" dirty="0">
            <a:solidFill>
              <a:schemeClr val="accent6">
                <a:lumMod val="50000"/>
              </a:schemeClr>
            </a:solidFill>
          </a:endParaRPr>
        </a:p>
      </dsp:txBody>
      <dsp:txXfrm>
        <a:off x="0" y="2140086"/>
        <a:ext cx="7200800" cy="623610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3310D78-353F-4DFB-B4D5-51670031627A}">
      <dsp:nvSpPr>
        <dsp:cNvPr id="0" name=""/>
        <dsp:cNvSpPr/>
      </dsp:nvSpPr>
      <dsp:spPr>
        <a:xfrm>
          <a:off x="3254761" y="0"/>
          <a:ext cx="4882142" cy="1999968"/>
        </a:xfrm>
        <a:prstGeom prst="rightArrow">
          <a:avLst>
            <a:gd name="adj1" fmla="val 75000"/>
            <a:gd name="adj2" fmla="val 50000"/>
          </a:avLst>
        </a:prstGeom>
        <a:noFill/>
        <a:ln w="42500" cap="flat" cmpd="sng" algn="ctr">
          <a:noFill/>
          <a:prstDash val="solid"/>
        </a:ln>
        <a:effectLst>
          <a:glow rad="63500">
            <a:schemeClr val="accent1">
              <a:satMod val="175000"/>
              <a:alpha val="40000"/>
            </a:schemeClr>
          </a:glow>
          <a:softEdge rad="127000"/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t" anchorCtr="0">
          <a:noAutofit/>
        </a:bodyPr>
        <a:lstStyle/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СП «Пугачевская, 6а» ГБОУ города Москвы Гимназии №1505 «Московская городская педагогическая гимназия-лаборатория»</a:t>
          </a:r>
          <a:endParaRPr lang="ru-RU" sz="2000" kern="1200" dirty="0"/>
        </a:p>
      </dsp:txBody>
      <dsp:txXfrm>
        <a:off x="3254761" y="0"/>
        <a:ext cx="4882142" cy="1999968"/>
      </dsp:txXfrm>
    </dsp:sp>
    <dsp:sp modelId="{474452AA-BAB9-4625-BBE0-5B867B4B418C}">
      <dsp:nvSpPr>
        <dsp:cNvPr id="0" name=""/>
        <dsp:cNvSpPr/>
      </dsp:nvSpPr>
      <dsp:spPr>
        <a:xfrm>
          <a:off x="0" y="0"/>
          <a:ext cx="3254761" cy="1999968"/>
        </a:xfrm>
        <a:prstGeom prst="roundRect">
          <a:avLst/>
        </a:prstGeom>
        <a:solidFill>
          <a:schemeClr val="accent1">
            <a:lumMod val="40000"/>
            <a:lumOff val="60000"/>
          </a:schemeClr>
        </a:solidFill>
        <a:ln w="42500" cap="flat" cmpd="sng" algn="ctr">
          <a:solidFill>
            <a:schemeClr val="accent1">
              <a:lumMod val="20000"/>
              <a:lumOff val="80000"/>
            </a:schemeClr>
          </a:solidFill>
          <a:prstDash val="solid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accent6">
                  <a:lumMod val="50000"/>
                </a:schemeClr>
              </a:solidFill>
            </a:rPr>
            <a:t>Исследовательская база</a:t>
          </a:r>
          <a:endParaRPr lang="ru-RU" sz="2000" kern="1200" dirty="0">
            <a:solidFill>
              <a:schemeClr val="accent6">
                <a:lumMod val="50000"/>
              </a:schemeClr>
            </a:solidFill>
          </a:endParaRPr>
        </a:p>
      </dsp:txBody>
      <dsp:txXfrm>
        <a:off x="0" y="0"/>
        <a:ext cx="3254761" cy="1999968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B398AF6-A6E3-4705-BC34-117461F6762D}">
      <dsp:nvSpPr>
        <dsp:cNvPr id="0" name=""/>
        <dsp:cNvSpPr/>
      </dsp:nvSpPr>
      <dsp:spPr>
        <a:xfrm>
          <a:off x="2709216" y="1946550"/>
          <a:ext cx="1797269" cy="1800199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5000"/>
                <a:satMod val="270000"/>
              </a:schemeClr>
            </a:gs>
            <a:gs pos="25000">
              <a:schemeClr val="accent1">
                <a:hueOff val="0"/>
                <a:satOff val="0"/>
                <a:lumOff val="0"/>
                <a:alphaOff val="0"/>
                <a:tint val="60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9000"/>
                <a:satMod val="400000"/>
              </a:schemeClr>
            </a:gs>
          </a:gsLst>
          <a:lin ang="16200000" scaled="1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1" kern="1200" dirty="0" smtClean="0"/>
            <a:t>Виды застенчивости</a:t>
          </a:r>
          <a:endParaRPr lang="ru-RU" sz="1000" kern="1200" dirty="0"/>
        </a:p>
      </dsp:txBody>
      <dsp:txXfrm>
        <a:off x="2709216" y="1946550"/>
        <a:ext cx="1797269" cy="1800199"/>
      </dsp:txXfrm>
    </dsp:sp>
    <dsp:sp modelId="{1AD9A9CC-132B-4CCA-86F0-AD0C3C22BF99}">
      <dsp:nvSpPr>
        <dsp:cNvPr id="0" name=""/>
        <dsp:cNvSpPr/>
      </dsp:nvSpPr>
      <dsp:spPr>
        <a:xfrm rot="16077528">
          <a:off x="3479878" y="1834990"/>
          <a:ext cx="185229" cy="39154"/>
        </a:xfrm>
        <a:custGeom>
          <a:avLst/>
          <a:gdLst/>
          <a:ahLst/>
          <a:cxnLst/>
          <a:rect l="0" t="0" r="0" b="0"/>
          <a:pathLst>
            <a:path>
              <a:moveTo>
                <a:pt x="0" y="19577"/>
              </a:moveTo>
              <a:lnTo>
                <a:pt x="185229" y="19577"/>
              </a:lnTo>
            </a:path>
          </a:pathLst>
        </a:custGeom>
        <a:noFill/>
        <a:ln w="425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16077528">
        <a:off x="3567862" y="1849937"/>
        <a:ext cx="9261" cy="9261"/>
      </dsp:txXfrm>
    </dsp:sp>
    <dsp:sp modelId="{CDE7357D-188B-40A4-88F1-FC3FCD1F04FD}">
      <dsp:nvSpPr>
        <dsp:cNvPr id="0" name=""/>
        <dsp:cNvSpPr/>
      </dsp:nvSpPr>
      <dsp:spPr>
        <a:xfrm>
          <a:off x="2346869" y="-109824"/>
          <a:ext cx="2377949" cy="1872204"/>
        </a:xfrm>
        <a:prstGeom prst="ellipse">
          <a:avLst/>
        </a:prstGeom>
        <a:solidFill>
          <a:schemeClr val="accent1">
            <a:lumMod val="20000"/>
            <a:lumOff val="80000"/>
          </a:schemeClr>
        </a:soli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i="0" kern="1200" baseline="0" dirty="0" smtClean="0"/>
            <a:t>Тотальная Ситуативная</a:t>
          </a:r>
          <a:endParaRPr lang="ru-RU" sz="1800" kern="1200" dirty="0"/>
        </a:p>
      </dsp:txBody>
      <dsp:txXfrm>
        <a:off x="2346869" y="-109824"/>
        <a:ext cx="2377949" cy="1872204"/>
      </dsp:txXfrm>
    </dsp:sp>
    <dsp:sp modelId="{14B1D1B2-A68E-441F-882E-EEDE113FC375}">
      <dsp:nvSpPr>
        <dsp:cNvPr id="0" name=""/>
        <dsp:cNvSpPr/>
      </dsp:nvSpPr>
      <dsp:spPr>
        <a:xfrm rot="53109">
          <a:off x="4506362" y="2843230"/>
          <a:ext cx="294592" cy="39154"/>
        </a:xfrm>
        <a:custGeom>
          <a:avLst/>
          <a:gdLst/>
          <a:ahLst/>
          <a:cxnLst/>
          <a:rect l="0" t="0" r="0" b="0"/>
          <a:pathLst>
            <a:path>
              <a:moveTo>
                <a:pt x="0" y="19577"/>
              </a:moveTo>
              <a:lnTo>
                <a:pt x="294592" y="19577"/>
              </a:lnTo>
            </a:path>
          </a:pathLst>
        </a:custGeom>
        <a:noFill/>
        <a:ln w="425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53109">
        <a:off x="4646293" y="2855443"/>
        <a:ext cx="14729" cy="14729"/>
      </dsp:txXfrm>
    </dsp:sp>
    <dsp:sp modelId="{62B0C6CB-1CF8-42D9-9911-741932F38992}">
      <dsp:nvSpPr>
        <dsp:cNvPr id="0" name=""/>
        <dsp:cNvSpPr/>
      </dsp:nvSpPr>
      <dsp:spPr>
        <a:xfrm>
          <a:off x="4800754" y="1856812"/>
          <a:ext cx="2346466" cy="2052789"/>
        </a:xfrm>
        <a:prstGeom prst="ellipse">
          <a:avLst/>
        </a:prstGeom>
        <a:solidFill>
          <a:schemeClr val="accent1">
            <a:lumMod val="20000"/>
            <a:lumOff val="80000"/>
          </a:schemeClr>
        </a:soli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i="0" kern="1200" baseline="0" dirty="0" smtClean="0"/>
            <a:t>Внешняя Внутренняя</a:t>
          </a:r>
          <a:endParaRPr lang="ru-RU" sz="1600" kern="1200" dirty="0"/>
        </a:p>
      </dsp:txBody>
      <dsp:txXfrm>
        <a:off x="4800754" y="1856812"/>
        <a:ext cx="2346466" cy="2052789"/>
      </dsp:txXfrm>
    </dsp:sp>
    <dsp:sp modelId="{E11A2EE2-A4B5-4DE7-8839-AFDD0D82B324}">
      <dsp:nvSpPr>
        <dsp:cNvPr id="0" name=""/>
        <dsp:cNvSpPr/>
      </dsp:nvSpPr>
      <dsp:spPr>
        <a:xfrm rot="5400000">
          <a:off x="3504033" y="3830991"/>
          <a:ext cx="207637" cy="39154"/>
        </a:xfrm>
        <a:custGeom>
          <a:avLst/>
          <a:gdLst/>
          <a:ahLst/>
          <a:cxnLst/>
          <a:rect l="0" t="0" r="0" b="0"/>
          <a:pathLst>
            <a:path>
              <a:moveTo>
                <a:pt x="0" y="19577"/>
              </a:moveTo>
              <a:lnTo>
                <a:pt x="207637" y="19577"/>
              </a:lnTo>
            </a:path>
          </a:pathLst>
        </a:custGeom>
        <a:noFill/>
        <a:ln w="425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5400000">
        <a:off x="3602660" y="3845377"/>
        <a:ext cx="10381" cy="10381"/>
      </dsp:txXfrm>
    </dsp:sp>
    <dsp:sp modelId="{E9AA9540-B34B-4BBD-9959-5909981E564F}">
      <dsp:nvSpPr>
        <dsp:cNvPr id="0" name=""/>
        <dsp:cNvSpPr/>
      </dsp:nvSpPr>
      <dsp:spPr>
        <a:xfrm>
          <a:off x="2418876" y="3954387"/>
          <a:ext cx="2377949" cy="1862868"/>
        </a:xfrm>
        <a:prstGeom prst="ellipse">
          <a:avLst/>
        </a:prstGeom>
        <a:solidFill>
          <a:schemeClr val="accent1">
            <a:lumMod val="20000"/>
            <a:lumOff val="80000"/>
          </a:schemeClr>
        </a:soli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i="0" kern="1200" baseline="0" dirty="0" smtClean="0"/>
            <a:t>Застенчивые интроверты Застенчивые экстраверты</a:t>
          </a:r>
          <a:endParaRPr lang="ru-RU" sz="1600" kern="1200" dirty="0"/>
        </a:p>
      </dsp:txBody>
      <dsp:txXfrm>
        <a:off x="2418876" y="3954387"/>
        <a:ext cx="2377949" cy="1862868"/>
      </dsp:txXfrm>
    </dsp:sp>
    <dsp:sp modelId="{B9DB4244-B393-48CA-ADD5-27A1F9441B76}">
      <dsp:nvSpPr>
        <dsp:cNvPr id="0" name=""/>
        <dsp:cNvSpPr/>
      </dsp:nvSpPr>
      <dsp:spPr>
        <a:xfrm rot="10825179">
          <a:off x="2376228" y="2819271"/>
          <a:ext cx="333017" cy="39154"/>
        </a:xfrm>
        <a:custGeom>
          <a:avLst/>
          <a:gdLst/>
          <a:ahLst/>
          <a:cxnLst/>
          <a:rect l="0" t="0" r="0" b="0"/>
          <a:pathLst>
            <a:path>
              <a:moveTo>
                <a:pt x="0" y="19577"/>
              </a:moveTo>
              <a:lnTo>
                <a:pt x="333017" y="19577"/>
              </a:lnTo>
            </a:path>
          </a:pathLst>
        </a:custGeom>
        <a:noFill/>
        <a:ln w="425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10825179">
        <a:off x="2534411" y="2830523"/>
        <a:ext cx="16650" cy="16650"/>
      </dsp:txXfrm>
    </dsp:sp>
    <dsp:sp modelId="{6A5C574B-0270-43CE-A93C-6BA9695CC6EE}">
      <dsp:nvSpPr>
        <dsp:cNvPr id="0" name=""/>
        <dsp:cNvSpPr/>
      </dsp:nvSpPr>
      <dsp:spPr>
        <a:xfrm>
          <a:off x="0" y="1784809"/>
          <a:ext cx="2376273" cy="2088236"/>
        </a:xfrm>
        <a:prstGeom prst="ellipse">
          <a:avLst/>
        </a:prstGeom>
        <a:solidFill>
          <a:schemeClr val="accent1">
            <a:lumMod val="20000"/>
            <a:lumOff val="80000"/>
          </a:schemeClr>
        </a:soli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i="0" kern="1200" baseline="0" dirty="0" smtClean="0"/>
            <a:t>Истинная Мнимая</a:t>
          </a:r>
          <a:endParaRPr lang="ru-RU" sz="1600" kern="1200" dirty="0"/>
        </a:p>
      </dsp:txBody>
      <dsp:txXfrm>
        <a:off x="0" y="1784809"/>
        <a:ext cx="2376273" cy="208823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94FAB50-BB11-45BA-B8A7-900374828C4C}" type="datetimeFigureOut">
              <a:rPr lang="ru-RU" smtClean="0"/>
              <a:pPr/>
              <a:t>23.12.2015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E5A01A-42E0-450D-A51A-CE490FC04A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94FAB50-BB11-45BA-B8A7-900374828C4C}" type="datetimeFigureOut">
              <a:rPr lang="ru-RU" smtClean="0"/>
              <a:pPr/>
              <a:t>23.12.2015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E5A01A-42E0-450D-A51A-CE490FC04A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94FAB50-BB11-45BA-B8A7-900374828C4C}" type="datetimeFigureOut">
              <a:rPr lang="ru-RU" smtClean="0"/>
              <a:pPr/>
              <a:t>23.12.2015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E5A01A-42E0-450D-A51A-CE490FC04A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94FAB50-BB11-45BA-B8A7-900374828C4C}" type="datetimeFigureOut">
              <a:rPr lang="ru-RU" smtClean="0"/>
              <a:pPr/>
              <a:t>23.12.2015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E5A01A-42E0-450D-A51A-CE490FC04A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94FAB50-BB11-45BA-B8A7-900374828C4C}" type="datetimeFigureOut">
              <a:rPr lang="ru-RU" smtClean="0"/>
              <a:pPr/>
              <a:t>23.12.2015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E5A01A-42E0-450D-A51A-CE490FC04A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94FAB50-BB11-45BA-B8A7-900374828C4C}" type="datetimeFigureOut">
              <a:rPr lang="ru-RU" smtClean="0"/>
              <a:pPr/>
              <a:t>23.12.2015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E5A01A-42E0-450D-A51A-CE490FC04A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94FAB50-BB11-45BA-B8A7-900374828C4C}" type="datetimeFigureOut">
              <a:rPr lang="ru-RU" smtClean="0"/>
              <a:pPr/>
              <a:t>23.12.2015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E5A01A-42E0-450D-A51A-CE490FC04A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94FAB50-BB11-45BA-B8A7-900374828C4C}" type="datetimeFigureOut">
              <a:rPr lang="ru-RU" smtClean="0"/>
              <a:pPr/>
              <a:t>23.12.2015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E5A01A-42E0-450D-A51A-CE490FC04A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94FAB50-BB11-45BA-B8A7-900374828C4C}" type="datetimeFigureOut">
              <a:rPr lang="ru-RU" smtClean="0"/>
              <a:pPr/>
              <a:t>23.12.2015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E5A01A-42E0-450D-A51A-CE490FC04A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94FAB50-BB11-45BA-B8A7-900374828C4C}" type="datetimeFigureOut">
              <a:rPr lang="ru-RU" smtClean="0"/>
              <a:pPr/>
              <a:t>23.12.2015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E5A01A-42E0-450D-A51A-CE490FC04A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94FAB50-BB11-45BA-B8A7-900374828C4C}" type="datetimeFigureOut">
              <a:rPr lang="ru-RU" smtClean="0"/>
              <a:pPr/>
              <a:t>23.12.2015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E5A01A-42E0-450D-A51A-CE490FC04A1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894FAB50-BB11-45BA-B8A7-900374828C4C}" type="datetimeFigureOut">
              <a:rPr lang="ru-RU" smtClean="0"/>
              <a:pPr/>
              <a:t>23.12.2015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4E5A01A-42E0-450D-A51A-CE490FC04A1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4.xml"/><Relationship Id="rId3" Type="http://schemas.openxmlformats.org/officeDocument/2006/relationships/diagramLayout" Target="../diagrams/layout3.xml"/><Relationship Id="rId7" Type="http://schemas.openxmlformats.org/officeDocument/2006/relationships/diagramData" Target="../diagrams/data4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11" Type="http://schemas.microsoft.com/office/2007/relationships/diagramDrawing" Target="../diagrams/drawing4.xml"/><Relationship Id="rId5" Type="http://schemas.openxmlformats.org/officeDocument/2006/relationships/diagramColors" Target="../diagrams/colors3.xml"/><Relationship Id="rId10" Type="http://schemas.openxmlformats.org/officeDocument/2006/relationships/diagramColors" Target="../diagrams/colors4.xml"/><Relationship Id="rId4" Type="http://schemas.openxmlformats.org/officeDocument/2006/relationships/diagramQuickStyle" Target="../diagrams/quickStyle3.xml"/><Relationship Id="rId9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71600" y="548680"/>
            <a:ext cx="7200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Проект</a:t>
            </a:r>
          </a:p>
          <a:p>
            <a:pPr algn="ctr"/>
            <a:r>
              <a:rPr lang="ru-RU" sz="3600" dirty="0" smtClean="0">
                <a:solidFill>
                  <a:schemeClr val="accent2">
                    <a:lumMod val="75000"/>
                  </a:schemeClr>
                </a:solidFill>
                <a:latin typeface="Monotype Corsiva" pitchFamily="66" charset="0"/>
              </a:rPr>
              <a:t>Тайны застенчивости</a:t>
            </a:r>
            <a:endParaRPr lang="ru-RU" sz="3600" dirty="0">
              <a:solidFill>
                <a:schemeClr val="accent2">
                  <a:lumMod val="75000"/>
                </a:schemeClr>
              </a:solidFill>
              <a:latin typeface="Monotype Corsiva" pitchFamily="66" charset="0"/>
            </a:endParaRPr>
          </a:p>
        </p:txBody>
      </p:sp>
      <p:pic>
        <p:nvPicPr>
          <p:cNvPr id="13314" name="Picture 2" descr="http://project.gym1505.ru/sites/default/files/project/proj-4832/tmpesrgv2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83768" y="1844824"/>
            <a:ext cx="4176464" cy="3358103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1907704" y="5445224"/>
            <a:ext cx="57606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Ходыревская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Анастасия 8 «В»</a:t>
            </a:r>
          </a:p>
          <a:p>
            <a:pPr algn="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Консультант: Смирнова О.М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71600" y="620688"/>
            <a:ext cx="712879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Характеристики застенчивого человека</a:t>
            </a:r>
          </a:p>
        </p:txBody>
      </p:sp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875153" y="1556792"/>
            <a:ext cx="7200800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повышенная склонность к самоанализу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необщительность и склонность к уединению, замкнутость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болезненная робость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избегание взаимодействия с определёнными лицами и предметами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 настаивает на своих правах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безопасное одиночество предпочитает риску быть отвергнутым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так же признаками застенчивости могут быть физические признаки: покраснение лица, учащённое сердцебиение и т. п.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xmlns="" val="67728006"/>
              </p:ext>
            </p:extLst>
          </p:nvPr>
        </p:nvGraphicFramePr>
        <p:xfrm>
          <a:off x="999309" y="620686"/>
          <a:ext cx="7200800" cy="56886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971600" y="352982"/>
            <a:ext cx="7200800" cy="8616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304704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+ </a:t>
            </a:r>
            <a:r>
              <a:rPr kumimoji="0" lang="ru-RU" sz="360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-</a:t>
            </a:r>
          </a:p>
        </p:txBody>
      </p:sp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1103550" y="1348988"/>
            <a:ext cx="69369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Негативные стороны застенчивости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627" name="Rectangle 3"/>
          <p:cNvSpPr>
            <a:spLocks noChangeArrowheads="1"/>
          </p:cNvSpPr>
          <p:nvPr/>
        </p:nvSpPr>
        <p:spPr bwMode="auto">
          <a:xfrm>
            <a:off x="923790" y="2348880"/>
            <a:ext cx="7200800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30238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препятствует тому, чтобы встречаться с новыми людьми, заводить друзей и получать удовольствие от потенциально приятного опыта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30238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как правило, сопровождается негативными переживаниями одиночества, тревожности и депрессии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30238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может мешать людям добиваться поставленных целей в жизни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30238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мешает решать межличностные конфликты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30238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окружающие зачастую недопонимают застенчивых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1686146" y="412884"/>
            <a:ext cx="577170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Преимущества застенчивости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964641" y="1124744"/>
            <a:ext cx="7200800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Сдержанный», «скромный», «уравновешенный» — такие положительные оценки обычно даются застенчивым людям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Застенчивость придаёт человеку вид самостоятельного и самоуглублённого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Никто не посчитает застенчивого навязчивым,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сверхагрессивным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претенциозным. Он может легко избежать межличностных конфликтов, его также ценят как умеющего слушать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Застенчивость обеспечивает человеку анонимность и связанные с нею преимущества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71600" y="548680"/>
            <a:ext cx="72008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Выводы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xmlns="" val="2652628612"/>
              </p:ext>
            </p:extLst>
          </p:nvPr>
        </p:nvGraphicFramePr>
        <p:xfrm>
          <a:off x="1187624" y="1988840"/>
          <a:ext cx="6768752" cy="38164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9699" name="Rectangle 3"/>
          <p:cNvSpPr>
            <a:spLocks noChangeArrowheads="1"/>
          </p:cNvSpPr>
          <p:nvPr/>
        </p:nvSpPr>
        <p:spPr bwMode="auto">
          <a:xfrm>
            <a:off x="0" y="32099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/>
        </p:nvGraphicFramePr>
        <p:xfrm>
          <a:off x="395536" y="404664"/>
          <a:ext cx="4392488" cy="26642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Диаграмма 4"/>
          <p:cNvGraphicFramePr/>
          <p:nvPr/>
        </p:nvGraphicFramePr>
        <p:xfrm>
          <a:off x="4067944" y="2780928"/>
          <a:ext cx="4464496" cy="33843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xmlns="" val="2504475259"/>
              </p:ext>
            </p:extLst>
          </p:nvPr>
        </p:nvGraphicFramePr>
        <p:xfrm>
          <a:off x="1187624" y="980728"/>
          <a:ext cx="6768752" cy="432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1747" name="Rectangle 3"/>
          <p:cNvSpPr>
            <a:spLocks noChangeArrowheads="1"/>
          </p:cNvSpPr>
          <p:nvPr/>
        </p:nvSpPr>
        <p:spPr bwMode="auto">
          <a:xfrm>
            <a:off x="0" y="26479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xmlns="" val="1603019181"/>
              </p:ext>
            </p:extLst>
          </p:nvPr>
        </p:nvGraphicFramePr>
        <p:xfrm>
          <a:off x="539552" y="620688"/>
          <a:ext cx="7920880" cy="54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1"/>
          <p:cNvSpPr>
            <a:spLocks noChangeArrowheads="1"/>
          </p:cNvSpPr>
          <p:nvPr/>
        </p:nvSpPr>
        <p:spPr bwMode="auto">
          <a:xfrm>
            <a:off x="956436" y="1844824"/>
            <a:ext cx="7200800" cy="3631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304704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Зимбардо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Ф. Как побороть застенчивость/Пер. с англ. – М.: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Альпина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Паблишер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2013. – 39 с.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Зимбардо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Ф.  Застенчивость / Пер. с англ. — М.: Педагогика, 1991. - 208 с.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Кон И.С. В поисках себя: личность и её самосознание/Пер. с англ. – М.: Политиздат, 1984. – 335 с.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Рэдл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Ш.,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Зимбардо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Ф. Застенчивый ребёнок / Пер. с англ. – М.: АСТ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Астрель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2005. – 294 с.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71600" y="548680"/>
            <a:ext cx="7200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Список литературы</a:t>
            </a:r>
            <a:endParaRPr lang="ru-RU" sz="3200" b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91680" y="548680"/>
            <a:ext cx="568863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Оценка качества продукта</a:t>
            </a:r>
            <a:endParaRPr lang="ru-RU" sz="3200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935596" y="1916832"/>
            <a:ext cx="720080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1)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рекомендации составлены на основе научной и научно-популярной литературы;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2)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даны несколько вариантов преодоления застенчивости, применимых подростками или теми, кто с ними работает в условиях семьи и школьного обучения.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xmlns="" val="2803416269"/>
              </p:ext>
            </p:extLst>
          </p:nvPr>
        </p:nvGraphicFramePr>
        <p:xfrm>
          <a:off x="971600" y="1124744"/>
          <a:ext cx="7200800" cy="37891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77961" y="617921"/>
            <a:ext cx="7200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Цель</a:t>
            </a:r>
            <a:endParaRPr lang="ru-RU" sz="3600" b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971600" y="1277216"/>
            <a:ext cx="720080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Помочь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застенчивым подросткам разобраться в причинах своей застенчивости и совершить шаги по ее преодолению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295636" y="3501008"/>
            <a:ext cx="6552728" cy="27392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Продукт</a:t>
            </a:r>
          </a:p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рекомендации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застенчивых подростков, их родителей и учителей по преодолению застенчивости, размещенные на сайте гимназии в разделе «Психологическая служба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71600" y="548680"/>
            <a:ext cx="7200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Задачи</a:t>
            </a:r>
            <a:endParaRPr lang="ru-RU" sz="3200" b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971600" y="1170392"/>
            <a:ext cx="7200800" cy="51706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1) 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Изучить застенчивость:</a:t>
            </a:r>
            <a:endParaRPr kumimoji="0" lang="ru-RU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изучить понятие застенчивости</a:t>
            </a:r>
            <a:endParaRPr kumimoji="0" lang="ru-RU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изучить виды/типы застенчивости</a:t>
            </a:r>
            <a:endParaRPr kumimoji="0" lang="ru-RU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плюсы и минусы застенчивости;</a:t>
            </a:r>
            <a:endParaRPr kumimoji="0" lang="ru-RU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2)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Изучить причины застенчивости;</a:t>
            </a:r>
            <a:endParaRPr kumimoji="0" lang="ru-RU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3) 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Исследовать проблемы общения в подростковом возрасте, связанные с застенчивостью;</a:t>
            </a:r>
            <a:endParaRPr kumimoji="0" lang="ru-RU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4)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Изучить способы преодоления застенчивости;</a:t>
            </a:r>
            <a:endParaRPr kumimoji="0" lang="ru-RU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5)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Провести опрос учащихся 8 классов с целью выяснить, сколько среди подростков, обучающихся в 8 классах Структурного подразделения (СП) «Пугачевская, 6а» гимназии подростков, считающих себя застенчивыми;</a:t>
            </a:r>
            <a:endParaRPr kumimoji="0" lang="ru-RU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6)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Составить рекомендации учителям и родителям застенчивого подростка, как помочь подростку справиться с застенчивостью.</a:t>
            </a:r>
            <a:endParaRPr kumimoji="0" lang="ru-RU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xmlns="" val="1176648743"/>
              </p:ext>
            </p:extLst>
          </p:nvPr>
        </p:nvGraphicFramePr>
        <p:xfrm>
          <a:off x="971600" y="764704"/>
          <a:ext cx="7200800" cy="41044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71600" y="548680"/>
            <a:ext cx="7200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Гипотеза</a:t>
            </a:r>
            <a:endParaRPr lang="ru-RU" sz="2400" b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971600" y="1124744"/>
            <a:ext cx="7200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>
                <a:latin typeface="Times New Roman" pitchFamily="18" charset="0"/>
                <a:cs typeface="Times New Roman" pitchFamily="18" charset="0"/>
              </a:rPr>
              <a:t>Прямая самооценка уровня застенчивости учащихся восьмых классов гимназии ниже косвенной самооценки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1138211" y="2348880"/>
            <a:ext cx="720080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74638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Методики исследования</a:t>
            </a:r>
          </a:p>
          <a:p>
            <a:pPr marL="0" marR="0" lvl="0" indent="274638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274638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опросник «Самооценка застенчивости» и застенчивости учащихся 8 классов. Цель методики: выявление среди подростков, обучающихся в 8 классах Структурного подразделения (СП) «Пугачевская, 6а», подростков, считающих себя застенчивыми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1763688" y="1052736"/>
            <a:ext cx="553350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indent="274638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32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Метод исследования: </a:t>
            </a:r>
            <a:r>
              <a:rPr lang="ru-RU" sz="32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опрос</a:t>
            </a:r>
            <a:endParaRPr lang="ru-RU" sz="3200" b="1" dirty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xmlns="" val="3014744838"/>
              </p:ext>
            </p:extLst>
          </p:nvPr>
        </p:nvGraphicFramePr>
        <p:xfrm>
          <a:off x="971600" y="692696"/>
          <a:ext cx="7200800" cy="28083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7" name="Схема 6"/>
          <p:cNvGraphicFramePr/>
          <p:nvPr>
            <p:extLst>
              <p:ext uri="{D42A27DB-BD31-4B8C-83A1-F6EECF244321}">
                <p14:modId xmlns:p14="http://schemas.microsoft.com/office/powerpoint/2010/main" xmlns="" val="3371540706"/>
              </p:ext>
            </p:extLst>
          </p:nvPr>
        </p:nvGraphicFramePr>
        <p:xfrm>
          <a:off x="395536" y="3789040"/>
          <a:ext cx="8136904" cy="19999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71600" y="566192"/>
            <a:ext cx="7200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Застенчивость</a:t>
            </a:r>
            <a:endParaRPr lang="ru-RU" sz="3200" b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003113" y="2204864"/>
            <a:ext cx="7272808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Застенчивость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— это внутренняя позиция человека, которая предполагает слишком большое внимание к тому, что о нем думают окружающие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177</TotalTime>
  <Words>692</Words>
  <Application>Microsoft Office PowerPoint</Application>
  <PresentationFormat>Экран (4:3)</PresentationFormat>
  <Paragraphs>80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Аспект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IVAN</dc:creator>
  <cp:lastModifiedBy>IVAN</cp:lastModifiedBy>
  <cp:revision>38</cp:revision>
  <dcterms:created xsi:type="dcterms:W3CDTF">2015-12-21T14:23:10Z</dcterms:created>
  <dcterms:modified xsi:type="dcterms:W3CDTF">2015-12-23T16:54:41Z</dcterms:modified>
</cp:coreProperties>
</file>