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notesMasterIdLst>
    <p:notesMasterId r:id="rId28"/>
  </p:notesMasterIdLst>
  <p:sldIdLst>
    <p:sldId id="256" r:id="rId2"/>
    <p:sldId id="279" r:id="rId3"/>
    <p:sldId id="295" r:id="rId4"/>
    <p:sldId id="280" r:id="rId5"/>
    <p:sldId id="281" r:id="rId6"/>
    <p:sldId id="282" r:id="rId7"/>
    <p:sldId id="283" r:id="rId8"/>
    <p:sldId id="284" r:id="rId9"/>
    <p:sldId id="285" r:id="rId10"/>
    <p:sldId id="278" r:id="rId11"/>
    <p:sldId id="257" r:id="rId12"/>
    <p:sldId id="261" r:id="rId13"/>
    <p:sldId id="263" r:id="rId14"/>
    <p:sldId id="269" r:id="rId15"/>
    <p:sldId id="270" r:id="rId16"/>
    <p:sldId id="271" r:id="rId17"/>
    <p:sldId id="272" r:id="rId18"/>
    <p:sldId id="296" r:id="rId19"/>
    <p:sldId id="286" r:id="rId20"/>
    <p:sldId id="287" r:id="rId21"/>
    <p:sldId id="288" r:id="rId22"/>
    <p:sldId id="289" r:id="rId23"/>
    <p:sldId id="290" r:id="rId24"/>
    <p:sldId id="291" r:id="rId25"/>
    <p:sldId id="297" r:id="rId26"/>
    <p:sldId id="298" r:id="rId2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0" autoAdjust="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-19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BA3BCC-70EF-004F-9B9D-4FF90BE5AEE0}" type="datetimeFigureOut">
              <a:rPr lang="ru-RU" smtClean="0"/>
              <a:t>20.12.15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9499A-C52D-0F4E-A94B-61BF124864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775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9499A-C52D-0F4E-A94B-61BF1248640C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42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0426470-4D21-2F43-A9DF-E306AEA1A380}" type="datetimeFigureOut">
              <a:rPr lang="ru-RU" smtClean="0"/>
              <a:pPr/>
              <a:t>20.12.15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C8149C3-54C8-0F43-8EB6-F7EBFD88428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 smtClean="0"/>
              <a:t>Крым- стратегический полуостров 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9170" y="4410862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Состав проектной группы: </a:t>
            </a:r>
            <a:br>
              <a:rPr lang="ru-RU" dirty="0" smtClean="0"/>
            </a:br>
            <a:r>
              <a:rPr lang="ru-RU" dirty="0" smtClean="0"/>
              <a:t>Руководитель- </a:t>
            </a:r>
            <a:r>
              <a:rPr lang="ru-RU" dirty="0" err="1" smtClean="0"/>
              <a:t>Гейдарова</a:t>
            </a:r>
            <a:r>
              <a:rPr lang="ru-RU" dirty="0" smtClean="0"/>
              <a:t> Сабина   </a:t>
            </a:r>
            <a:br>
              <a:rPr lang="ru-RU" dirty="0" smtClean="0"/>
            </a:br>
            <a:r>
              <a:rPr lang="ru-RU" dirty="0" smtClean="0"/>
              <a:t>Участники: Горловой Дмитрий </a:t>
            </a:r>
            <a:br>
              <a:rPr lang="ru-RU" dirty="0" smtClean="0"/>
            </a:br>
            <a:r>
              <a:rPr lang="ru-RU" dirty="0" smtClean="0"/>
              <a:t>			Хоруженко Иван</a:t>
            </a:r>
            <a:br>
              <a:rPr lang="ru-RU" dirty="0" smtClean="0"/>
            </a:br>
            <a:r>
              <a:rPr lang="ru-RU" dirty="0" smtClean="0"/>
              <a:t>Консультант- Слуцкая Галина Ильинична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81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От </a:t>
            </a:r>
            <a:r>
              <a:rPr lang="ru-RU" dirty="0" err="1" smtClean="0"/>
              <a:t>Дивглет</a:t>
            </a:r>
            <a:r>
              <a:rPr lang="ru-RU" dirty="0" smtClean="0"/>
              <a:t> </a:t>
            </a:r>
            <a:r>
              <a:rPr lang="ru-RU" dirty="0" err="1" smtClean="0"/>
              <a:t>Гирея</a:t>
            </a:r>
            <a:r>
              <a:rPr lang="ru-RU" dirty="0" smtClean="0"/>
              <a:t> до Екатерины </a:t>
            </a:r>
            <a:r>
              <a:rPr lang="en-US" dirty="0" smtClean="0"/>
              <a:t>II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6025185"/>
              </p:ext>
            </p:extLst>
          </p:nvPr>
        </p:nvGraphicFramePr>
        <p:xfrm>
          <a:off x="1" y="2049137"/>
          <a:ext cx="9144000" cy="484979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2579455"/>
                <a:gridCol w="1400625"/>
                <a:gridCol w="1358181"/>
                <a:gridCol w="1259147"/>
                <a:gridCol w="1273296"/>
                <a:gridCol w="1273296"/>
              </a:tblGrid>
              <a:tr h="77492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Важнейшие</a:t>
                      </a:r>
                      <a:r>
                        <a:rPr lang="ru-RU" sz="1400" baseline="0" dirty="0" smtClean="0"/>
                        <a:t> даты в истории Крыма </a:t>
                      </a:r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1571 год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1771</a:t>
                      </a:r>
                      <a:r>
                        <a:rPr lang="ru-RU" sz="1400" baseline="0" dirty="0" smtClean="0"/>
                        <a:t> год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Апрель</a:t>
                      </a:r>
                      <a:br>
                        <a:rPr lang="ru-RU" sz="1400" dirty="0" smtClean="0"/>
                      </a:br>
                      <a:r>
                        <a:rPr lang="ru-RU" sz="1400" dirty="0" smtClean="0"/>
                        <a:t> 1777 года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</a:t>
                      </a:r>
                      <a:r>
                        <a:rPr lang="ru-RU" sz="1400" baseline="0" dirty="0" smtClean="0"/>
                        <a:t> апреля 1783 год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1787-1791 года </a:t>
                      </a:r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6337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Императоры</a:t>
                      </a:r>
                      <a:r>
                        <a:rPr lang="ru-RU" sz="1400" b="1" baseline="0" dirty="0" smtClean="0"/>
                        <a:t>, цари и полководцы 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Девглет Гирей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/>
                          <a:cs typeface="Times New Roman"/>
                        </a:rPr>
                        <a:t>Екатерина </a:t>
                      </a:r>
                      <a:r>
                        <a:rPr lang="en-US" sz="1400" b="1" dirty="0" smtClean="0">
                          <a:latin typeface="Times New Roman"/>
                          <a:cs typeface="Times New Roman"/>
                        </a:rPr>
                        <a:t>II</a:t>
                      </a:r>
                      <a:endParaRPr lang="ru-RU" sz="1400" b="1" dirty="0">
                        <a:latin typeface="Times New Roman"/>
                        <a:cs typeface="Times New Roman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Г.А. Потемкин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Екатерина</a:t>
                      </a:r>
                      <a:r>
                        <a:rPr lang="ru-RU" sz="1400" b="1" baseline="0" dirty="0" smtClean="0"/>
                        <a:t> </a:t>
                      </a:r>
                      <a:r>
                        <a:rPr lang="en-US" sz="1400" b="1" baseline="0" dirty="0" smtClean="0"/>
                        <a:t>II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Г.А. Потемкин </a:t>
                      </a:r>
                      <a:br>
                        <a:rPr lang="ru-RU" sz="1400" b="1" dirty="0" smtClean="0"/>
                      </a:br>
                      <a:r>
                        <a:rPr lang="ru-RU" sz="1400" b="1" dirty="0" smtClean="0"/>
                        <a:t>А.В. Суворов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1454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Событие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Сожжение</a:t>
                      </a:r>
                      <a:r>
                        <a:rPr lang="ru-RU" sz="1400" b="1" baseline="0" dirty="0" smtClean="0"/>
                        <a:t> Москвы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Русское</a:t>
                      </a:r>
                      <a:r>
                        <a:rPr lang="ru-RU" sz="1400" b="1" baseline="0" dirty="0" smtClean="0"/>
                        <a:t> правительство предлагает хану отделиться от О.И.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Блокировка Крыма с моря российским флотом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Объявление императорского манифеста</a:t>
                      </a:r>
                      <a:r>
                        <a:rPr lang="ru-RU" sz="1400" b="1" baseline="0" dirty="0" smtClean="0"/>
                        <a:t>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Русско-</a:t>
                      </a:r>
                      <a:r>
                        <a:rPr lang="ru-RU" sz="1400" b="1" baseline="0" dirty="0" smtClean="0"/>
                        <a:t> турецкие война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692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Итоги</a:t>
                      </a:r>
                      <a:endParaRPr lang="ru-RU" sz="1400" b="1" dirty="0"/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Москва-</a:t>
                      </a:r>
                      <a:r>
                        <a:rPr lang="ru-RU" sz="1400" b="1" baseline="0" dirty="0" smtClean="0"/>
                        <a:t> вассал Крымского хана </a:t>
                      </a:r>
                      <a:endParaRPr lang="ru-RU" sz="1400" b="1" dirty="0" smtClean="0"/>
                    </a:p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1" dirty="0" smtClean="0"/>
                        <a:t>В.М.</a:t>
                      </a:r>
                      <a:r>
                        <a:rPr lang="ru-RU" sz="1400" b="1" baseline="0" dirty="0" smtClean="0"/>
                        <a:t> Долгоруков сместил Селима- Гирея и возвел нового хана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Потемкин- хозяин</a:t>
                      </a:r>
                      <a:r>
                        <a:rPr lang="ru-RU" sz="1400" b="1" baseline="0" dirty="0" smtClean="0"/>
                        <a:t> Крымского полуострова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Крым вошёл в состав Российской империи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Российская</a:t>
                      </a:r>
                      <a:r>
                        <a:rPr lang="ru-RU" sz="1400" b="1" baseline="0" dirty="0" smtClean="0"/>
                        <a:t> империя отстояла Крымский полуостров  </a:t>
                      </a:r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688490" y="444716"/>
            <a:ext cx="7756263" cy="1054250"/>
          </a:xfrm>
        </p:spPr>
        <p:txBody>
          <a:bodyPr/>
          <a:lstStyle/>
          <a:p>
            <a:r>
              <a:rPr lang="ru-RU" dirty="0" smtClean="0"/>
              <a:t>История Крыма с </a:t>
            </a:r>
            <a:r>
              <a:rPr lang="en-US" dirty="0" smtClean="0"/>
              <a:t>XVI </a:t>
            </a:r>
            <a:r>
              <a:rPr lang="ru-RU" dirty="0" smtClean="0"/>
              <a:t>по конец </a:t>
            </a:r>
            <a:r>
              <a:rPr lang="en-US" dirty="0" smtClean="0"/>
              <a:t>XIX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692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5862" y="1962963"/>
            <a:ext cx="8329595" cy="4684720"/>
          </a:xfrm>
        </p:spPr>
        <p:txBody>
          <a:bodyPr>
            <a:normAutofit/>
          </a:bodyPr>
          <a:lstStyle/>
          <a:p>
            <a:r>
              <a:rPr lang="ru-RU" dirty="0" smtClean="0"/>
              <a:t>Крым не мог смириться с ростом могущества Московской Руси. </a:t>
            </a:r>
            <a:r>
              <a:rPr lang="ru-RU" dirty="0"/>
              <a:t>В</a:t>
            </a:r>
            <a:r>
              <a:rPr lang="ru-RU" dirty="0" smtClean="0"/>
              <a:t> 1571 году 40-тысячное войско хана Девглет-Гирея подступило к Москве, подпалило посад и сожгло почти весь город. У стен Кремля остановили их огромным выкупом и обязательством ежегодно выплачивать крымскому хану дань.  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688490" y="483591"/>
            <a:ext cx="7756263" cy="1054250"/>
          </a:xfrm>
        </p:spPr>
        <p:txBody>
          <a:bodyPr/>
          <a:lstStyle/>
          <a:p>
            <a:r>
              <a:rPr lang="ru-RU" dirty="0" smtClean="0"/>
              <a:t>1571 год- сожжение Москвы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816" y="4371305"/>
            <a:ext cx="5347583" cy="2276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920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86509" y="1896980"/>
            <a:ext cx="8271999" cy="4229183"/>
          </a:xfrm>
        </p:spPr>
        <p:txBody>
          <a:bodyPr>
            <a:normAutofit/>
          </a:bodyPr>
          <a:lstStyle/>
          <a:p>
            <a:r>
              <a:rPr lang="ru-RU" dirty="0" smtClean="0"/>
              <a:t>С 1687 по 1737 года многие российские деятели пытались захватить Крымский полуостров, но терпели поражения. </a:t>
            </a:r>
            <a:r>
              <a:rPr lang="ru-RU" dirty="0"/>
              <a:t>В</a:t>
            </a:r>
            <a:r>
              <a:rPr lang="ru-RU" dirty="0" smtClean="0"/>
              <a:t> их числе были Голицын, Пётр </a:t>
            </a:r>
            <a:r>
              <a:rPr lang="en-US" dirty="0" smtClean="0"/>
              <a:t>I</a:t>
            </a:r>
            <a:r>
              <a:rPr lang="ru-RU" dirty="0" smtClean="0"/>
              <a:t>, фельдмаршалы Миних и </a:t>
            </a:r>
            <a:r>
              <a:rPr lang="ru-RU" dirty="0" err="1" smtClean="0"/>
              <a:t>Ласси</a:t>
            </a:r>
            <a:r>
              <a:rPr lang="ru-RU" dirty="0"/>
              <a:t>.</a:t>
            </a:r>
            <a:r>
              <a:rPr lang="ru-RU" dirty="0" smtClean="0"/>
              <a:t> </a:t>
            </a:r>
            <a:r>
              <a:rPr lang="ru-RU" dirty="0"/>
              <a:t>К</a:t>
            </a:r>
            <a:r>
              <a:rPr lang="ru-RU" dirty="0" smtClean="0"/>
              <a:t>рымское войско и поддерживающая его Османская империя отбивала многочисленные атаки.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688489" y="505388"/>
            <a:ext cx="7756263" cy="1054250"/>
          </a:xfrm>
        </p:spPr>
        <p:txBody>
          <a:bodyPr/>
          <a:lstStyle/>
          <a:p>
            <a:r>
              <a:rPr lang="ru-RU" dirty="0" smtClean="0"/>
              <a:t>Времена покоренья Крыма 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6509" y="3911071"/>
            <a:ext cx="1905000" cy="2386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34167" y="3876817"/>
            <a:ext cx="1718344" cy="2420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9380" y="3893312"/>
            <a:ext cx="1971792" cy="2348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56323" y="3893312"/>
            <a:ext cx="1902185" cy="2348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6509" y="6284787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В. Голицын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534167" y="6284785"/>
            <a:ext cx="1718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Петр </a:t>
            </a:r>
            <a:r>
              <a:rPr lang="en-US" dirty="0" smtClean="0"/>
              <a:t>I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502933" y="6214609"/>
            <a:ext cx="1698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Фельдмаршал Миних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56323" y="6202310"/>
            <a:ext cx="1902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Фельдмаршал </a:t>
            </a:r>
            <a:r>
              <a:rPr lang="ru-RU" dirty="0" err="1" smtClean="0"/>
              <a:t>Ласси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58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Крым в правлении Екатерины </a:t>
            </a:r>
            <a:r>
              <a:rPr lang="en-US" dirty="0" smtClean="0"/>
              <a:t>II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875" y="2179435"/>
            <a:ext cx="3494320" cy="4217968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293" y="2179435"/>
            <a:ext cx="3180771" cy="4217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38485" y="6488668"/>
            <a:ext cx="185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Екатерина</a:t>
            </a:r>
            <a:r>
              <a:rPr lang="en-US" dirty="0" smtClean="0"/>
              <a:t> II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541484" y="6488668"/>
            <a:ext cx="1850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Г. А. Потёмкин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583941" y="2424836"/>
            <a:ext cx="5101489" cy="3502169"/>
          </a:xfrm>
        </p:spPr>
        <p:txBody>
          <a:bodyPr>
            <a:noAutofit/>
          </a:bodyPr>
          <a:lstStyle/>
          <a:p>
            <a:r>
              <a:rPr lang="en-US" dirty="0" smtClean="0"/>
              <a:t>8 </a:t>
            </a:r>
            <a:r>
              <a:rPr lang="ru-RU" dirty="0" smtClean="0"/>
              <a:t>апреля 1783 года был объявлен императорский манифест о присоединения Крымского полуострова в состав Российской империи. Сначала Крым вошел в состав империи как Таврическая область, а затем как Таврическая губерния, включавшая часть Новороссии.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Крым в правлении Екатерины </a:t>
            </a:r>
            <a:r>
              <a:rPr lang="en-US" dirty="0" smtClean="0"/>
              <a:t>II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718" y="2126253"/>
            <a:ext cx="3081002" cy="42711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86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99247" y="1962963"/>
            <a:ext cx="7745505" cy="4163199"/>
          </a:xfrm>
        </p:spPr>
        <p:txBody>
          <a:bodyPr>
            <a:normAutofit/>
          </a:bodyPr>
          <a:lstStyle/>
          <a:p>
            <a:r>
              <a:rPr lang="ru-RU" dirty="0" smtClean="0"/>
              <a:t>После присоединения Крыма к Российской империи возникла проблема о защите новых территорий. После этого начиная с 1787 года идут череда русско-турецких войн.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Русско- турецкая война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820" y="3430863"/>
            <a:ext cx="4412991" cy="29034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331831" y="6367267"/>
            <a:ext cx="351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Русско-турецкая война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19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782731" y="2012447"/>
            <a:ext cx="5041693" cy="4196190"/>
          </a:xfrm>
        </p:spPr>
        <p:txBody>
          <a:bodyPr>
            <a:noAutofit/>
          </a:bodyPr>
          <a:lstStyle/>
          <a:p>
            <a:r>
              <a:rPr lang="ru-RU" dirty="0" smtClean="0"/>
              <a:t>В русско- турецкой войне 1771-1791гг. проявил себя Александр Васильевич Суворов, который тогда еще был начинающим генералом. В декабре 1788 года взял неприступную турецкую крепость –Очаков. Впоследствии Суворов одержал ряд крупных побед и полностью присоединил Крымский полуостров в состав Российской империи. </a:t>
            </a:r>
            <a:endParaRPr lang="ru-RU" dirty="0"/>
          </a:p>
        </p:txBody>
      </p:sp>
      <p:sp>
        <p:nvSpPr>
          <p:cNvPr id="3" name="Название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Русско- турецкая война 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90" y="2102546"/>
            <a:ext cx="3094241" cy="4023616"/>
          </a:xfrm>
          <a:prstGeom prst="rect">
            <a:avLst/>
          </a:prstGeom>
        </p:spPr>
      </p:pic>
      <p:sp>
        <p:nvSpPr>
          <p:cNvPr id="5" name="TextBox 4">
            <a:hlinkClick r:id="rId3" action="ppaction://hlinksldjump"/>
          </p:cNvPr>
          <p:cNvSpPr txBox="1"/>
          <p:nvPr/>
        </p:nvSpPr>
        <p:spPr>
          <a:xfrm>
            <a:off x="1113015" y="6230900"/>
            <a:ext cx="2093204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</a:t>
            </a:r>
            <a:r>
              <a:rPr lang="ru-RU" dirty="0" smtClean="0"/>
              <a:t>. А. Суворов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170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6056221"/>
              </p:ext>
            </p:extLst>
          </p:nvPr>
        </p:nvGraphicFramePr>
        <p:xfrm>
          <a:off x="428848" y="2247900"/>
          <a:ext cx="8197645" cy="3959643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3016407"/>
                <a:gridCol w="2525339"/>
                <a:gridCol w="2655899"/>
              </a:tblGrid>
              <a:tr h="886243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1768-1774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1787-1791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1853-1856</a:t>
                      </a:r>
                      <a:endParaRPr lang="ru-RU" dirty="0"/>
                    </a:p>
                  </a:txBody>
                  <a:tcPr/>
                </a:tc>
              </a:tr>
              <a:tr h="1536700"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Кючук-Кайнарджинский</a:t>
                      </a:r>
                      <a:r>
                        <a:rPr lang="ru-RU" dirty="0" smtClean="0"/>
                        <a:t> мирный договор</a:t>
                      </a:r>
                      <a:r>
                        <a:rPr lang="ru-RU" baseline="0" dirty="0" smtClean="0"/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/>
                        <a:t>Ясский</a:t>
                      </a:r>
                      <a:r>
                        <a:rPr lang="ru-RU" baseline="0" dirty="0" smtClean="0"/>
                        <a:t> мирный договор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Парижский мирный договор </a:t>
                      </a:r>
                      <a:endParaRPr lang="ru-RU" dirty="0"/>
                    </a:p>
                  </a:txBody>
                  <a:tcPr/>
                </a:tc>
              </a:tr>
              <a:tr h="153670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Признание независимости Крымского ханства,</a:t>
                      </a:r>
                      <a:r>
                        <a:rPr lang="ru-RU" sz="1600" baseline="0" dirty="0" smtClean="0"/>
                        <a:t> и бесплатное плавание по османским водам 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Россия отстояла Крым</a:t>
                      </a:r>
                      <a:r>
                        <a:rPr lang="ru-RU" sz="1600" baseline="0" dirty="0" smtClean="0"/>
                        <a:t> и все северное Причерноморье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Россия лишилась флота</a:t>
                      </a:r>
                      <a:r>
                        <a:rPr lang="ru-RU" sz="1600" baseline="0" dirty="0" smtClean="0"/>
                        <a:t> на Черном море и всех своих владений на Балканах 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688490" y="504176"/>
            <a:ext cx="7756263" cy="1054250"/>
          </a:xfrm>
        </p:spPr>
        <p:txBody>
          <a:bodyPr/>
          <a:lstStyle/>
          <a:p>
            <a:r>
              <a:rPr lang="ru-RU" dirty="0" smtClean="0"/>
              <a:t>Судьба Крыма во время русско-турецких воин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312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Крым в Новейшее время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Крым в Древние и Средние века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11407" y="2144414"/>
            <a:ext cx="4477959" cy="420635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10000"/>
              </a:lnSpc>
            </a:pPr>
            <a:r>
              <a:rPr lang="ru-RU" sz="2800" dirty="0" smtClean="0"/>
              <a:t>В 1853 вспыхнула Крымская война. В Крыму в Евпатории высадился англо- французский десант (60000). В сентябре 1854 года союзники осадили Севастополь. Итог войны- Парижский мирный договор: Россия лишилась иметь флот на Черном море и всех владений на Балканах.  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Крымская война</a:t>
            </a:r>
            <a:endParaRPr lang="ru-RU" dirty="0"/>
          </a:p>
        </p:txBody>
      </p:sp>
      <p:pic>
        <p:nvPicPr>
          <p:cNvPr id="38914" name="Picture 2" descr="http://cdn.topwar.ru/uploads/posts/2012-03/1332473623_panorama_0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828" y="2688116"/>
            <a:ext cx="4296580" cy="28643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19406" y="5690950"/>
            <a:ext cx="2758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«Оборона Севастополя» Ф. </a:t>
            </a:r>
            <a:r>
              <a:rPr lang="ru-RU" dirty="0" err="1" smtClean="0"/>
              <a:t>Рубо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85403" y="2144415"/>
            <a:ext cx="4403964" cy="4097216"/>
          </a:xfrm>
        </p:spPr>
        <p:txBody>
          <a:bodyPr>
            <a:noAutofit/>
          </a:bodyPr>
          <a:lstStyle/>
          <a:p>
            <a:r>
              <a:rPr lang="ru-RU" dirty="0" smtClean="0"/>
              <a:t> 30 октября 1941 г. немцы прорвались с севера к городу- крепости и начали  штурм. 7 июля 1942 г. генерал Эрих </a:t>
            </a:r>
            <a:r>
              <a:rPr lang="ru-RU" dirty="0" err="1" smtClean="0"/>
              <a:t>Манштейн</a:t>
            </a:r>
            <a:r>
              <a:rPr lang="ru-RU" dirty="0" smtClean="0"/>
              <a:t> вошел в разрушенный город. 8 апреля 1944 г. советские войска пошли на штурм немецких укреплений и вернули  Севастополь.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Севастопольская оборона</a:t>
            </a:r>
            <a:endParaRPr lang="ru-RU" dirty="0"/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425" y="2589793"/>
            <a:ext cx="4387168" cy="27509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688490" y="5525991"/>
            <a:ext cx="2570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«Оборона Севастополя»</a:t>
            </a:r>
          </a:p>
          <a:p>
            <a:r>
              <a:rPr lang="ru-RU" dirty="0" smtClean="0"/>
              <a:t>А.А. Дейнеко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90857" y="2573296"/>
            <a:ext cx="4382015" cy="4284704"/>
          </a:xfrm>
        </p:spPr>
        <p:txBody>
          <a:bodyPr>
            <a:noAutofit/>
          </a:bodyPr>
          <a:lstStyle/>
          <a:p>
            <a:r>
              <a:rPr lang="ru-RU" dirty="0"/>
              <a:t>В</a:t>
            </a:r>
            <a:r>
              <a:rPr lang="ru-RU" dirty="0" smtClean="0"/>
              <a:t> 1954 г. в СССР по инициативе руководителя страны Н. С. Хрущева был принят указ о передаче Крымской области в состав УССР. 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Подаренный Крым</a:t>
            </a:r>
            <a:endParaRPr lang="ru-RU" dirty="0"/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671" y="2328800"/>
            <a:ext cx="4149255" cy="31231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34995" y="5641461"/>
            <a:ext cx="1404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Н.С.Хрущев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997758" y="2650602"/>
            <a:ext cx="3628735" cy="4620994"/>
          </a:xfrm>
        </p:spPr>
        <p:txBody>
          <a:bodyPr>
            <a:noAutofit/>
          </a:bodyPr>
          <a:lstStyle/>
          <a:p>
            <a:r>
              <a:rPr lang="ru-RU" dirty="0" smtClean="0"/>
              <a:t>16 марта 2014 года состоялся референдум в Крыму. Свои голоса за вхождение в состав РФ подали свыше 80% </a:t>
            </a:r>
            <a:r>
              <a:rPr lang="ru-RU" dirty="0" err="1" smtClean="0"/>
              <a:t>крымчан</a:t>
            </a:r>
            <a:r>
              <a:rPr lang="ru-RU" dirty="0" smtClean="0"/>
              <a:t>. 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89" y="242371"/>
            <a:ext cx="7756263" cy="1054250"/>
          </a:xfrm>
        </p:spPr>
        <p:txBody>
          <a:bodyPr/>
          <a:lstStyle/>
          <a:p>
            <a:r>
              <a:rPr lang="ru-RU" dirty="0" smtClean="0"/>
              <a:t>Референдум</a:t>
            </a:r>
            <a:endParaRPr lang="ru-RU" dirty="0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370" y="2650602"/>
            <a:ext cx="4266180" cy="3089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006149" y="5819692"/>
            <a:ext cx="2417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Митинг в Севастополе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991451" y="2262828"/>
            <a:ext cx="3661645" cy="4110767"/>
          </a:xfrm>
        </p:spPr>
        <p:txBody>
          <a:bodyPr>
            <a:normAutofit/>
          </a:bodyPr>
          <a:lstStyle/>
          <a:p>
            <a:r>
              <a:rPr lang="ru-RU" dirty="0" smtClean="0"/>
              <a:t>18 марта 2014 года в Кремле президент Р.Ф. </a:t>
            </a:r>
            <a:r>
              <a:rPr lang="ru-RU" dirty="0" err="1" smtClean="0"/>
              <a:t>В.В.Путин</a:t>
            </a:r>
            <a:r>
              <a:rPr lang="ru-RU" dirty="0" smtClean="0"/>
              <a:t>  и крымские лидеры подписали договор о вступлении Крыма и Севастополя в состав России. </a:t>
            </a:r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Возвращение Крыма в Россию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7856" y="2262828"/>
            <a:ext cx="4640191" cy="3096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44701" y="5392449"/>
            <a:ext cx="51633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Подписание договора о вступлении Крыма </a:t>
            </a:r>
          </a:p>
          <a:p>
            <a:r>
              <a:rPr lang="ru-RU" dirty="0" smtClean="0"/>
              <a:t>и Севастополя в состав РФ.</a:t>
            </a:r>
          </a:p>
          <a:p>
            <a:r>
              <a:rPr lang="ru-RU" dirty="0" err="1" smtClean="0"/>
              <a:t>С.В.Аксенов</a:t>
            </a:r>
            <a:r>
              <a:rPr lang="ru-RU" dirty="0" smtClean="0"/>
              <a:t>, В.А. Константинов, </a:t>
            </a:r>
          </a:p>
          <a:p>
            <a:r>
              <a:rPr lang="ru-RU" dirty="0" smtClean="0"/>
              <a:t>В.В.В Путин, А.М. Чалый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4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6504" y="2868365"/>
            <a:ext cx="865100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Спасибо за внимание!</a:t>
            </a:r>
            <a:endParaRPr lang="ru-RU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1726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179195" y="2358856"/>
            <a:ext cx="3049898" cy="3417694"/>
          </a:xfrm>
        </p:spPr>
        <p:txBody>
          <a:bodyPr>
            <a:normAutofit/>
          </a:bodyPr>
          <a:lstStyle/>
          <a:p>
            <a:r>
              <a:rPr lang="ru-RU" dirty="0" smtClean="0"/>
              <a:t>Древнейшее известное население территории Крыма – это </a:t>
            </a:r>
            <a:r>
              <a:rPr lang="ru-RU" dirty="0" err="1" smtClean="0"/>
              <a:t>тавры</a:t>
            </a:r>
            <a:r>
              <a:rPr lang="ru-RU" dirty="0" smtClean="0"/>
              <a:t>. От них и происходит название полуострова Таврида.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Таврида</a:t>
            </a:r>
            <a:endParaRPr lang="ru-RU" dirty="0"/>
          </a:p>
        </p:txBody>
      </p:sp>
      <p:pic>
        <p:nvPicPr>
          <p:cNvPr id="46082" name="Picture 2" descr="http://hiblogger.net/img/articles_img/c/0/6/15c756b41b26aa7abb6e78cd5496ee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571" y="2180196"/>
            <a:ext cx="4468483" cy="4345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20337"/>
            <a:ext cx="7756263" cy="1054250"/>
          </a:xfrm>
        </p:spPr>
        <p:txBody>
          <a:bodyPr/>
          <a:lstStyle/>
          <a:p>
            <a:r>
              <a:rPr lang="ru-RU" dirty="0" smtClean="0"/>
              <a:t>Греческие колонии в Крыму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6775" y="2721167"/>
            <a:ext cx="4221959" cy="2812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08734" y="3116403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/>
              <a:t>Греки </a:t>
            </a:r>
            <a:r>
              <a:rPr lang="ru-RU" sz="2400" dirty="0" smtClean="0"/>
              <a:t>основали в западной части республику со столицей в Херсонесе, а  в восточной</a:t>
            </a:r>
            <a:r>
              <a:rPr lang="ru-RU" sz="2400" dirty="0"/>
              <a:t> </a:t>
            </a:r>
            <a:r>
              <a:rPr lang="ru-RU" sz="2400" dirty="0" smtClean="0"/>
              <a:t>части  полуострова- </a:t>
            </a:r>
            <a:r>
              <a:rPr lang="ru-RU" sz="2400" dirty="0" err="1" smtClean="0"/>
              <a:t>Босфорское</a:t>
            </a:r>
            <a:r>
              <a:rPr lang="ru-RU" sz="2400" dirty="0" smtClean="0"/>
              <a:t> царство со столицей Пантикапее.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1480214" y="5589264"/>
            <a:ext cx="2478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Херсонес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63528" y="2802511"/>
            <a:ext cx="4880472" cy="4941065"/>
          </a:xfrm>
        </p:spPr>
        <p:txBody>
          <a:bodyPr>
            <a:normAutofit/>
          </a:bodyPr>
          <a:lstStyle/>
          <a:p>
            <a:r>
              <a:rPr lang="ru-RU" i="1" dirty="0" smtClean="0"/>
              <a:t>П</a:t>
            </a:r>
            <a:r>
              <a:rPr lang="ru-RU" dirty="0" smtClean="0"/>
              <a:t>онтийский царь Митридат был непримиримым врагом Рима и 27 лет воевал против армии западной республики. В 63 году н.э. Таврида переходит под контроль римлян.</a:t>
            </a:r>
          </a:p>
          <a:p>
            <a:endParaRPr lang="ru-RU" sz="18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9247" y="242371"/>
            <a:ext cx="7756263" cy="1054250"/>
          </a:xfrm>
        </p:spPr>
        <p:txBody>
          <a:bodyPr/>
          <a:lstStyle/>
          <a:p>
            <a:r>
              <a:rPr lang="ru-RU" dirty="0" smtClean="0"/>
              <a:t>Крым в составе Римской империи</a:t>
            </a:r>
            <a:endParaRPr lang="ru-RU" dirty="0"/>
          </a:p>
        </p:txBody>
      </p:sp>
      <p:pic>
        <p:nvPicPr>
          <p:cNvPr id="4098" name="Picture 2" descr="http://creounity.com/apps/time_machine/img/bospor/pontic_kingd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547" y="2533879"/>
            <a:ext cx="4051981" cy="3547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656820" y="2633031"/>
            <a:ext cx="2969369" cy="3877815"/>
          </a:xfrm>
        </p:spPr>
        <p:txBody>
          <a:bodyPr>
            <a:normAutofit/>
          </a:bodyPr>
          <a:lstStyle/>
          <a:p>
            <a:r>
              <a:rPr lang="ru-RU" dirty="0" smtClean="0"/>
              <a:t>Крым на время освободившийся от власти Рима из-за его распада  вскоре перешёл в состав Византийской империи.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89" y="252351"/>
            <a:ext cx="7756263" cy="1054250"/>
          </a:xfrm>
        </p:spPr>
        <p:txBody>
          <a:bodyPr/>
          <a:lstStyle/>
          <a:p>
            <a:r>
              <a:rPr lang="ru-RU" dirty="0" smtClean="0"/>
              <a:t>Крым в составе Византийской империи</a:t>
            </a:r>
            <a:endParaRPr lang="ru-RU" dirty="0"/>
          </a:p>
        </p:txBody>
      </p:sp>
      <p:pic>
        <p:nvPicPr>
          <p:cNvPr id="3074" name="Picture 2" descr="https://upload.wikimedia.org/wikipedia/commons/thumb/6/6e/Byzantine_Empire_Themes_1025-ru.svg/1024px-Byzantine_Empire_Themes_1025-ru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9342" y="2633031"/>
            <a:ext cx="5236041" cy="33543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968532" y="2835092"/>
            <a:ext cx="3883769" cy="4638100"/>
          </a:xfrm>
        </p:spPr>
        <p:txBody>
          <a:bodyPr>
            <a:normAutofit/>
          </a:bodyPr>
          <a:lstStyle/>
          <a:p>
            <a:r>
              <a:rPr lang="ru-RU" dirty="0" smtClean="0"/>
              <a:t> В 1239 году Бату-хан завоевал Крым. Бату-хан выбрал для своих огромных владений название Кипчак и  создал себе столицу в нижнем течении Волги-  Большой Сарай.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8490" y="275422"/>
            <a:ext cx="7756263" cy="1054250"/>
          </a:xfrm>
        </p:spPr>
        <p:txBody>
          <a:bodyPr/>
          <a:lstStyle/>
          <a:p>
            <a:r>
              <a:rPr lang="ru-RU" dirty="0" smtClean="0"/>
              <a:t>Крым в составе Золотой Орды</a:t>
            </a:r>
            <a:endParaRPr lang="ru-RU" dirty="0"/>
          </a:p>
        </p:txBody>
      </p:sp>
      <p:pic>
        <p:nvPicPr>
          <p:cNvPr id="32770" name="Picture 2" descr="http://www.kazportal.kz/wp-content/uploads/2015/06/1-n-kart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236" y="2853369"/>
            <a:ext cx="4814296" cy="324965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979003" y="2633031"/>
            <a:ext cx="3795635" cy="4163470"/>
          </a:xfrm>
        </p:spPr>
        <p:txBody>
          <a:bodyPr>
            <a:normAutofit/>
          </a:bodyPr>
          <a:lstStyle/>
          <a:p>
            <a:r>
              <a:rPr lang="ru-RU" dirty="0" smtClean="0"/>
              <a:t>В 1400-1440 гг. центральная часть </a:t>
            </a:r>
            <a:r>
              <a:rPr lang="ru-RU" dirty="0" err="1" smtClean="0"/>
              <a:t>Кипчатской</a:t>
            </a:r>
            <a:r>
              <a:rPr lang="ru-RU" dirty="0" smtClean="0"/>
              <a:t> империи разделилась на 3 части: Крымское, Казанское и Астраханское. 1441 год- образование независимого Крымского ханства.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Крымское ханство</a:t>
            </a:r>
            <a:endParaRPr lang="ru-RU" dirty="0"/>
          </a:p>
        </p:txBody>
      </p:sp>
      <p:pic>
        <p:nvPicPr>
          <p:cNvPr id="33794" name="Picture 2" descr="https://upload.wikimedia.org/wikipedia/commons/thumb/b/b7/BlackSea1600_ru.svg/270px-BlackSea1600_ru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894" y="2633030"/>
            <a:ext cx="4412217" cy="35032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06037" y="2608138"/>
            <a:ext cx="4073776" cy="3877815"/>
          </a:xfrm>
        </p:spPr>
        <p:txBody>
          <a:bodyPr>
            <a:noAutofit/>
          </a:bodyPr>
          <a:lstStyle/>
          <a:p>
            <a:r>
              <a:rPr lang="ru-RU" dirty="0" smtClean="0"/>
              <a:t>31 мая 1475 года к Кафе подошел огромный флот из 500 кораблей под командование визиря </a:t>
            </a:r>
            <a:r>
              <a:rPr lang="ru-RU" dirty="0" err="1" smtClean="0"/>
              <a:t>Гедика</a:t>
            </a:r>
            <a:r>
              <a:rPr lang="ru-RU" dirty="0" smtClean="0"/>
              <a:t> </a:t>
            </a:r>
            <a:r>
              <a:rPr lang="ru-RU" dirty="0" err="1" smtClean="0"/>
              <a:t>Ахмет</a:t>
            </a:r>
            <a:r>
              <a:rPr lang="ru-RU" dirty="0" smtClean="0"/>
              <a:t> -паши. Крымское ханство попадает в вассальную зависимость от Османской империи.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99247" y="330506"/>
            <a:ext cx="7756263" cy="1054250"/>
          </a:xfrm>
        </p:spPr>
        <p:txBody>
          <a:bodyPr/>
          <a:lstStyle/>
          <a:p>
            <a:r>
              <a:rPr lang="ru-RU" dirty="0" smtClean="0"/>
              <a:t>Крым в составе Османской империи</a:t>
            </a:r>
            <a:endParaRPr lang="ru-RU" dirty="0"/>
          </a:p>
        </p:txBody>
      </p:sp>
      <p:pic>
        <p:nvPicPr>
          <p:cNvPr id="34818" name="Picture 2" descr="http://www.the-submarine.ru/images/topics/photos/b/2014/12/1470_10_1419000629_57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8211" y="2182362"/>
            <a:ext cx="3052705" cy="4192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73161" y="6380541"/>
            <a:ext cx="2457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Гедик</a:t>
            </a:r>
            <a:r>
              <a:rPr lang="ru-RU" dirty="0" smtClean="0"/>
              <a:t> </a:t>
            </a:r>
            <a:r>
              <a:rPr lang="ru-RU" dirty="0" err="1" smtClean="0"/>
              <a:t>Ахмет</a:t>
            </a:r>
            <a:r>
              <a:rPr lang="ru-RU" dirty="0" smtClean="0"/>
              <a:t> - паша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allery dir="l"/>
      </p:transition>
    </mc:Choice>
    <mc:Fallback xmlns="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Прецедент.thmx</Template>
  <TotalTime>967</TotalTime>
  <Words>866</Words>
  <Application>Microsoft Macintosh PowerPoint</Application>
  <PresentationFormat>Экран (4:3)</PresentationFormat>
  <Paragraphs>99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Твердый переплет</vt:lpstr>
      <vt:lpstr>Крым- стратегический полуостров </vt:lpstr>
      <vt:lpstr>Крым в Древние и Средние века</vt:lpstr>
      <vt:lpstr>Таврида</vt:lpstr>
      <vt:lpstr>Греческие колонии в Крыму</vt:lpstr>
      <vt:lpstr>Крым в составе Римской империи</vt:lpstr>
      <vt:lpstr>Крым в составе Византийской империи</vt:lpstr>
      <vt:lpstr>Крым в составе Золотой Орды</vt:lpstr>
      <vt:lpstr>Крымское ханство</vt:lpstr>
      <vt:lpstr>Крым в составе Османской империи</vt:lpstr>
      <vt:lpstr>От Дивглет Гирея до Екатерины II</vt:lpstr>
      <vt:lpstr>История Крыма с XVI по конец XIX </vt:lpstr>
      <vt:lpstr>1571 год- сожжение Москвы</vt:lpstr>
      <vt:lpstr>Времена покоренья Крыма </vt:lpstr>
      <vt:lpstr>Крым в правлении Екатерины II</vt:lpstr>
      <vt:lpstr>Крым в правлении Екатерины II</vt:lpstr>
      <vt:lpstr>Русско- турецкая война</vt:lpstr>
      <vt:lpstr>Русско- турецкая война </vt:lpstr>
      <vt:lpstr>Судьба Крыма во время русско-турецких воин </vt:lpstr>
      <vt:lpstr>Крым в Новейшее время</vt:lpstr>
      <vt:lpstr>Крымская война</vt:lpstr>
      <vt:lpstr>Севастопольская оборона</vt:lpstr>
      <vt:lpstr>Подаренный Крым</vt:lpstr>
      <vt:lpstr>Референдум</vt:lpstr>
      <vt:lpstr>Возвращение Крыма в Россию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Крым- стратегический полуостров</dc:title>
  <dc:creator>Сабина  Гейдарова</dc:creator>
  <cp:lastModifiedBy>Сабина  Гейдарова</cp:lastModifiedBy>
  <cp:revision>72</cp:revision>
  <dcterms:created xsi:type="dcterms:W3CDTF">2015-11-18T18:59:13Z</dcterms:created>
  <dcterms:modified xsi:type="dcterms:W3CDTF">2015-12-19T23:07:58Z</dcterms:modified>
</cp:coreProperties>
</file>