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70" r:id="rId5"/>
    <p:sldId id="258" r:id="rId6"/>
    <p:sldId id="259" r:id="rId7"/>
    <p:sldId id="260" r:id="rId8"/>
    <p:sldId id="271" r:id="rId9"/>
    <p:sldId id="264" r:id="rId10"/>
    <p:sldId id="265" r:id="rId11"/>
    <p:sldId id="266" r:id="rId12"/>
    <p:sldId id="267" r:id="rId13"/>
    <p:sldId id="261" r:id="rId14"/>
    <p:sldId id="262" r:id="rId15"/>
    <p:sldId id="263" r:id="rId16"/>
    <p:sldId id="268" r:id="rId17"/>
    <p:sldId id="26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34" autoAdjust="0"/>
    <p:restoredTop sz="94660"/>
  </p:normalViewPr>
  <p:slideViewPr>
    <p:cSldViewPr snapToGrid="0">
      <p:cViewPr varScale="1">
        <p:scale>
          <a:sx n="75" d="100"/>
          <a:sy n="75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600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9750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7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39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28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635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7267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85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583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154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87000" b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EAE1-E5D1-4F20-90FC-9A425D5D466B}" type="datetimeFigureOut">
              <a:rPr lang="ru-RU" smtClean="0"/>
              <a:t>23.12.2015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BA6B-0328-458F-9EAE-82E8AE908FA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04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8000" y="1244600"/>
            <a:ext cx="107188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Проблематика 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произведения</a:t>
            </a:r>
            <a:r>
              <a:rPr lang="ru-RU" sz="6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anose="03010101010201010101" pitchFamily="66" charset="0"/>
              </a:rPr>
              <a:t> «451 градус по Фаренгейту»</a:t>
            </a:r>
            <a:endParaRPr lang="ru-RU" sz="6600" b="1" dirty="0">
              <a:solidFill>
                <a:schemeClr val="tx1">
                  <a:lumMod val="95000"/>
                  <a:lumOff val="5000"/>
                </a:schemeClr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5628" y="4735516"/>
            <a:ext cx="63463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– Ярош Анна, 8 «б»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Участник – Фомичева Екатерина, 8 «б»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Консультант – Долотова Елена Юрьевна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6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2446992"/>
            <a:ext cx="6728178" cy="3784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5100" y="317500"/>
            <a:ext cx="12026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Monotype Corsiva" panose="03010101010201010101" pitchFamily="66" charset="0"/>
              </a:rPr>
              <a:t>Затем разделили из на команды, дали отрывки из произведения и попросили ознакомиться с ними и представить его нам.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9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20" y="563880"/>
            <a:ext cx="6786880" cy="38176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586" y="4778828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Monotype Corsiva" panose="03010101010201010101" pitchFamily="66" charset="0"/>
              </a:rPr>
              <a:t>Мы пересказывали сюжет произведения, а они знакомили остальных с отрывками(например, как эта команда, показывали сценку). </a:t>
            </a:r>
            <a:endParaRPr lang="ru-RU" sz="40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6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685800"/>
            <a:ext cx="1061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Беседа с 8 б классом по проблеме произведения «451 градус по Фаренгейту»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979715" y="1180363"/>
            <a:ext cx="7048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latin typeface="Monotype Corsiva" panose="03010101010201010101" pitchFamily="66" charset="0"/>
              </a:rPr>
              <a:t>Беседа проходила в 2 этапа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Monotype Corsiva" panose="03010101010201010101" pitchFamily="66" charset="0"/>
              </a:rPr>
              <a:t>Информация по теме от нас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i="1" dirty="0" smtClean="0">
                <a:latin typeface="Monotype Corsiva" panose="03010101010201010101" pitchFamily="66" charset="0"/>
              </a:rPr>
              <a:t>Дискуссия</a:t>
            </a:r>
            <a:endParaRPr lang="ru-RU" sz="2800" i="1" dirty="0"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75" y="2598257"/>
            <a:ext cx="7880795" cy="36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108347"/>
            <a:ext cx="10401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Monotype Corsiva" panose="03010101010201010101" pitchFamily="66" charset="0"/>
              </a:rPr>
              <a:t>Критерии эффективности: мы проведем опрос после игры и после беседы. Если 80% оценит наш продукт на 5</a:t>
            </a:r>
            <a:r>
              <a:rPr lang="ru-RU" sz="4000" dirty="0" smtClean="0">
                <a:latin typeface="Monotype Corsiva" panose="03010101010201010101" pitchFamily="66" charset="0"/>
              </a:rPr>
              <a:t>, хотя бы 50% захочет прочитать произведение, </a:t>
            </a:r>
            <a:r>
              <a:rPr lang="ru-RU" sz="4000" dirty="0">
                <a:latin typeface="Monotype Corsiva" panose="03010101010201010101" pitchFamily="66" charset="0"/>
              </a:rPr>
              <a:t>наш проект можно считать успешным.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889" y="2662892"/>
            <a:ext cx="7728922" cy="390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21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858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Итоги игры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81" y="1917700"/>
            <a:ext cx="5193414" cy="31146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681" y="1917700"/>
            <a:ext cx="5193414" cy="31146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212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969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Итоги беседы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605" y="1609732"/>
            <a:ext cx="7600895" cy="45585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289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7700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Monotype Corsiva" panose="03010101010201010101" pitchFamily="66" charset="0"/>
              </a:rPr>
              <a:t>Итоги проекта: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2300" y="1549400"/>
            <a:ext cx="889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onotype Corsiva" panose="03010101010201010101" pitchFamily="66" charset="0"/>
              </a:rPr>
              <a:t>Все цели и задачи были выполнены,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onotype Corsiva" panose="03010101010201010101" pitchFamily="66" charset="0"/>
              </a:rPr>
              <a:t>продукты сделаны и сданы вовремя,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onotype Corsiva" panose="03010101010201010101" pitchFamily="66" charset="0"/>
              </a:rPr>
              <a:t>по результатам опроса получилось, что более 80% оценило наш продукт на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onotype Corsiva" panose="03010101010201010101" pitchFamily="66" charset="0"/>
              </a:rPr>
              <a:t>Наш рецензент, </a:t>
            </a:r>
            <a:r>
              <a:rPr lang="ru-RU" sz="4000" dirty="0">
                <a:latin typeface="Monotype Corsiva" panose="03010101010201010101" pitchFamily="66" charset="0"/>
              </a:rPr>
              <a:t>Х</a:t>
            </a:r>
            <a:r>
              <a:rPr lang="ru-RU" sz="4000" dirty="0" smtClean="0">
                <a:latin typeface="Monotype Corsiva" panose="03010101010201010101" pitchFamily="66" charset="0"/>
              </a:rPr>
              <a:t>рамцова Наталья Игоревна, считает что наша работа выполнена на высокую оценку.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9681991">
            <a:off x="341302" y="2903733"/>
            <a:ext cx="11022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</a:t>
            </a:r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внимание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53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92775"/>
            <a:ext cx="11950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anose="03010101010201010101" pitchFamily="66" charset="0"/>
              </a:rPr>
              <a:t>Рождение - 22 </a:t>
            </a:r>
            <a:r>
              <a:rPr lang="ru-RU" sz="3600" dirty="0">
                <a:latin typeface="Monotype Corsiva" panose="03010101010201010101" pitchFamily="66" charset="0"/>
              </a:rPr>
              <a:t>августа 1920 года в городе Уокиган, штат Иллинойс</a:t>
            </a:r>
            <a:r>
              <a:rPr lang="ru-RU" sz="3600" dirty="0" smtClean="0">
                <a:latin typeface="Monotype Corsiva" panose="03010101010201010101" pitchFamily="66" charset="0"/>
              </a:rPr>
              <a:t>.</a:t>
            </a:r>
          </a:p>
          <a:p>
            <a:r>
              <a:rPr lang="ru-RU" sz="3600" dirty="0" smtClean="0">
                <a:latin typeface="Monotype Corsiva" panose="03010101010201010101" pitchFamily="66" charset="0"/>
              </a:rPr>
              <a:t>Смерть – 2012 год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0800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Рэй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Бредбери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26162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9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362857"/>
            <a:ext cx="118382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Актуальность нашего проекта</a:t>
            </a:r>
            <a:r>
              <a:rPr lang="ru-RU" sz="3200" b="1" dirty="0">
                <a:latin typeface="Monotype Corsiva" panose="03010101010201010101" pitchFamily="66" charset="0"/>
              </a:rPr>
              <a:t>: </a:t>
            </a:r>
            <a:r>
              <a:rPr lang="ru-RU" sz="3200" dirty="0">
                <a:latin typeface="Monotype Corsiva" panose="03010101010201010101" pitchFamily="66" charset="0"/>
              </a:rPr>
              <a:t>постепенно </a:t>
            </a:r>
            <a:r>
              <a:rPr lang="ru-RU" sz="3200" dirty="0" smtClean="0">
                <a:latin typeface="Monotype Corsiva" panose="03010101010201010101" pitchFamily="66" charset="0"/>
              </a:rPr>
              <a:t>литература теряет </a:t>
            </a:r>
            <a:r>
              <a:rPr lang="ru-RU" sz="3200" dirty="0">
                <a:latin typeface="Monotype Corsiva" panose="03010101010201010101" pitchFamily="66" charset="0"/>
              </a:rPr>
              <a:t>свое значение, уступая место зрительным видам искусства.  </a:t>
            </a:r>
          </a:p>
          <a:p>
            <a:r>
              <a:rPr lang="ru-RU" sz="3200" dirty="0">
                <a:latin typeface="Monotype Corsiva" panose="03010101010201010101" pitchFamily="66" charset="0"/>
              </a:rPr>
              <a:t>Но пока гимназисты еще все-таки </a:t>
            </a:r>
            <a:r>
              <a:rPr lang="ru-RU" sz="3200" dirty="0" smtClean="0">
                <a:latin typeface="Monotype Corsiva" panose="03010101010201010101" pitchFamily="66" charset="0"/>
              </a:rPr>
              <a:t>читают,</a:t>
            </a:r>
            <a:r>
              <a:rPr lang="en-US" sz="3200" dirty="0" smtClean="0">
                <a:latin typeface="Monotype Corsiva" panose="03010101010201010101" pitchFamily="66" charset="0"/>
              </a:rPr>
              <a:t> </a:t>
            </a:r>
            <a:r>
              <a:rPr lang="ru-RU" sz="3200" dirty="0" smtClean="0">
                <a:latin typeface="Monotype Corsiva" panose="03010101010201010101" pitchFamily="66" charset="0"/>
              </a:rPr>
              <a:t>мы </a:t>
            </a:r>
            <a:r>
              <a:rPr lang="ru-RU" sz="3200" dirty="0">
                <a:latin typeface="Monotype Corsiva" panose="03010101010201010101" pitchFamily="66" charset="0"/>
              </a:rPr>
              <a:t>предлагаем ознакомить их </a:t>
            </a:r>
            <a:r>
              <a:rPr lang="ru-RU" sz="3200" dirty="0" smtClean="0">
                <a:latin typeface="Monotype Corsiva" panose="03010101010201010101" pitchFamily="66" charset="0"/>
              </a:rPr>
              <a:t>с произведением  </a:t>
            </a:r>
            <a:r>
              <a:rPr lang="ru-RU" sz="3200" dirty="0">
                <a:latin typeface="Monotype Corsiva" panose="03010101010201010101" pitchFamily="66" charset="0"/>
              </a:rPr>
              <a:t>Рэя Брэдбери «451 градус по фаренгейту» </a:t>
            </a:r>
            <a:r>
              <a:rPr lang="ru-RU" sz="3200" dirty="0" smtClean="0">
                <a:latin typeface="Monotype Corsiva" panose="03010101010201010101" pitchFamily="66" charset="0"/>
              </a:rPr>
              <a:t>и с </a:t>
            </a:r>
            <a:r>
              <a:rPr lang="ru-RU" sz="3200" dirty="0">
                <a:latin typeface="Monotype Corsiva" panose="03010101010201010101" pitchFamily="66" charset="0"/>
              </a:rPr>
              <a:t>помощью этого </a:t>
            </a:r>
            <a:r>
              <a:rPr lang="ru-RU" sz="3200" dirty="0" smtClean="0">
                <a:latin typeface="Monotype Corsiva" panose="03010101010201010101" pitchFamily="66" charset="0"/>
              </a:rPr>
              <a:t>произведения </a:t>
            </a:r>
            <a:r>
              <a:rPr lang="ru-RU" sz="3200" dirty="0">
                <a:latin typeface="Monotype Corsiva" panose="03010101010201010101" pitchFamily="66" charset="0"/>
              </a:rPr>
              <a:t>заинтересовать тех, кто не любит читать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3199388"/>
            <a:ext cx="5905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482600"/>
            <a:ext cx="1056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Цель</a:t>
            </a:r>
            <a:r>
              <a:rPr lang="ru-RU" sz="3600" dirty="0" smtClean="0"/>
              <a:t>: </a:t>
            </a:r>
            <a:r>
              <a:rPr lang="ru-RU" sz="3600" dirty="0" smtClean="0">
                <a:latin typeface="Monotype Corsiva" panose="03010101010201010101" pitchFamily="66" charset="0"/>
              </a:rPr>
              <a:t>попытаться вернуть интерес к чтению в гимназии</a:t>
            </a:r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818437"/>
            <a:ext cx="5886450" cy="392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2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17500"/>
            <a:ext cx="11176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>
                <a:latin typeface="Monotype Corsiva" panose="03010101010201010101" pitchFamily="66" charset="0"/>
              </a:rPr>
              <a:t>о</a:t>
            </a:r>
            <a:r>
              <a:rPr lang="ru-RU" sz="3600" dirty="0" smtClean="0">
                <a:latin typeface="Monotype Corsiva" panose="03010101010201010101" pitchFamily="66" charset="0"/>
              </a:rPr>
              <a:t>тобрать литературный и видеоматериал для проектной работы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onotype Corsiva" panose="03010101010201010101" pitchFamily="66" charset="0"/>
              </a:rPr>
              <a:t>написать </a:t>
            </a:r>
            <a:r>
              <a:rPr lang="ru-RU" sz="3600" dirty="0">
                <a:latin typeface="Monotype Corsiva" panose="03010101010201010101" pitchFamily="66" charset="0"/>
              </a:rPr>
              <a:t>сценарий </a:t>
            </a:r>
            <a:r>
              <a:rPr lang="ru-RU" sz="3600" dirty="0" smtClean="0">
                <a:latin typeface="Monotype Corsiva" panose="03010101010201010101" pitchFamily="66" charset="0"/>
              </a:rPr>
              <a:t>ознакомительной игры по произведению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onotype Corsiva" panose="03010101010201010101" pitchFamily="66" charset="0"/>
              </a:rPr>
              <a:t>провести </a:t>
            </a:r>
            <a:r>
              <a:rPr lang="ru-RU" sz="3600" dirty="0">
                <a:latin typeface="Monotype Corsiva" panose="03010101010201010101" pitchFamily="66" charset="0"/>
              </a:rPr>
              <a:t>ее в 5 и 6 </a:t>
            </a:r>
            <a:r>
              <a:rPr lang="ru-RU" sz="3600" dirty="0" smtClean="0">
                <a:latin typeface="Monotype Corsiva" panose="03010101010201010101" pitchFamily="66" charset="0"/>
              </a:rPr>
              <a:t>классах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onotype Corsiva" panose="03010101010201010101" pitchFamily="66" charset="0"/>
              </a:rPr>
              <a:t>написать </a:t>
            </a:r>
            <a:r>
              <a:rPr lang="ru-RU" sz="3600" dirty="0">
                <a:latin typeface="Monotype Corsiva" panose="03010101010201010101" pitchFamily="66" charset="0"/>
              </a:rPr>
              <a:t>сценарий беседы по проблеме </a:t>
            </a:r>
            <a:r>
              <a:rPr lang="ru-RU" sz="3600" dirty="0" smtClean="0">
                <a:latin typeface="Monotype Corsiva" panose="03010101010201010101" pitchFamily="66" charset="0"/>
              </a:rPr>
              <a:t>произведения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onotype Corsiva" panose="03010101010201010101" pitchFamily="66" charset="0"/>
              </a:rPr>
              <a:t>провести беседу </a:t>
            </a:r>
            <a:r>
              <a:rPr lang="ru-RU" sz="3600" dirty="0">
                <a:latin typeface="Monotype Corsiva" panose="03010101010201010101" pitchFamily="66" charset="0"/>
              </a:rPr>
              <a:t>в 8 </a:t>
            </a:r>
            <a:r>
              <a:rPr lang="ru-RU" sz="3600" dirty="0" smtClean="0">
                <a:latin typeface="Monotype Corsiva" panose="03010101010201010101" pitchFamily="66" charset="0"/>
              </a:rPr>
              <a:t>классе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Monotype Corsiva" panose="03010101010201010101" pitchFamily="66" charset="0"/>
              </a:rPr>
              <a:t>сделать </a:t>
            </a:r>
            <a:r>
              <a:rPr lang="ru-RU" sz="3600" dirty="0">
                <a:latin typeface="Monotype Corsiva" panose="03010101010201010101" pitchFamily="66" charset="0"/>
              </a:rPr>
              <a:t>небольшой буклет для уроков литературы с интересными фактами о произведении, вопросами к нему и со списком рекомендуемой литературы, составленным на основании проведенного нами опроса.</a:t>
            </a:r>
          </a:p>
        </p:txBody>
      </p:sp>
    </p:spTree>
    <p:extLst>
      <p:ext uri="{BB962C8B-B14F-4D97-AF65-F5344CB8AC3E}">
        <p14:creationId xmlns:p14="http://schemas.microsoft.com/office/powerpoint/2010/main" val="20083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000" y="381000"/>
            <a:ext cx="11203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Проблема</a:t>
            </a:r>
            <a:r>
              <a:rPr lang="ru-RU" sz="3200" dirty="0"/>
              <a:t>: </a:t>
            </a:r>
            <a:r>
              <a:rPr lang="ru-RU" sz="3600" dirty="0">
                <a:latin typeface="Monotype Corsiva" panose="03010101010201010101" pitchFamily="66" charset="0"/>
              </a:rPr>
              <a:t>В последнее время интерес людей к чтению сильно снижается, большее значение в жизни человека занимают различные электронные устройства с играми, фильмами. Вдумчивое, серьёзное чтение отходит на второй план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79750"/>
            <a:ext cx="6235700" cy="31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9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7400" y="914400"/>
            <a:ext cx="106426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Промежуточные продукты: </a:t>
            </a:r>
            <a:endParaRPr lang="ru-RU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onotype Corsiva" panose="03010101010201010101" pitchFamily="66" charset="0"/>
              </a:rPr>
              <a:t>опрос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onotype Corsiva" panose="03010101010201010101" pitchFamily="66" charset="0"/>
              </a:rPr>
              <a:t>теоретическое </a:t>
            </a:r>
            <a:r>
              <a:rPr lang="ru-RU" sz="4000" dirty="0">
                <a:latin typeface="Monotype Corsiva" panose="03010101010201010101" pitchFamily="66" charset="0"/>
              </a:rPr>
              <a:t>основание (биография Брэдбери, информация об утопии, антиутопии, история создания произведения</a:t>
            </a:r>
            <a:r>
              <a:rPr lang="ru-RU" sz="4000" dirty="0" smtClean="0">
                <a:latin typeface="Monotype Corsiva" panose="03010101010201010101" pitchFamily="66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>
                <a:latin typeface="Monotype Corsiva" panose="03010101010201010101" pitchFamily="66" charset="0"/>
              </a:rPr>
              <a:t> </a:t>
            </a:r>
            <a:r>
              <a:rPr lang="ru-RU" sz="4000" dirty="0">
                <a:latin typeface="Monotype Corsiva" panose="03010101010201010101" pitchFamily="66" charset="0"/>
              </a:rPr>
              <a:t>буклеты для уроков литературы с вопросами по роману Брэдбери, интересными фактами о произведении и списком литературы.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305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1200" y="0"/>
            <a:ext cx="10236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Определения жанров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Утопия</a:t>
            </a:r>
            <a:r>
              <a:rPr lang="ru-RU" sz="2800" dirty="0">
                <a:latin typeface="Monotype Corsiva" panose="03010101010201010101" pitchFamily="66" charset="0"/>
              </a:rPr>
              <a:t> - это жанр художественной литературы, который по своему содержанию близок к научной фантастике, описывающий модель идеального, по мнению автора, общества.</a:t>
            </a:r>
          </a:p>
          <a:p>
            <a:r>
              <a:rPr lang="ru-RU" sz="2800" b="1" dirty="0">
                <a:latin typeface="Monotype Corsiva" panose="03010101010201010101" pitchFamily="66" charset="0"/>
              </a:rPr>
              <a:t>Антиутопия</a:t>
            </a:r>
            <a:r>
              <a:rPr lang="ru-RU" sz="2800" dirty="0">
                <a:latin typeface="Monotype Corsiva" panose="03010101010201010101" pitchFamily="66" charset="0"/>
              </a:rPr>
              <a:t> – противоположность утопии, направление в художественном искусстве, описывающее любое общество, в котором присутствуют негативные тенденции развития</a:t>
            </a:r>
          </a:p>
          <a:p>
            <a:endParaRPr lang="ru-RU" sz="3600" dirty="0"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937" y="3357790"/>
            <a:ext cx="5519063" cy="329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8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" y="1014631"/>
            <a:ext cx="1209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1. </a:t>
            </a:r>
            <a:r>
              <a:rPr lang="ru-RU" sz="4000" dirty="0">
                <a:latin typeface="Monotype Corsiva" panose="03010101010201010101" pitchFamily="66" charset="0"/>
              </a:rPr>
              <a:t>С</a:t>
            </a:r>
            <a:r>
              <a:rPr lang="ru-RU" sz="4000" dirty="0" smtClean="0">
                <a:latin typeface="Monotype Corsiva" panose="03010101010201010101" pitchFamily="66" charset="0"/>
              </a:rPr>
              <a:t>ценарий </a:t>
            </a:r>
            <a:r>
              <a:rPr lang="ru-RU" sz="4000" dirty="0">
                <a:latin typeface="Monotype Corsiva" panose="03010101010201010101" pitchFamily="66" charset="0"/>
              </a:rPr>
              <a:t>игры для 5 и 6 классов по </a:t>
            </a:r>
            <a:r>
              <a:rPr lang="ru-RU" sz="4000" dirty="0" smtClean="0">
                <a:latin typeface="Monotype Corsiva" panose="03010101010201010101" pitchFamily="66" charset="0"/>
              </a:rPr>
              <a:t>произведению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683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Основные продукты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18299" y="2607743"/>
            <a:ext cx="50219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i="1" dirty="0" smtClean="0">
                <a:latin typeface="Monotype Corsiva" panose="03010101010201010101" pitchFamily="66" charset="0"/>
              </a:rPr>
              <a:t>Сначала мы рассказали классу систему персонажей</a:t>
            </a:r>
            <a:endParaRPr lang="ru-RU" sz="4400" i="1" dirty="0"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970915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465</Words>
  <Application>Microsoft Office PowerPoint</Application>
  <PresentationFormat>Широкоэкранный</PresentationFormat>
  <Paragraphs>43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Ярош</dc:creator>
  <cp:lastModifiedBy>Елена Ярош</cp:lastModifiedBy>
  <cp:revision>23</cp:revision>
  <dcterms:created xsi:type="dcterms:W3CDTF">2015-12-17T21:24:17Z</dcterms:created>
  <dcterms:modified xsi:type="dcterms:W3CDTF">2015-12-23T19:02:57Z</dcterms:modified>
</cp:coreProperties>
</file>